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99" r:id="rId2"/>
    <p:sldId id="256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6" r:id="rId16"/>
    <p:sldId id="285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58" r:id="rId30"/>
    <p:sldId id="259" r:id="rId31"/>
    <p:sldId id="260" r:id="rId32"/>
    <p:sldId id="261" r:id="rId33"/>
    <p:sldId id="262" r:id="rId34"/>
    <p:sldId id="263" r:id="rId35"/>
    <p:sldId id="264" r:id="rId36"/>
    <p:sldId id="265" r:id="rId37"/>
    <p:sldId id="267" r:id="rId38"/>
    <p:sldId id="268" r:id="rId39"/>
    <p:sldId id="269" r:id="rId40"/>
    <p:sldId id="270" r:id="rId41"/>
    <p:sldId id="271" r:id="rId42"/>
    <p:sldId id="272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D35EF-E57E-4B23-9D5E-21D0146BA492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676D20-30CC-40E8-B25F-C50DA0DA2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90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76D20-30CC-40E8-B25F-C50DA0DA2DD8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715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76D20-30CC-40E8-B25F-C50DA0DA2DD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671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76D20-30CC-40E8-B25F-C50DA0DA2DD8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298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266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1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518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807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664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056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372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465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889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032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740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E34F3-413B-4551-ADC0-7AD71092DEAF}" type="datetimeFigureOut">
              <a:rPr lang="ru-RU" smtClean="0"/>
              <a:t>19.03.22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E364A-EA52-44C3-B0D1-DFA73E597F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579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484784"/>
            <a:ext cx="8280920" cy="309634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класс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ФОС по чтению и обучению грамоте.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49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1445260" marR="789305" indent="450215" algn="just">
              <a:lnSpc>
                <a:spcPct val="150000"/>
              </a:lnSpc>
              <a:spcAft>
                <a:spcPts val="25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Контрольная работа по обучению грамоте за I четверть 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693420" marR="41910" indent="0" algn="just">
              <a:lnSpc>
                <a:spcPct val="150000"/>
              </a:lnSpc>
              <a:spcAft>
                <a:spcPts val="65"/>
              </a:spcAft>
              <a:buNone/>
            </a:pPr>
            <a:r>
              <a:rPr lang="ru-RU" sz="7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Цель работы</a:t>
            </a:r>
            <a:r>
              <a:rPr lang="ru-RU" sz="7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</a:t>
            </a:r>
          </a:p>
          <a:p>
            <a:pPr marL="693420" marR="41910" indent="0" algn="just">
              <a:lnSpc>
                <a:spcPct val="150000"/>
              </a:lnSpc>
              <a:spcAft>
                <a:spcPts val="65"/>
              </a:spcAft>
              <a:buNone/>
            </a:pPr>
            <a:r>
              <a:rPr lang="ru-RU" sz="7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7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проверить знание: </a:t>
            </a:r>
            <a:endParaRPr lang="ru-RU" sz="7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7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образа букв; проверить умения: </a:t>
            </a:r>
            <a:endParaRPr lang="ru-RU" sz="70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7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воспринимать на слух звуки и обозначать их буквами; </a:t>
            </a:r>
            <a:endParaRPr lang="ru-RU" sz="70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7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списывать буквы и слова с печатного образца; </a:t>
            </a:r>
            <a:endParaRPr lang="ru-RU" sz="70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1" algn="just" fontAlgn="base">
              <a:lnSpc>
                <a:spcPct val="150000"/>
              </a:lnSpc>
              <a:spcAft>
                <a:spcPts val="170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7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делить слова на слоги и производить их звуковой анализ, ставить ударение; </a:t>
            </a:r>
            <a:endParaRPr lang="ru-RU" sz="70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7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выделять в предложении отдельные слова. </a:t>
            </a:r>
            <a:endParaRPr lang="ru-RU" sz="70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indent="0" algn="just">
              <a:lnSpc>
                <a:spcPct val="150000"/>
              </a:lnSpc>
              <a:spcAft>
                <a:spcPts val="14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1062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4900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1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 </a:t>
            </a:r>
            <a:r>
              <a:rPr lang="ru-RU" sz="31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вариант</a:t>
            </a:r>
            <a:r>
              <a:rPr lang="ru-RU" sz="3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424936" cy="5328592"/>
          </a:xfrm>
        </p:spPr>
        <p:txBody>
          <a:bodyPr>
            <a:normAutofit fontScale="85000" lnSpcReduction="20000"/>
          </a:bodyPr>
          <a:lstStyle/>
          <a:p>
            <a:pPr marL="693420" indent="0" algn="just">
              <a:lnSpc>
                <a:spcPct val="150000"/>
              </a:lnSpc>
              <a:spcAft>
                <a:spcPts val="125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Соедини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точки. Дорисуй по точкам буквы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:</a:t>
            </a:r>
          </a:p>
          <a:p>
            <a:pPr marL="922020" indent="0" algn="just">
              <a:lnSpc>
                <a:spcPct val="150000"/>
              </a:lnSpc>
              <a:spcAft>
                <a:spcPts val="1660"/>
              </a:spcAft>
              <a:buNone/>
            </a:pPr>
            <a:endParaRPr lang="ru-RU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1191260" algn="ctr"/>
                <a:tab pos="2334260" algn="ctr"/>
                <a:tab pos="5697220" algn="ctr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2400" dirty="0"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2400" dirty="0"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2400" dirty="0"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1800" dirty="0">
                <a:ea typeface="Calibri"/>
                <a:cs typeface="Times New Roman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1800" dirty="0">
                <a:ea typeface="Calibri"/>
                <a:cs typeface="Times New Roman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1800" dirty="0">
                <a:ea typeface="Calibri"/>
                <a:cs typeface="Times New Roman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1800" dirty="0">
                <a:ea typeface="Calibri"/>
                <a:cs typeface="Times New Roman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1800" dirty="0">
              <a:ea typeface="Calibri"/>
              <a:cs typeface="Times New Roman"/>
            </a:endParaRPr>
          </a:p>
          <a:p>
            <a:pPr marL="693420" indent="0" algn="just">
              <a:lnSpc>
                <a:spcPct val="150000"/>
              </a:lnSpc>
              <a:spcAft>
                <a:spcPts val="125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1800" dirty="0">
              <a:ea typeface="Calibri"/>
              <a:cs typeface="Times New Roman"/>
            </a:endParaRPr>
          </a:p>
          <a:p>
            <a:pPr marL="693420" indent="0" algn="just">
              <a:lnSpc>
                <a:spcPct val="150000"/>
              </a:lnSpc>
              <a:spcAft>
                <a:spcPts val="125"/>
              </a:spcAft>
              <a:buNone/>
            </a:pPr>
            <a:endParaRPr lang="ru-RU" sz="2400" dirty="0" smtClean="0">
              <a:ea typeface="Calibri"/>
              <a:cs typeface="Times New Roman"/>
            </a:endParaRPr>
          </a:p>
          <a:p>
            <a:pPr marL="693420" indent="0" algn="just">
              <a:lnSpc>
                <a:spcPct val="150000"/>
              </a:lnSpc>
              <a:spcAft>
                <a:spcPts val="125"/>
              </a:spcAft>
              <a:buNone/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 smtClean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	</a:t>
            </a:r>
            <a:r>
              <a:rPr lang="ru-RU" sz="2400" dirty="0"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	</a:t>
            </a:r>
            <a:r>
              <a:rPr lang="ru-RU" sz="2400" dirty="0"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	</a:t>
            </a:r>
            <a:r>
              <a:rPr lang="ru-RU" sz="2400" dirty="0">
                <a:ea typeface="Calibri"/>
                <a:cs typeface="Times New Roman"/>
              </a:rPr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58154"/>
            <a:ext cx="7416824" cy="185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248252"/>
          <p:cNvGrpSpPr/>
          <p:nvPr/>
        </p:nvGrpSpPr>
        <p:grpSpPr>
          <a:xfrm>
            <a:off x="4563110" y="3420110"/>
            <a:ext cx="17780" cy="17780"/>
            <a:chOff x="0" y="0"/>
            <a:chExt cx="17780" cy="17780"/>
          </a:xfrm>
        </p:grpSpPr>
        <p:sp>
          <p:nvSpPr>
            <p:cNvPr id="6" name="Shape 2734"/>
            <p:cNvSpPr/>
            <p:nvPr/>
          </p:nvSpPr>
          <p:spPr>
            <a:xfrm>
              <a:off x="0" y="0"/>
              <a:ext cx="17780" cy="17780"/>
            </a:xfrm>
            <a:custGeom>
              <a:avLst/>
              <a:gdLst/>
              <a:ahLst/>
              <a:cxnLst/>
              <a:rect l="0" t="0" r="0" b="0"/>
              <a:pathLst>
                <a:path w="17780" h="17780">
                  <a:moveTo>
                    <a:pt x="8890" y="0"/>
                  </a:moveTo>
                  <a:cubicBezTo>
                    <a:pt x="13843" y="0"/>
                    <a:pt x="17780" y="3937"/>
                    <a:pt x="17780" y="8890"/>
                  </a:cubicBezTo>
                  <a:cubicBezTo>
                    <a:pt x="17780" y="13843"/>
                    <a:pt x="13843" y="17780"/>
                    <a:pt x="8890" y="17780"/>
                  </a:cubicBezTo>
                  <a:cubicBezTo>
                    <a:pt x="3937" y="17780"/>
                    <a:pt x="0" y="13843"/>
                    <a:pt x="0" y="8890"/>
                  </a:cubicBezTo>
                  <a:cubicBezTo>
                    <a:pt x="0" y="3937"/>
                    <a:pt x="3937" y="0"/>
                    <a:pt x="8890" y="0"/>
                  </a:cubicBezTo>
                  <a:close/>
                </a:path>
              </a:pathLst>
            </a:custGeom>
            <a:solidFill>
              <a:srgbClr val="000000"/>
            </a:solidFill>
            <a:ln w="0" cap="rnd">
              <a:noFill/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Shape 2735"/>
            <p:cNvSpPr/>
            <p:nvPr/>
          </p:nvSpPr>
          <p:spPr>
            <a:xfrm>
              <a:off x="0" y="0"/>
              <a:ext cx="17780" cy="17780"/>
            </a:xfrm>
            <a:custGeom>
              <a:avLst/>
              <a:gdLst/>
              <a:ahLst/>
              <a:cxnLst/>
              <a:rect l="0" t="0" r="0" b="0"/>
              <a:pathLst>
                <a:path w="17780" h="17780">
                  <a:moveTo>
                    <a:pt x="8890" y="0"/>
                  </a:moveTo>
                  <a:cubicBezTo>
                    <a:pt x="3937" y="0"/>
                    <a:pt x="0" y="3937"/>
                    <a:pt x="0" y="8890"/>
                  </a:cubicBezTo>
                  <a:cubicBezTo>
                    <a:pt x="0" y="13843"/>
                    <a:pt x="3937" y="17780"/>
                    <a:pt x="8890" y="17780"/>
                  </a:cubicBezTo>
                  <a:cubicBezTo>
                    <a:pt x="13843" y="17780"/>
                    <a:pt x="17780" y="13843"/>
                    <a:pt x="17780" y="8890"/>
                  </a:cubicBezTo>
                  <a:cubicBezTo>
                    <a:pt x="17780" y="3937"/>
                    <a:pt x="13843" y="0"/>
                    <a:pt x="8890" y="0"/>
                  </a:cubicBezTo>
                  <a:close/>
                </a:path>
              </a:pathLst>
            </a:custGeom>
            <a:noFill/>
            <a:ln w="9360" cap="rnd" cmpd="sng" algn="ctr">
              <a:solidFill>
                <a:srgbClr val="000000"/>
              </a:solidFill>
              <a:prstDash val="solid"/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" name="Group 248252"/>
          <p:cNvGrpSpPr/>
          <p:nvPr/>
        </p:nvGrpSpPr>
        <p:grpSpPr>
          <a:xfrm flipH="1">
            <a:off x="4580890" y="3420110"/>
            <a:ext cx="134619" cy="170180"/>
            <a:chOff x="0" y="0"/>
            <a:chExt cx="17780" cy="17780"/>
          </a:xfrm>
        </p:grpSpPr>
        <p:sp>
          <p:nvSpPr>
            <p:cNvPr id="12" name="Shape 2734"/>
            <p:cNvSpPr/>
            <p:nvPr/>
          </p:nvSpPr>
          <p:spPr>
            <a:xfrm>
              <a:off x="0" y="0"/>
              <a:ext cx="17780" cy="17780"/>
            </a:xfrm>
            <a:custGeom>
              <a:avLst/>
              <a:gdLst/>
              <a:ahLst/>
              <a:cxnLst/>
              <a:rect l="0" t="0" r="0" b="0"/>
              <a:pathLst>
                <a:path w="17780" h="17780">
                  <a:moveTo>
                    <a:pt x="8890" y="0"/>
                  </a:moveTo>
                  <a:cubicBezTo>
                    <a:pt x="13843" y="0"/>
                    <a:pt x="17780" y="3937"/>
                    <a:pt x="17780" y="8890"/>
                  </a:cubicBezTo>
                  <a:cubicBezTo>
                    <a:pt x="17780" y="13843"/>
                    <a:pt x="13843" y="17780"/>
                    <a:pt x="8890" y="17780"/>
                  </a:cubicBezTo>
                  <a:cubicBezTo>
                    <a:pt x="3937" y="17780"/>
                    <a:pt x="0" y="13843"/>
                    <a:pt x="0" y="8890"/>
                  </a:cubicBezTo>
                  <a:cubicBezTo>
                    <a:pt x="0" y="3937"/>
                    <a:pt x="3937" y="0"/>
                    <a:pt x="8890" y="0"/>
                  </a:cubicBezTo>
                  <a:close/>
                </a:path>
              </a:pathLst>
            </a:custGeom>
            <a:solidFill>
              <a:srgbClr val="000000"/>
            </a:solidFill>
            <a:ln w="0" cap="rnd">
              <a:noFill/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Shape 2735"/>
            <p:cNvSpPr/>
            <p:nvPr/>
          </p:nvSpPr>
          <p:spPr>
            <a:xfrm>
              <a:off x="0" y="0"/>
              <a:ext cx="17780" cy="17780"/>
            </a:xfrm>
            <a:custGeom>
              <a:avLst/>
              <a:gdLst/>
              <a:ahLst/>
              <a:cxnLst/>
              <a:rect l="0" t="0" r="0" b="0"/>
              <a:pathLst>
                <a:path w="17780" h="17780">
                  <a:moveTo>
                    <a:pt x="8890" y="0"/>
                  </a:moveTo>
                  <a:cubicBezTo>
                    <a:pt x="3937" y="0"/>
                    <a:pt x="0" y="3937"/>
                    <a:pt x="0" y="8890"/>
                  </a:cubicBezTo>
                  <a:cubicBezTo>
                    <a:pt x="0" y="13843"/>
                    <a:pt x="3937" y="17780"/>
                    <a:pt x="8890" y="17780"/>
                  </a:cubicBezTo>
                  <a:cubicBezTo>
                    <a:pt x="13843" y="17780"/>
                    <a:pt x="17780" y="13843"/>
                    <a:pt x="17780" y="8890"/>
                  </a:cubicBezTo>
                  <a:cubicBezTo>
                    <a:pt x="17780" y="3937"/>
                    <a:pt x="13843" y="0"/>
                    <a:pt x="8890" y="0"/>
                  </a:cubicBezTo>
                  <a:close/>
                </a:path>
              </a:pathLst>
            </a:custGeom>
            <a:noFill/>
            <a:ln w="9360" cap="rnd" cmpd="sng" algn="ctr">
              <a:solidFill>
                <a:srgbClr val="000000"/>
              </a:solidFill>
              <a:prstDash val="solid"/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19522"/>
            <a:ext cx="5616624" cy="1439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97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12968" cy="6480720"/>
          </a:xfrm>
        </p:spPr>
        <p:txBody>
          <a:bodyPr>
            <a:normAutofit fontScale="92500" lnSpcReduction="20000"/>
          </a:bodyPr>
          <a:lstStyle/>
          <a:p>
            <a:pPr marL="0" marR="41910" lvl="0" indent="0" algn="just" fontAlgn="base">
              <a:lnSpc>
                <a:spcPct val="150000"/>
              </a:lnSpc>
              <a:spcAft>
                <a:spcPts val="875"/>
              </a:spcAft>
              <a:buClr>
                <a:srgbClr val="000000"/>
              </a:buClr>
              <a:buSzPts val="1400"/>
              <a:buNone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Запиши строчные буквы под диктовку: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О,  А,  Х,  М,  У,  С. </a:t>
            </a:r>
            <a:endParaRPr lang="ru-RU" sz="2400" dirty="0">
              <a:ea typeface="Calibri"/>
              <a:cs typeface="Times New Roman"/>
            </a:endParaRPr>
          </a:p>
          <a:p>
            <a:pPr marL="0" marR="41910" lvl="0" indent="0" algn="just" fontAlgn="base">
              <a:lnSpc>
                <a:spcPct val="150000"/>
              </a:lnSpc>
              <a:spcAft>
                <a:spcPts val="870"/>
              </a:spcAft>
              <a:buClr>
                <a:srgbClr val="000000"/>
              </a:buClr>
              <a:buSzPts val="1400"/>
              <a:buNone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Спиши слова, раздели их на слоги: 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МУХА, СУХО, УХА.  </a:t>
            </a:r>
            <a:endParaRPr lang="ru-RU" sz="2400" dirty="0">
              <a:ea typeface="Calibri"/>
              <a:cs typeface="Times New Roman"/>
            </a:endParaRPr>
          </a:p>
          <a:p>
            <a:pPr marL="1143000" marR="41910" indent="450215" algn="just">
              <a:lnSpc>
                <a:spcPct val="150000"/>
              </a:lnSpc>
              <a:spcAft>
                <a:spcPts val="87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Составь схему звукового анализа последнего слова. </a:t>
            </a:r>
            <a:endParaRPr lang="ru-RU" sz="2400" dirty="0">
              <a:ea typeface="Calibri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88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Выполни графическую схему предложения: 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605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ДЕТИ ИГРАЮТ МАШИНКАМИ.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77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490066"/>
          </a:xfrm>
        </p:spPr>
        <p:txBody>
          <a:bodyPr>
            <a:normAutofit fontScale="90000"/>
          </a:bodyPr>
          <a:lstStyle/>
          <a:p>
            <a:pPr marL="693420" marR="2917190" indent="450215" algn="just">
              <a:lnSpc>
                <a:spcPct val="150000"/>
              </a:lnSpc>
              <a:spcAft>
                <a:spcPts val="65"/>
              </a:spcAft>
            </a:pPr>
            <a:r>
              <a:rPr lang="ru-RU" sz="32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II вариант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lang="ru-RU" sz="3600" dirty="0">
              <a:ea typeface="Calibri"/>
              <a:cs typeface="Times New Roman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980728"/>
            <a:ext cx="8435280" cy="514543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Соедини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точки: </a:t>
            </a:r>
            <a:endParaRPr lang="ru-RU" sz="2400" dirty="0" smtClean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22" y="1772816"/>
            <a:ext cx="7604466" cy="1908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678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Запиши строчные  буквы под диктовку.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32497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1700808"/>
            <a:ext cx="7200800" cy="20162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0" y="3175085"/>
            <a:ext cx="7920880" cy="1097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3420" marR="41910" indent="450215" algn="just">
              <a:lnSpc>
                <a:spcPct val="150000"/>
              </a:lnSpc>
              <a:spcAft>
                <a:spcPts val="65"/>
              </a:spcAft>
            </a:pP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65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 А,  М,  У,  С. </a:t>
            </a:r>
            <a:endParaRPr lang="ru-RU" sz="2000" b="1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272950"/>
            <a:ext cx="8424936" cy="268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880"/>
              </a:spcAft>
              <a:buClr>
                <a:srgbClr val="000000"/>
              </a:buClr>
              <a:buSzPts val="1400"/>
            </a:pPr>
            <a:r>
              <a:rPr lang="ru-RU" sz="2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Спиши </a:t>
            </a:r>
            <a:r>
              <a:rPr lang="ru-RU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слово, выдели красным цветом гласные буквы, поставь ударение:  </a:t>
            </a:r>
            <a:endParaRPr lang="ru-RU" sz="20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6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МУХА   УХА 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47955" indent="450215" algn="just">
              <a:lnSpc>
                <a:spcPct val="150000"/>
              </a:lnSpc>
              <a:spcAft>
                <a:spcPts val="90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2507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850106"/>
          </a:xfrm>
        </p:spPr>
        <p:txBody>
          <a:bodyPr>
            <a:normAutofit/>
          </a:bodyPr>
          <a:lstStyle/>
          <a:p>
            <a:pPr marL="669290" marR="561340" indent="450215">
              <a:lnSpc>
                <a:spcPct val="150000"/>
              </a:lnSpc>
              <a:spcAft>
                <a:spcPts val="55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III вариант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91264" cy="5145435"/>
          </a:xfrm>
        </p:spPr>
        <p:txBody>
          <a:bodyPr>
            <a:normAutofit fontScale="25000" lnSpcReduction="20000"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11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Обведи, дорисуй и продолжи самостоятельно (разукрась): </a:t>
            </a:r>
            <a:endParaRPr lang="ru-RU" sz="112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indent="450215" algn="just">
              <a:lnSpc>
                <a:spcPct val="150000"/>
              </a:lnSpc>
              <a:spcBef>
                <a:spcPts val="25"/>
              </a:spcBef>
              <a:spcAft>
                <a:spcPts val="120"/>
              </a:spcAft>
            </a:pPr>
            <a:r>
              <a:rPr lang="ru-RU" sz="1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11200" dirty="0">
              <a:ea typeface="Calibri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85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11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Спиши буквы: </a:t>
            </a:r>
            <a:endParaRPr lang="ru-RU" sz="112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sz="1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О,  А,  У,  С. </a:t>
            </a:r>
            <a:endParaRPr lang="ru-RU" sz="11200" dirty="0">
              <a:ea typeface="Calibri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870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11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Спиши слово, выдели красным цветом гласные буквы:  </a:t>
            </a:r>
            <a:endParaRPr lang="ru-RU" sz="112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600"/>
              </a:spcAft>
            </a:pPr>
            <a:r>
              <a:rPr lang="ru-RU" sz="1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МАМА </a:t>
            </a:r>
            <a:endParaRPr lang="ru-RU" sz="11200" dirty="0">
              <a:ea typeface="Calibri"/>
              <a:cs typeface="Times New Roman"/>
            </a:endParaRPr>
          </a:p>
          <a:p>
            <a:pPr marL="147955" indent="0" algn="just">
              <a:lnSpc>
                <a:spcPct val="150000"/>
              </a:lnSpc>
              <a:spcAft>
                <a:spcPts val="940"/>
              </a:spcAft>
              <a:buNone/>
            </a:pPr>
            <a:r>
              <a:rPr lang="ru-RU" sz="11200" dirty="0">
                <a:ea typeface="Calibri"/>
                <a:cs typeface="Times New Roman"/>
              </a:rPr>
              <a:t/>
            </a:r>
            <a:br>
              <a:rPr lang="ru-RU" sz="11200" dirty="0">
                <a:ea typeface="Calibri"/>
                <a:cs typeface="Times New Roman"/>
              </a:rPr>
            </a:br>
            <a:r>
              <a:rPr lang="ru-RU" sz="1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112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395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40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1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Контрольная работа по обучению грамоте </a:t>
            </a:r>
            <a:br>
              <a:rPr lang="ru-RU" sz="31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1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 II четверть </a:t>
            </a:r>
            <a:r>
              <a:rPr lang="ru-RU" sz="3100" dirty="0" smtClean="0">
                <a:ea typeface="Calibri"/>
                <a:cs typeface="Times New Roman"/>
              </a:rPr>
              <a:t/>
            </a:r>
            <a:br>
              <a:rPr lang="ru-RU" sz="31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141168"/>
          </a:xfrm>
        </p:spPr>
        <p:txBody>
          <a:bodyPr>
            <a:normAutofit fontScale="25000" lnSpcReduction="20000"/>
          </a:bodyPr>
          <a:lstStyle/>
          <a:p>
            <a:pPr marL="1150620" indent="0" algn="just">
              <a:lnSpc>
                <a:spcPct val="150000"/>
              </a:lnSpc>
              <a:spcAft>
                <a:spcPts val="135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pPr marL="693420" marR="41910" indent="0" algn="just">
              <a:lnSpc>
                <a:spcPct val="150000"/>
              </a:lnSpc>
              <a:spcAft>
                <a:spcPts val="180"/>
              </a:spcAft>
              <a:buNone/>
            </a:pPr>
            <a:r>
              <a:rPr lang="ru-RU" sz="8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Цель работы:</a:t>
            </a:r>
            <a:r>
              <a:rPr lang="ru-RU" sz="8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8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indent="0" algn="just">
              <a:lnSpc>
                <a:spcPct val="150000"/>
              </a:lnSpc>
              <a:spcAft>
                <a:spcPts val="180"/>
              </a:spcAft>
              <a:buNone/>
            </a:pPr>
            <a:r>
              <a:rPr lang="ru-RU" sz="8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проверить </a:t>
            </a:r>
            <a:r>
              <a:rPr lang="ru-RU" sz="8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знания: </a:t>
            </a:r>
            <a:endParaRPr lang="ru-RU" sz="8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1598295" lvl="1" algn="just" fontAlgn="base">
              <a:lnSpc>
                <a:spcPct val="150000"/>
              </a:lnSpc>
              <a:spcAft>
                <a:spcPts val="1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8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гласных и согласных звуков; </a:t>
            </a:r>
            <a:r>
              <a:rPr lang="ru-RU" sz="8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</a:t>
            </a:r>
            <a:r>
              <a:rPr lang="ru-RU" sz="8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 </a:t>
            </a:r>
            <a:r>
              <a:rPr lang="ru-RU" sz="8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графических образов букв; проверить умения: </a:t>
            </a:r>
            <a:endParaRPr lang="ru-RU" sz="86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1598295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8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вычленять звук в конце и начале слова; </a:t>
            </a:r>
            <a:endParaRPr lang="ru-RU" sz="86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1598295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8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умение составлять и записывать двусложные слова;</a:t>
            </a:r>
            <a:endParaRPr lang="ru-RU" sz="86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1598295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8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списывать с печатного образца и писать слоги под диктовку; </a:t>
            </a:r>
            <a:endParaRPr lang="ru-RU" sz="86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1598295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8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составлять схемы слов. </a:t>
            </a:r>
            <a:endParaRPr lang="ru-RU" sz="86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203200" indent="0" algn="just">
              <a:lnSpc>
                <a:spcPct val="150000"/>
              </a:lnSpc>
              <a:spcAft>
                <a:spcPts val="130"/>
              </a:spcAft>
              <a:buNone/>
            </a:pPr>
            <a:r>
              <a:rPr lang="ru-RU" sz="8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8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360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634082"/>
          </a:xfrm>
        </p:spPr>
        <p:txBody>
          <a:bodyPr>
            <a:normAutofit fontScale="90000"/>
          </a:bodyPr>
          <a:lstStyle/>
          <a:p>
            <a:r>
              <a:rPr lang="ru-RU" sz="31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 вариант</a:t>
            </a:r>
            <a:r>
              <a:rPr lang="ru-RU" sz="3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8964488" cy="6192688"/>
          </a:xfrm>
        </p:spPr>
        <p:txBody>
          <a:bodyPr>
            <a:noAutofit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1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Картинный </a:t>
            </a: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диктант (на доске картинки – кукла, шары, гнездо). Запиши букву, на которую оканчивается каждое слово. </a:t>
            </a:r>
            <a:endParaRPr lang="ru-RU" sz="18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87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 ряда букв выпиши гласные. </a:t>
            </a:r>
            <a:endParaRPr lang="ru-RU" sz="18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65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  Ы  О  Ш  Л  У   Н  Р  А </a:t>
            </a: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marR="41910" lvl="0" indent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None/>
            </a:pPr>
            <a:r>
              <a:rPr lang="ru-RU" sz="1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Составь </a:t>
            </a: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слова из слогов и запиши их: </a:t>
            </a:r>
            <a:endParaRPr lang="ru-RU" sz="18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85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СА      РО        РА        МА       ША        РЫ </a:t>
            </a: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(роса, рама, шары) </a:t>
            </a: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Составь схемы слов. </a:t>
            </a: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marR="41910" lvl="0" indent="0" algn="just" fontAlgn="base">
              <a:lnSpc>
                <a:spcPct val="150000"/>
              </a:lnSpc>
              <a:spcAft>
                <a:spcPts val="875"/>
              </a:spcAft>
              <a:buClr>
                <a:srgbClr val="000000"/>
              </a:buClr>
              <a:buSzPts val="1400"/>
              <a:buNone/>
            </a:pPr>
            <a:r>
              <a:rPr lang="ru-RU" sz="1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 Запиши </a:t>
            </a: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 диктовку слоги: </a:t>
            </a:r>
            <a:endParaRPr lang="ru-RU" sz="18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1554480" indent="450215" algn="just">
              <a:lnSpc>
                <a:spcPct val="150000"/>
              </a:lnSpc>
              <a:spcAft>
                <a:spcPts val="65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АУ  АН  ОМ  РО  ЛЫ  ШУ </a:t>
            </a:r>
          </a:p>
          <a:p>
            <a:pPr marL="693420" marR="1554480" indent="0" algn="just">
              <a:lnSpc>
                <a:spcPct val="150000"/>
              </a:lnSpc>
              <a:spcAft>
                <a:spcPts val="65"/>
              </a:spcAft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Выдели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синим цветом согласные буквы, красным – гласные буквы. </a:t>
            </a: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00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70609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40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0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II </a:t>
            </a:r>
            <a:r>
              <a:rPr lang="ru-RU" sz="4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вариант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100" dirty="0">
                <a:ea typeface="Calibri"/>
                <a:cs typeface="Times New Roman"/>
              </a:rPr>
              <a:t/>
            </a:r>
            <a:br>
              <a:rPr lang="ru-RU" sz="31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964488" cy="5688632"/>
          </a:xfrm>
        </p:spPr>
        <p:txBody>
          <a:bodyPr>
            <a:normAutofit fontScale="85000" lnSpcReduction="10000"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Картинный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диктант (на доске картинки – арбуз, осы, утка). Запиши букву, на которую начинается каждое слово.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870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Подчеркни гласные буквы: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  Ы  М  О  У  Н   </a:t>
            </a:r>
            <a:endParaRPr lang="ru-RU" sz="2400" dirty="0">
              <a:ea typeface="Calibri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870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Запиши под диктовку слоги: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9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АУ  АН  ОМ  РО   </a:t>
            </a:r>
            <a:endParaRPr lang="ru-RU" sz="2400" dirty="0">
              <a:ea typeface="Calibri"/>
              <a:cs typeface="Times New Roman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60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Подчеркни гласные буквы красным цветом. 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77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634082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III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вариант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949280"/>
          </a:xfrm>
        </p:spPr>
        <p:txBody>
          <a:bodyPr>
            <a:noAutofit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Картинный </a:t>
            </a:r>
            <a:r>
              <a:rPr lang="ru-RU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диктант (на доске картинки – арбуз, улитка). Запиши букву, на которую начинается каждое слово. </a:t>
            </a:r>
            <a:endParaRPr lang="ru-RU" sz="20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rgbClr val="FFFFFF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улитка                        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арбуз 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indent="450215" algn="just">
              <a:lnSpc>
                <a:spcPct val="150000"/>
              </a:lnSpc>
              <a:spcAft>
                <a:spcPts val="12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marR="41910" lvl="0" indent="0" algn="just" fontAlgn="base">
              <a:lnSpc>
                <a:spcPct val="150000"/>
              </a:lnSpc>
              <a:spcAft>
                <a:spcPts val="870"/>
              </a:spcAft>
              <a:buClr>
                <a:srgbClr val="000000"/>
              </a:buClr>
              <a:buSzPts val="1400"/>
              <a:buNone/>
            </a:pPr>
            <a:r>
              <a:rPr lang="ru-RU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Обведи </a:t>
            </a:r>
            <a:r>
              <a:rPr lang="ru-RU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гласные буквы: </a:t>
            </a:r>
            <a:endParaRPr lang="ru-RU" sz="20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  Ы  М  О  У  Н   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marR="41910" lvl="0" indent="0" algn="just" fontAlgn="base">
              <a:lnSpc>
                <a:spcPct val="150000"/>
              </a:lnSpc>
              <a:spcAft>
                <a:spcPts val="870"/>
              </a:spcAft>
              <a:buClr>
                <a:srgbClr val="000000"/>
              </a:buClr>
              <a:buSzPts val="1400"/>
              <a:buNone/>
            </a:pPr>
            <a:r>
              <a:rPr lang="ru-RU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Посмотри </a:t>
            </a:r>
            <a:r>
              <a:rPr lang="ru-RU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слоги, напиши их письменно: </a:t>
            </a:r>
            <a:endParaRPr lang="ru-RU" sz="20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85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АУ  АН  ОМ  РО   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60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Обведи согласные буквы. 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22" y="1340768"/>
            <a:ext cx="6318234" cy="208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341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0" i="0" dirty="0" smtClean="0">
              <a:solidFill>
                <a:srgbClr val="2F2F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rgbClr val="2F2F2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0" i="0" dirty="0" smtClean="0"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0" i="0" dirty="0" smtClean="0"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первом классе оценочная деятельность организуется в виде мониторинга за динамикой продвижения обучающихся в ходе овладения программным материалом при использовании примерных аттестационных материалов для  наблюдения за динамикой знаний и </a:t>
            </a:r>
            <a:r>
              <a:rPr lang="ru-RU" sz="2800" b="0" i="0" dirty="0" smtClean="0"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умений</a:t>
            </a:r>
            <a:r>
              <a:rPr lang="ru-RU" sz="2800" dirty="0">
                <a:solidFill>
                  <a:srgbClr val="2F2F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14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Контрольная работа по обучению грамоте за III четверть. </a:t>
            </a:r>
            <a:r>
              <a:rPr lang="ru-RU" sz="31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820472" cy="5472608"/>
          </a:xfrm>
        </p:spPr>
        <p:txBody>
          <a:bodyPr>
            <a:noAutofit/>
          </a:bodyPr>
          <a:lstStyle/>
          <a:p>
            <a:pPr marL="208915" indent="0" algn="just">
              <a:lnSpc>
                <a:spcPct val="150000"/>
              </a:lnSpc>
              <a:spcAft>
                <a:spcPts val="13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Цель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работы: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проверить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знания: 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1534795" lvl="1" algn="just" fontAlgn="base">
              <a:lnSpc>
                <a:spcPct val="150000"/>
              </a:lnSpc>
              <a:spcAft>
                <a:spcPts val="175"/>
              </a:spcAft>
              <a:buClr>
                <a:srgbClr val="000000"/>
              </a:buClr>
              <a:buSzPts val="1400"/>
              <a:buFont typeface="Wingdings"/>
              <a:buChar char=""/>
            </a:pPr>
            <a:r>
              <a:rPr lang="ru-RU" sz="2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изученных строчных и заглавных букв; </a:t>
            </a:r>
            <a:r>
              <a:rPr lang="ru-RU" sz="2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</a:t>
            </a:r>
            <a:r>
              <a:rPr lang="ru-RU" sz="2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правописания сочетания </a:t>
            </a:r>
            <a:r>
              <a:rPr lang="ru-RU" sz="2200" i="1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жи</a:t>
            </a:r>
            <a:r>
              <a:rPr lang="ru-RU" sz="22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ши</a:t>
            </a:r>
            <a:r>
              <a:rPr lang="ru-RU" sz="2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 проверить умения: </a:t>
            </a:r>
            <a:endParaRPr lang="ru-RU" sz="22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Segoe UI Symbol"/>
              <a:cs typeface="Times New Roman" panose="02020603050405020304" pitchFamily="18" charset="0"/>
            </a:endParaRPr>
          </a:p>
          <a:p>
            <a:pPr marR="1534795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Wingdings"/>
              <a:buChar char=""/>
            </a:pPr>
            <a:r>
              <a:rPr lang="ru-RU" sz="2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списывать с рукописного текста предложения из 2 слов; </a:t>
            </a:r>
            <a:endParaRPr lang="ru-RU" sz="22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Segoe UI Symbol"/>
              <a:cs typeface="Times New Roman" panose="02020603050405020304" pitchFamily="18" charset="0"/>
            </a:endParaRPr>
          </a:p>
          <a:p>
            <a:pPr marR="1534795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Wingdings"/>
              <a:buChar char=""/>
            </a:pPr>
            <a:r>
              <a:rPr lang="ru-RU" sz="2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правильно оформлять предложение (большая буква, точка); </a:t>
            </a:r>
            <a:r>
              <a:rPr lang="ru-RU" sz="2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Segoe UI Symbol"/>
                <a:cs typeface="Times New Roman" panose="02020603050405020304" pitchFamily="18" charset="0"/>
              </a:rPr>
              <a:t></a:t>
            </a:r>
            <a:r>
              <a:rPr lang="ru-RU" sz="22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составлять слова из изученных слогов; </a:t>
            </a:r>
            <a:endParaRPr lang="ru-RU" sz="22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Segoe UI Symbol"/>
              <a:cs typeface="Times New Roman" panose="02020603050405020304" pitchFamily="18" charset="0"/>
            </a:endParaRPr>
          </a:p>
          <a:p>
            <a:pPr marR="1534795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Wingdings"/>
              <a:buChar char=""/>
            </a:pPr>
            <a:r>
              <a:rPr lang="ru-RU" sz="2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составлять схемы слов. </a:t>
            </a:r>
            <a:endParaRPr lang="ru-RU" sz="22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Segoe UI Symbol"/>
              <a:cs typeface="Times New Roman" panose="02020603050405020304" pitchFamily="18" charset="0"/>
            </a:endParaRPr>
          </a:p>
          <a:p>
            <a:pPr marL="203200" indent="0" algn="just">
              <a:lnSpc>
                <a:spcPct val="150000"/>
              </a:lnSpc>
              <a:spcAft>
                <a:spcPts val="130"/>
              </a:spcAft>
              <a:buNone/>
            </a:pPr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200" dirty="0">
              <a:ea typeface="Calibri"/>
              <a:cs typeface="Times New Roman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7271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363272" cy="54868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 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вариант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764704"/>
            <a:ext cx="8820472" cy="6093296"/>
          </a:xfrm>
        </p:spPr>
        <p:txBody>
          <a:bodyPr>
            <a:normAutofit fontScale="32500" lnSpcReduction="20000"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87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49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Запиши </a:t>
            </a:r>
            <a:r>
              <a:rPr lang="ru-RU" sz="49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строчные буквы под диктовку: </a:t>
            </a:r>
            <a:endParaRPr lang="ru-RU" sz="4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0"/>
              </a:spcAft>
            </a:pPr>
            <a:r>
              <a:rPr lang="ru-RU" sz="4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  З  В  Ж  Б  Г  Д  Й  И  П   </a:t>
            </a:r>
            <a:endParaRPr lang="ru-RU" sz="4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sz="4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Напиши такие же заглавные буквы. </a:t>
            </a:r>
            <a:endParaRPr lang="ru-RU" sz="4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marR="41910" lvl="0" indent="0" algn="just" fontAlgn="base">
              <a:lnSpc>
                <a:spcPct val="150000"/>
              </a:lnSpc>
              <a:spcAft>
                <a:spcPts val="880"/>
              </a:spcAft>
              <a:buClr>
                <a:srgbClr val="000000"/>
              </a:buClr>
              <a:buSzPts val="1400"/>
              <a:buNone/>
            </a:pPr>
            <a:r>
              <a:rPr lang="ru-RU" sz="49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Вставь </a:t>
            </a:r>
            <a:r>
              <a:rPr lang="ru-RU" sz="49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пропущенные слова и спиши </a:t>
            </a:r>
            <a:r>
              <a:rPr lang="ru-RU" sz="49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(предлагаем рукописный образец)</a:t>
            </a:r>
            <a:r>
              <a:rPr lang="ru-RU" sz="49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</a:t>
            </a:r>
            <a:endParaRPr lang="ru-RU" sz="4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0"/>
              </a:spcAft>
            </a:pPr>
            <a:r>
              <a:rPr lang="ru-RU" sz="4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……..  ЖИЛ. </a:t>
            </a:r>
            <a:endParaRPr lang="ru-RU" sz="4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0"/>
              </a:spcAft>
            </a:pPr>
            <a:r>
              <a:rPr lang="ru-RU" sz="4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………ПИШУТ.  </a:t>
            </a:r>
            <a:endParaRPr lang="ru-RU" sz="4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sz="4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………СИДИТ. </a:t>
            </a:r>
            <a:endParaRPr lang="ru-RU" sz="4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90"/>
              </a:spcAft>
            </a:pPr>
            <a:r>
              <a:rPr lang="ru-RU" sz="49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Слова для справок</a:t>
            </a:r>
            <a:r>
              <a:rPr lang="ru-RU" sz="4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тигр, малыши, кукла.  </a:t>
            </a:r>
            <a:endParaRPr lang="ru-RU" sz="4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sz="4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Выполни графическую схему первого предложения. </a:t>
            </a:r>
            <a:endParaRPr lang="ru-RU" sz="4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marR="41910" lvl="0" indent="0" algn="just" fontAlgn="base">
              <a:lnSpc>
                <a:spcPct val="150000"/>
              </a:lnSpc>
              <a:spcAft>
                <a:spcPts val="845"/>
              </a:spcAft>
              <a:buClr>
                <a:srgbClr val="000000"/>
              </a:buClr>
              <a:buSzPts val="1400"/>
              <a:buNone/>
            </a:pPr>
            <a:r>
              <a:rPr lang="ru-RU" sz="49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Добавь </a:t>
            </a:r>
            <a:r>
              <a:rPr lang="ru-RU" sz="49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слог или букву, чтобы получилось слово:  </a:t>
            </a:r>
            <a:endParaRPr lang="ru-RU" sz="4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605"/>
              </a:spcAft>
            </a:pPr>
            <a:r>
              <a:rPr lang="ru-RU" sz="4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ВО…         МЫ…     СО…     ТЫК…    УХ… </a:t>
            </a:r>
            <a:endParaRPr lang="ru-RU" sz="4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715"/>
              </a:spcAft>
            </a:pPr>
            <a:r>
              <a:rPr lang="ru-RU" sz="4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Запиши слова и составь схемы двух слов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ourier New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pPr marL="208915" indent="450215" algn="just">
              <a:lnSpc>
                <a:spcPct val="150000"/>
              </a:lnSpc>
              <a:spcAft>
                <a:spcPts val="125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14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1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II </a:t>
            </a:r>
            <a:r>
              <a:rPr lang="ru-RU" sz="31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вариант</a:t>
            </a:r>
            <a:r>
              <a:rPr lang="ru-RU" sz="3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5"/>
            <a:ext cx="8748464" cy="6082494"/>
          </a:xfrm>
        </p:spPr>
        <p:txBody>
          <a:bodyPr>
            <a:noAutofit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870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24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Запиши </a:t>
            </a:r>
            <a:r>
              <a:rPr lang="ru-RU" sz="2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буквы под диктовку: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  В  Ж  Б  Г  Д   И  П   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85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Подчеркни гласные буквы красным карандашом, согласные буквы – синим. 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86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Спиши предложение </a:t>
            </a:r>
            <a:r>
              <a:rPr lang="ru-RU" sz="24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(предлагаем рукописный образец)</a:t>
            </a:r>
            <a:r>
              <a:rPr lang="ru-RU" sz="2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МАЛЫШИ ПИШУТ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indent="450215" algn="just">
              <a:lnSpc>
                <a:spcPct val="150000"/>
              </a:lnSpc>
              <a:spcAft>
                <a:spcPts val="6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Выполни графическую схему предложения. 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indent="0" algn="just">
              <a:lnSpc>
                <a:spcPct val="150000"/>
              </a:lnSpc>
              <a:spcAft>
                <a:spcPts val="90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59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31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III вариант</a:t>
            </a:r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1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52736"/>
            <a:ext cx="8352928" cy="5688632"/>
          </a:xfrm>
        </p:spPr>
        <p:txBody>
          <a:bodyPr>
            <a:normAutofit fontScale="92500"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88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2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Запиши </a:t>
            </a:r>
            <a:r>
              <a:rPr lang="ru-RU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буквы под диктовку: </a:t>
            </a:r>
            <a:endParaRPr lang="ru-RU" sz="2800" dirty="0">
              <a:solidFill>
                <a:prstClr val="black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marR="41910" lvl="0" indent="450215" algn="just">
              <a:lnSpc>
                <a:spcPct val="150000"/>
              </a:lnSpc>
              <a:spcAft>
                <a:spcPts val="875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  С  О  М  У  Л 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lvl="0" indent="450215" algn="just">
              <a:lnSpc>
                <a:spcPct val="150000"/>
              </a:lnSpc>
              <a:spcAft>
                <a:spcPts val="87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Подчеркни гласные буквы красным карандашом. 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870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Спиши слова </a:t>
            </a:r>
            <a:r>
              <a:rPr lang="ru-RU" sz="28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(предлагаем рукописный  образец)</a:t>
            </a:r>
            <a:r>
              <a:rPr lang="ru-RU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</a:t>
            </a:r>
            <a:endParaRPr lang="ru-RU" sz="2800" dirty="0">
              <a:solidFill>
                <a:prstClr val="black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9770" lvl="0" indent="450215" algn="just">
              <a:lnSpc>
                <a:spcPct val="150000"/>
              </a:lnSpc>
              <a:spcAft>
                <a:spcPts val="890"/>
              </a:spcAft>
            </a:pP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Мама мыла раму. 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93420" marR="41910" lvl="0" indent="450215" algn="just">
              <a:lnSpc>
                <a:spcPct val="150000"/>
              </a:lnSpc>
              <a:spcAft>
                <a:spcPts val="64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Определи количество слов в предложении и запиши цифрой. 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50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70609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Контрольная </a:t>
            </a:r>
            <a:r>
              <a:rPr lang="ru-RU" sz="4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работа по обучению грамоте за год </a:t>
            </a:r>
            <a:r>
              <a:rPr lang="ru-RU" sz="31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640960" cy="5472608"/>
          </a:xfrm>
        </p:spPr>
        <p:txBody>
          <a:bodyPr>
            <a:normAutofit fontScale="85000" lnSpcReduction="20000"/>
          </a:bodyPr>
          <a:lstStyle/>
          <a:p>
            <a:pPr marL="147955" indent="0" algn="just">
              <a:lnSpc>
                <a:spcPct val="150000"/>
              </a:lnSpc>
              <a:spcAft>
                <a:spcPts val="115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Цель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работы: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выявить умения: </a:t>
            </a:r>
            <a:endParaRPr lang="ru-RU" sz="2400" dirty="0">
              <a:ea typeface="Calibri"/>
              <a:cs typeface="Times New Roman"/>
            </a:endParaRPr>
          </a:p>
          <a:p>
            <a:pPr marR="41910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Wingdings"/>
              <a:buChar char="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Segoe UI Symbol"/>
              </a:rPr>
              <a:t>писать строчные и заглавные буквы; </a:t>
            </a:r>
            <a:endParaRPr lang="ru-RU" sz="2000" dirty="0">
              <a:uFill>
                <a:solidFill>
                  <a:srgbClr val="000000"/>
                </a:solidFill>
              </a:uFill>
              <a:latin typeface="Segoe UI Symbol"/>
              <a:ea typeface="Segoe UI Symbol"/>
              <a:cs typeface="Segoe UI Symbol"/>
            </a:endParaRPr>
          </a:p>
          <a:p>
            <a:pPr marR="41910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Wingdings"/>
              <a:buChar char="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Segoe UI Symbol"/>
              </a:rPr>
              <a:t>списывать с доски, прочитанные и разобранные слова и предложения; </a:t>
            </a:r>
            <a:endParaRPr lang="ru-RU" sz="2000" dirty="0">
              <a:uFill>
                <a:solidFill>
                  <a:srgbClr val="000000"/>
                </a:solidFill>
              </a:uFill>
              <a:latin typeface="Segoe UI Symbol"/>
              <a:ea typeface="Segoe UI Symbol"/>
              <a:cs typeface="Segoe UI Symbol"/>
            </a:endParaRPr>
          </a:p>
          <a:p>
            <a:pPr marR="41910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Wingdings"/>
              <a:buChar char="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Segoe UI Symbol"/>
              </a:rPr>
              <a:t>анализировать слова по звуковому составу; </a:t>
            </a:r>
            <a:endParaRPr lang="ru-RU" sz="2000" dirty="0">
              <a:uFill>
                <a:solidFill>
                  <a:srgbClr val="000000"/>
                </a:solidFill>
              </a:uFill>
              <a:latin typeface="Segoe UI Symbol"/>
              <a:ea typeface="Segoe UI Symbol"/>
              <a:cs typeface="Segoe UI Symbol"/>
            </a:endParaRPr>
          </a:p>
          <a:p>
            <a:pPr marR="41910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Wingdings"/>
              <a:buChar char="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Segoe UI Symbol"/>
              </a:rPr>
              <a:t>составлять слова из 2–3 слогов; </a:t>
            </a:r>
            <a:endParaRPr lang="ru-RU" sz="2000" dirty="0">
              <a:uFill>
                <a:solidFill>
                  <a:srgbClr val="000000"/>
                </a:solidFill>
              </a:uFill>
              <a:latin typeface="Segoe UI Symbol"/>
              <a:ea typeface="Segoe UI Symbol"/>
              <a:cs typeface="Segoe UI Symbol"/>
            </a:endParaRPr>
          </a:p>
          <a:p>
            <a:pPr marR="41910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Wingdings"/>
              <a:buChar char="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Segoe UI Symbol"/>
              </a:rPr>
              <a:t>писать под диктовку предложение с предварительной подготовкой; </a:t>
            </a:r>
            <a:endParaRPr lang="ru-RU" sz="2000" dirty="0" smtClean="0">
              <a:uFill>
                <a:solidFill>
                  <a:srgbClr val="000000"/>
                </a:solidFill>
              </a:uFill>
              <a:latin typeface="Times New Roman"/>
              <a:ea typeface="Segoe UI Symbol"/>
              <a:cs typeface="Segoe UI Symbol"/>
            </a:endParaRPr>
          </a:p>
          <a:p>
            <a:pPr marR="41910" lvl="1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Wingdings"/>
              <a:buChar char=""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правильно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	оформлять 	предложения 	(начало 	предложения, 	конец предложения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887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336704"/>
          </a:xfrm>
        </p:spPr>
        <p:txBody>
          <a:bodyPr>
            <a:normAutofit fontScale="25000" lnSpcReduction="20000"/>
          </a:bodyPr>
          <a:lstStyle/>
          <a:p>
            <a:pPr marL="1143000" marR="41910" indent="0" algn="just">
              <a:lnSpc>
                <a:spcPct val="150000"/>
              </a:lnSpc>
              <a:spcAft>
                <a:spcPts val="65"/>
              </a:spcAft>
              <a:buNone/>
            </a:pPr>
            <a:r>
              <a:rPr lang="ru-RU" sz="10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Списывание : Урок.</a:t>
            </a:r>
            <a:r>
              <a:rPr lang="ru-RU" sz="10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0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1143000" marR="41910" indent="0" algn="just">
              <a:lnSpc>
                <a:spcPct val="150000"/>
              </a:lnSpc>
              <a:spcAft>
                <a:spcPts val="65"/>
              </a:spcAft>
              <a:buNone/>
            </a:pPr>
            <a:r>
              <a:rPr lang="ru-RU" sz="10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 </a:t>
            </a:r>
            <a:r>
              <a:rPr lang="ru-RU" sz="10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нас урок. Тут </a:t>
            </a:r>
            <a:r>
              <a:rPr lang="ru-RU" sz="10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Ната</a:t>
            </a:r>
            <a:r>
              <a:rPr lang="ru-RU" sz="10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У нас карта. Антон у карты. </a:t>
            </a:r>
            <a:r>
              <a:rPr lang="ru-RU" sz="10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</a:p>
          <a:p>
            <a:pPr marL="1143000" marR="41910" indent="0" algn="just">
              <a:lnSpc>
                <a:spcPct val="150000"/>
              </a:lnSpc>
              <a:spcAft>
                <a:spcPts val="65"/>
              </a:spcAft>
              <a:buNone/>
            </a:pPr>
            <a:r>
              <a:rPr lang="ru-RU" sz="10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</a:t>
            </a:r>
            <a:r>
              <a:rPr lang="ru-RU" sz="10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12 слов) </a:t>
            </a:r>
            <a:endParaRPr lang="ru-RU" sz="104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1143000" marR="41910" indent="0" algn="just">
              <a:lnSpc>
                <a:spcPct val="150000"/>
              </a:lnSpc>
              <a:spcAft>
                <a:spcPts val="65"/>
              </a:spcAft>
              <a:buNone/>
            </a:pPr>
            <a:r>
              <a:rPr lang="ru-RU" sz="10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Задания</a:t>
            </a:r>
            <a:r>
              <a:rPr lang="ru-RU" sz="10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</a:t>
            </a:r>
            <a:endParaRPr lang="ru-RU" sz="104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1143000" marR="41910" indent="0" algn="just">
              <a:lnSpc>
                <a:spcPct val="150000"/>
              </a:lnSpc>
              <a:spcAft>
                <a:spcPts val="65"/>
              </a:spcAft>
              <a:buNone/>
            </a:pPr>
            <a:r>
              <a:rPr lang="ru-RU" sz="10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 </a:t>
            </a:r>
            <a:r>
              <a:rPr lang="ru-RU" sz="10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вариант: </a:t>
            </a:r>
            <a:endParaRPr lang="ru-RU" sz="10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arenR"/>
            </a:pPr>
            <a:r>
              <a:rPr lang="ru-RU" sz="10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Составь схемы слов: </a:t>
            </a:r>
            <a:r>
              <a:rPr lang="ru-RU" sz="104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парта, урок</a:t>
            </a:r>
            <a:r>
              <a:rPr lang="ru-RU" sz="10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r>
              <a:rPr lang="ru-RU" sz="10400" b="1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04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arenR"/>
            </a:pPr>
            <a:r>
              <a:rPr lang="ru-RU" sz="10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Составь слова из слогов: </a:t>
            </a:r>
            <a:r>
              <a:rPr lang="ru-RU" sz="10400" i="1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ук</a:t>
            </a:r>
            <a:r>
              <a:rPr lang="ru-RU" sz="104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па;    си, </a:t>
            </a:r>
            <a:r>
              <a:rPr lang="ru-RU" sz="10400" i="1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гу</a:t>
            </a:r>
            <a:r>
              <a:rPr lang="ru-RU" sz="104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    </a:t>
            </a:r>
            <a:r>
              <a:rPr lang="ru-RU" sz="10400" i="1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лу</a:t>
            </a:r>
            <a:r>
              <a:rPr lang="ru-RU" sz="104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lang="ru-RU" sz="10400" i="1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</a:t>
            </a:r>
            <a:r>
              <a:rPr lang="ru-RU" sz="104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би.</a:t>
            </a:r>
            <a:r>
              <a:rPr lang="ru-RU" sz="10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(паук, гуси, голуби) </a:t>
            </a:r>
            <a:endParaRPr lang="ru-RU" sz="104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arenR"/>
            </a:pPr>
            <a:r>
              <a:rPr lang="ru-RU" sz="10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Запиши под диктовку предложение: </a:t>
            </a:r>
            <a:r>
              <a:rPr lang="ru-RU" sz="104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лугу гуси</a:t>
            </a:r>
            <a:r>
              <a:rPr lang="ru-RU" sz="10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Составь графическую схему предложения. </a:t>
            </a:r>
            <a:endParaRPr lang="ru-RU" sz="104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85800" indent="0" algn="just">
              <a:lnSpc>
                <a:spcPct val="150000"/>
              </a:lnSpc>
              <a:spcAft>
                <a:spcPts val="65"/>
              </a:spcAft>
              <a:buNone/>
            </a:pPr>
            <a:r>
              <a:rPr lang="ru-RU" sz="10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0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96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II 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вариант: 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568952" cy="5661248"/>
          </a:xfrm>
        </p:spPr>
        <p:txBody>
          <a:bodyPr>
            <a:normAutofit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arenR"/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Спиши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 доски 2 предложения: </a:t>
            </a:r>
            <a:r>
              <a:rPr lang="ru-RU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У нас урок. Тут </a:t>
            </a:r>
            <a:r>
              <a:rPr lang="ru-RU" i="1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Ната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b="1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arenR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Составь схему слова </a:t>
            </a:r>
            <a:r>
              <a:rPr lang="ru-RU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урок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.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arenR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Запиши под диктовку: </a:t>
            </a:r>
            <a:r>
              <a:rPr lang="ru-RU" i="1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ра-ма</a:t>
            </a:r>
            <a:r>
              <a:rPr lang="ru-RU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,  лужа.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85800" indent="0" algn="just">
              <a:lnSpc>
                <a:spcPct val="150000"/>
              </a:lnSpc>
              <a:spcAft>
                <a:spcPts val="7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120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634082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III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вариант: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4929411"/>
          </a:xfrm>
        </p:spPr>
        <p:txBody>
          <a:bodyPr>
            <a:normAutofit lnSpcReduction="10000"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arenR"/>
            </a:pPr>
            <a:r>
              <a:rPr lang="ru-RU" sz="36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Спиши </a:t>
            </a:r>
            <a:r>
              <a:rPr lang="ru-RU" sz="3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 доски слова, поставь ударение: </a:t>
            </a:r>
            <a:r>
              <a:rPr lang="ru-RU" sz="36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малыши, кукла,           голуби. </a:t>
            </a:r>
            <a:endParaRPr lang="ru-RU" sz="28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arenR"/>
            </a:pPr>
            <a:r>
              <a:rPr lang="ru-RU" sz="3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Составь схему слова: </a:t>
            </a:r>
            <a:r>
              <a:rPr lang="ru-RU" sz="36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мак.</a:t>
            </a:r>
            <a:r>
              <a:rPr lang="ru-RU" sz="3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 </a:t>
            </a:r>
            <a:endParaRPr lang="ru-RU" sz="28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arenR"/>
            </a:pPr>
            <a:r>
              <a:rPr lang="ru-RU" sz="3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Запиши под диктовку: </a:t>
            </a:r>
            <a:r>
              <a:rPr lang="ru-RU" sz="36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хо,  </a:t>
            </a:r>
            <a:r>
              <a:rPr lang="ru-RU" sz="3600" i="1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ма</a:t>
            </a:r>
            <a:r>
              <a:rPr lang="ru-RU" sz="36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,  </a:t>
            </a:r>
            <a:r>
              <a:rPr lang="ru-RU" sz="3600" i="1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лы</a:t>
            </a:r>
            <a:r>
              <a:rPr lang="ru-RU" sz="36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,  </a:t>
            </a:r>
            <a:r>
              <a:rPr lang="ru-RU" sz="3600" i="1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жи</a:t>
            </a:r>
            <a:r>
              <a:rPr lang="ru-RU" sz="3600" i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. </a:t>
            </a:r>
            <a:endParaRPr lang="ru-RU" sz="28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a typeface="Calibri"/>
                <a:cs typeface="Times New Roman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17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6633"/>
            <a:ext cx="889248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 smtClean="0">
                <a:solidFill>
                  <a:srgbClr val="2F2F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Назови первый звук в слове. Назови последний звук в слове.</a:t>
            </a:r>
            <a:endParaRPr lang="ru-RU" sz="2800" dirty="0" smtClean="0">
              <a:solidFill>
                <a:srgbClr val="2F2F2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800" dirty="0" smtClean="0">
                <a:solidFill>
                  <a:srgbClr val="2F2F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оценить готовность обучающегося к обучению грамоте: умение выделять на слух (в собственном произношении; если не сможет произнести сам, то в произношении учителя) определенные звуки ([а], [м], [у], [с], [о]).</a:t>
            </a:r>
          </a:p>
          <a:p>
            <a:pPr fontAlgn="base"/>
            <a:r>
              <a:rPr lang="ru-RU" sz="2800" dirty="0" smtClean="0">
                <a:solidFill>
                  <a:srgbClr val="2F2F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6 картинок с изображением предметов – утка, мышка, санки, лиса, дом, колесо, ослик.</a:t>
            </a:r>
          </a:p>
          <a:p>
            <a:pPr fontAlgn="base"/>
            <a:r>
              <a:rPr lang="ru-RU" sz="2800" dirty="0" smtClean="0">
                <a:solidFill>
                  <a:srgbClr val="2F2F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Проведение: учитель предлагает обучающимся рассмотреть картинки, назвать их. Инструкция: «Назови первый звук в словах: утка, мышка, санки, ослик. Назови последний звук в словах: лиса, дом, колесо».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/>
            </a:r>
            <a:br>
              <a:rPr lang="ru-RU" dirty="0" smtClean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87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16633"/>
            <a:ext cx="87484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i="0" dirty="0" smtClean="0"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Оцениваются:</a:t>
            </a:r>
          </a:p>
          <a:p>
            <a:pPr fontAlgn="base"/>
            <a:r>
              <a:rPr lang="ru-RU" sz="2800" b="0" i="0" dirty="0" smtClean="0"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    Слушание, понимание и выполнение словесных инструкций учителя.</a:t>
            </a:r>
          </a:p>
          <a:p>
            <a:pPr fontAlgn="base"/>
            <a:r>
              <a:rPr lang="ru-RU" sz="2800" b="0" i="0" dirty="0" smtClean="0"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    Определение (выделение) на слух первого и последнего звука в слове в собственном произношении.</a:t>
            </a:r>
          </a:p>
          <a:p>
            <a:pPr fontAlgn="base"/>
            <a:r>
              <a:rPr lang="ru-RU" sz="2800" b="0" i="0" dirty="0" smtClean="0"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    Определение (выделение) на слух первого и последнего звука в слове, воспринятом с произношения учителя.</a:t>
            </a:r>
            <a:endParaRPr lang="ru-RU" sz="2800" b="0" i="0" dirty="0">
              <a:solidFill>
                <a:srgbClr val="2F2F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05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Программные требования к знаниям и умениям учащихся 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Учащиеся должны уметь: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568952" cy="5256584"/>
          </a:xfrm>
        </p:spPr>
        <p:txBody>
          <a:bodyPr>
            <a:normAutofit fontScale="70000" lnSpcReduction="20000"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ru-RU" sz="4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различать </a:t>
            </a:r>
            <a:r>
              <a:rPr lang="ru-RU" sz="4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звуки на слух и в произношении; </a:t>
            </a:r>
            <a:endParaRPr lang="ru-RU" sz="2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17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ru-RU" sz="4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анализировать слова по звуковому составу, составлять слова из букв и слогов разрезной азбуки; </a:t>
            </a:r>
            <a:endParaRPr lang="ru-RU" sz="2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ru-RU" sz="4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плавно читать по слогам слова, предложения, короткие тексты; </a:t>
            </a:r>
            <a:endParaRPr lang="ru-RU" sz="2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ru-RU" sz="4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писать строчные и прописные буквы; </a:t>
            </a:r>
            <a:endParaRPr lang="ru-RU" sz="2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ru-RU" sz="4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списывать с классной доски и с букваря прочитанные и разобранные слова и предложения. </a:t>
            </a:r>
            <a:endParaRPr lang="ru-RU" sz="2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354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004312"/>
              </p:ext>
            </p:extLst>
          </p:nvPr>
        </p:nvGraphicFramePr>
        <p:xfrm>
          <a:off x="0" y="0"/>
          <a:ext cx="9144000" cy="5250021"/>
        </p:xfrm>
        <a:graphic>
          <a:graphicData uri="http://schemas.openxmlformats.org/drawingml/2006/table">
            <a:tbl>
              <a:tblPr/>
              <a:tblGrid>
                <a:gridCol w="4485080"/>
                <a:gridCol w="4658920"/>
              </a:tblGrid>
              <a:tr h="807696"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Минимальный уровень</a:t>
                      </a:r>
                    </a:p>
                  </a:txBody>
                  <a:tcPr marR="1905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Достаточный уровень</a:t>
                      </a:r>
                    </a:p>
                  </a:txBody>
                  <a:tcPr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</a:tr>
              <a:tr h="4442325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    Слушает, понимает и выполняет словесную инструкцию учителя.2.    Выделяет звук только в начале слова (при произношении слов учителем; при условии утрированного произношения учителем)</a:t>
                      </a:r>
                    </a:p>
                  </a:txBody>
                  <a:tcPr marR="1905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    Слушает, понимает и выполняет словесную инструкцию учителя.2.    Выделяет звук в начале и в конце слова при произношении слов учителем.</a:t>
                      </a:r>
                    </a:p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    Выделяет звук в начале и в конце слова при собственном произношении.</a:t>
                      </a:r>
                    </a:p>
                  </a:txBody>
                  <a:tcPr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66750" y="2476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rgbClr val="2F2F2F"/>
                </a:solidFill>
                <a:effectLst/>
                <a:latin typeface="Open Sans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i="0" dirty="0" smtClean="0"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Разложи изученные буквы в определённой последовательности (как в образце). Назови эти буквы.</a:t>
            </a:r>
            <a:endParaRPr lang="ru-RU" sz="2800" b="0" i="0" dirty="0" smtClean="0">
              <a:solidFill>
                <a:srgbClr val="2F2F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800" b="0" i="0" dirty="0" smtClean="0"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 оценить готовность к обучению грамоте: умение выполнять задание по образцу, называть изученные буквы.</a:t>
            </a:r>
          </a:p>
          <a:p>
            <a:pPr fontAlgn="base"/>
            <a:r>
              <a:rPr lang="ru-RU" sz="2800" b="0" i="0" dirty="0" smtClean="0"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10 карточек с изображением изученных букв (из кассы для фронтальной работы) и индивидуальные наборы этих же букв для каждого обучающегося.</a:t>
            </a:r>
          </a:p>
          <a:p>
            <a:pPr fontAlgn="base"/>
            <a:r>
              <a:rPr lang="ru-RU" sz="2800" b="0" i="0" dirty="0" smtClean="0"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Проведение: учитель располагает карточки-буквы на доске в строчку с небольшим интервалом между буквами для лучшего зрительного восприятия. Учащиеся называют буквы при разном расположении: по порядку, слева направо, справа налево, вразброс. Затем обучающимся предлагается разложить буквы (индивидуальные наборы) в том же порядке, как на доске.</a:t>
            </a:r>
            <a:endParaRPr lang="ru-RU" sz="2800" b="0" i="0" dirty="0">
              <a:solidFill>
                <a:srgbClr val="2F2F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84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416817"/>
              </p:ext>
            </p:extLst>
          </p:nvPr>
        </p:nvGraphicFramePr>
        <p:xfrm>
          <a:off x="0" y="0"/>
          <a:ext cx="8964488" cy="5445224"/>
        </p:xfrm>
        <a:graphic>
          <a:graphicData uri="http://schemas.openxmlformats.org/drawingml/2006/table">
            <a:tbl>
              <a:tblPr/>
              <a:tblGrid>
                <a:gridCol w="8964488"/>
              </a:tblGrid>
              <a:tr h="5445224">
                <a:tc>
                  <a:txBody>
                    <a:bodyPr/>
                    <a:lstStyle/>
                    <a:p>
                      <a:pPr algn="l" fontAlgn="base"/>
                      <a:endParaRPr lang="ru-RU" sz="28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ase"/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Оцениваются:</a:t>
                      </a:r>
                    </a:p>
                    <a:p>
                      <a:pPr algn="l" fontAlgn="base"/>
                      <a:endParaRPr lang="ru-RU" sz="28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ase"/>
                      <a:r>
                        <a:rPr lang="ru-RU" sz="2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   Слушание, понимание и выполнение словесных инструкций учителя.</a:t>
                      </a:r>
                    </a:p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    Называние знакомых букв.</a:t>
                      </a:r>
                    </a:p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    Зрительное восприятие и выполнение задания по образцу</a:t>
                      </a:r>
                      <a:r>
                        <a:rPr lang="ru-RU" sz="2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 fontAlgn="base"/>
                      <a:endParaRPr lang="ru-RU" b="0" dirty="0">
                        <a:effectLst/>
                        <a:latin typeface="inherit"/>
                      </a:endParaRPr>
                    </a:p>
                  </a:txBody>
                  <a:tcPr marR="1905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515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888390"/>
              </p:ext>
            </p:extLst>
          </p:nvPr>
        </p:nvGraphicFramePr>
        <p:xfrm>
          <a:off x="179512" y="404664"/>
          <a:ext cx="8964488" cy="5425440"/>
        </p:xfrm>
        <a:graphic>
          <a:graphicData uri="http://schemas.openxmlformats.org/drawingml/2006/table">
            <a:tbl>
              <a:tblPr/>
              <a:tblGrid>
                <a:gridCol w="4397031"/>
                <a:gridCol w="4567457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Минимальный уровень</a:t>
                      </a:r>
                    </a:p>
                  </a:txBody>
                  <a:tcPr marR="1905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Достаточный уровень</a:t>
                      </a:r>
                    </a:p>
                  </a:txBody>
                  <a:tcPr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    Слушает, понимает и выполняет словесную инструкцию учителя.2.    Называет 7 и менее из 10 представленных букв.</a:t>
                      </a:r>
                    </a:p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    Раскладывает буквы с помощью учителя:</a:t>
                      </a:r>
                    </a:p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 прямое указание на букву, на ошибки, совместная работа.</a:t>
                      </a:r>
                    </a:p>
                  </a:txBody>
                  <a:tcPr marR="1905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     Слушает, понимает и выполняет словесную инструкцию учителя.2.     Называет 8 и более из 10 представленных букв.</a:t>
                      </a:r>
                    </a:p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     Самостоятельно располагает буквы в соответствии с образцом; самостоятельно исправляет 1-2 ошибки.</a:t>
                      </a:r>
                    </a:p>
                  </a:txBody>
                  <a:tcPr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25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450038"/>
            <a:ext cx="8964488" cy="6032421"/>
          </a:xfrm>
          <a:prstGeom prst="rect">
            <a:avLst/>
          </a:prstGeom>
          <a:solidFill>
            <a:srgbClr val="F0F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 Списывание элементов букв (с рукописного образца)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 оценить готовность к обучению грамоте: списывать элементы букв по образцу (наклонная короткая палочка с закруглением внизу; овал; наклонная длинная палочка с петелькой внизу).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индивидуальная тетрадь, в тетради образцы написания элементов букв – наклонная короткая палочка с закруглением внизу, овал; наклонная длинная палочка с петелькой внизу.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2F2F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Проведение: учитель анализирует элементы букв, направление письма. Обучающимся предлагается написать элементы букв, ориентируясь на индивидуальный образец в тетради.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35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064070"/>
              </p:ext>
            </p:extLst>
          </p:nvPr>
        </p:nvGraphicFramePr>
        <p:xfrm>
          <a:off x="179512" y="260648"/>
          <a:ext cx="8856984" cy="6480720"/>
        </p:xfrm>
        <a:graphic>
          <a:graphicData uri="http://schemas.openxmlformats.org/drawingml/2006/table">
            <a:tbl>
              <a:tblPr/>
              <a:tblGrid>
                <a:gridCol w="8856984"/>
              </a:tblGrid>
              <a:tr h="6480720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Оцениваются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l" fontAlgn="base"/>
                      <a:endParaRPr lang="ru-RU" sz="28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ase"/>
                      <a:r>
                        <a:rPr lang="ru-RU" sz="2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    Слушание, понимание и выполнение словесных инструкций учителя.</a:t>
                      </a:r>
                    </a:p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     Письмо элементов букв.</a:t>
                      </a:r>
                    </a:p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     Соблюдение строки, размера элементов.</a:t>
                      </a:r>
                    </a:p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     Зрительное восприятие, степень </a:t>
                      </a:r>
                      <a:r>
                        <a:rPr lang="ru-RU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сформированности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зрительно-двигательной координации и готовность к выполнению задания по образцу.</a:t>
                      </a:r>
                    </a:p>
                  </a:txBody>
                  <a:tcPr marR="1905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135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192900"/>
              </p:ext>
            </p:extLst>
          </p:nvPr>
        </p:nvGraphicFramePr>
        <p:xfrm>
          <a:off x="179512" y="260648"/>
          <a:ext cx="8784976" cy="6408712"/>
        </p:xfrm>
        <a:graphic>
          <a:graphicData uri="http://schemas.openxmlformats.org/drawingml/2006/table">
            <a:tbl>
              <a:tblPr/>
              <a:tblGrid>
                <a:gridCol w="4308981"/>
                <a:gridCol w="4475995"/>
              </a:tblGrid>
              <a:tr h="684076">
                <a:tc>
                  <a:txBody>
                    <a:bodyPr/>
                    <a:lstStyle/>
                    <a:p>
                      <a:pPr algn="l" fontAlgn="t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Минимальный уровень</a:t>
                      </a:r>
                    </a:p>
                  </a:txBody>
                  <a:tcPr marR="1905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Достаточный уровень</a:t>
                      </a:r>
                    </a:p>
                  </a:txBody>
                  <a:tcPr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</a:tr>
              <a:tr h="5724636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    Слушает и понимает инструкцию</a:t>
                      </a:r>
                      <a:r>
                        <a:rPr lang="ru-RU" sz="2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 fontAlgn="base"/>
                      <a:r>
                        <a:rPr lang="ru-RU" sz="2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   Выполняет задание только с помощью или по обводке.</a:t>
                      </a:r>
                    </a:p>
                  </a:txBody>
                  <a:tcPr marR="1905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    Слушает и понимает инструкцию</a:t>
                      </a:r>
                      <a:r>
                        <a:rPr lang="ru-RU" sz="2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 fontAlgn="base"/>
                      <a:r>
                        <a:rPr lang="ru-RU" sz="2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    Выполняет задание самостоятельно, прописывает элементы букв с соблюдением размера, строки. Может допускать небольшие ошибки, которые исправляет после дополнительного показа.</a:t>
                      </a:r>
                    </a:p>
                  </a:txBody>
                  <a:tcPr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2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" t="-37" r="-47" b="-37"/>
          <a:stretch>
            <a:fillRect/>
          </a:stretch>
        </p:blipFill>
        <p:spPr bwMode="auto">
          <a:xfrm>
            <a:off x="601640" y="4869161"/>
            <a:ext cx="1257498" cy="1649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43" r="-31" b="-43"/>
          <a:stretch>
            <a:fillRect/>
          </a:stretch>
        </p:blipFill>
        <p:spPr bwMode="auto">
          <a:xfrm>
            <a:off x="3205982" y="5013290"/>
            <a:ext cx="2091170" cy="150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Рисунок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" t="-43" r="-27" b="-43"/>
          <a:stretch>
            <a:fillRect/>
          </a:stretch>
        </p:blipFill>
        <p:spPr bwMode="auto">
          <a:xfrm>
            <a:off x="5433208" y="5168361"/>
            <a:ext cx="2087402" cy="138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Рисунок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" t="-38" r="-27" b="-38"/>
          <a:stretch>
            <a:fillRect/>
          </a:stretch>
        </p:blipFill>
        <p:spPr bwMode="auto">
          <a:xfrm>
            <a:off x="7520610" y="5301208"/>
            <a:ext cx="1494234" cy="112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 класс</a:t>
            </a:r>
            <a:endParaRPr kumimoji="0" lang="ru-RU" alt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79512" y="-210530"/>
            <a:ext cx="8835332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Входной срез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1.</a:t>
            </a: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Уровень развития слухового внимания, фонематического слуха:</a:t>
            </a:r>
            <a:endParaRPr kumimoji="0" lang="ru-RU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Соотнеси звуки окружающего мира с речевыми звуками: </a:t>
            </a:r>
            <a:endParaRPr kumimoji="0" lang="ru-RU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800" b="0" i="1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у-у-у</a:t>
            </a: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- воет волк</a:t>
            </a:r>
            <a:r>
              <a:rPr kumimoji="0" lang="ru-RU" altLang="zh-CN" sz="2800" b="0" i="1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, </a:t>
            </a:r>
            <a:endParaRPr kumimoji="0" lang="ru-RU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800" b="0" i="1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ш-ш-ш-</a:t>
            </a: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шипит гусь,</a:t>
            </a:r>
            <a:endParaRPr kumimoji="0" lang="ru-RU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800" b="0" i="1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р-р-р</a:t>
            </a: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-рычит собака, </a:t>
            </a:r>
            <a:endParaRPr kumimoji="0" lang="ru-RU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800" b="0" i="1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ж-ж-ж</a:t>
            </a:r>
            <a:r>
              <a:rPr kumimoji="0" lang="ru-RU" altLang="zh-CN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– жужжит пчела (ребенок выбирает ту картинку, какой звук произносит учитель)</a:t>
            </a:r>
            <a:endParaRPr kumimoji="0" lang="ru-RU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16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6632"/>
            <a:ext cx="8784976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2.Знание букв алфавита: в ряду букв подчеркни те буквы, которые хорошо знакомы тебе: А, Д, Р,Ж,Ч,Э,Я, У,М,О.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Знание сказок: из каких сказок  герои, которых  ты видишь на картинках; обведи героев сказки «Репка».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" t="-30" r="-43" b="-30"/>
          <a:stretch>
            <a:fillRect/>
          </a:stretch>
        </p:blipFill>
        <p:spPr bwMode="auto">
          <a:xfrm>
            <a:off x="395536" y="3606818"/>
            <a:ext cx="3240360" cy="284651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" t="-48" r="-35" b="-48"/>
          <a:stretch>
            <a:fillRect/>
          </a:stretch>
        </p:blipFill>
        <p:spPr bwMode="auto">
          <a:xfrm>
            <a:off x="4355976" y="3501008"/>
            <a:ext cx="3816423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13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33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75">
              <a:lnSpc>
                <a:spcPct val="110000"/>
              </a:lnSpc>
              <a:spcAft>
                <a:spcPts val="0"/>
              </a:spcAft>
            </a:pPr>
            <a:r>
              <a:rPr lang="ru-RU" sz="2800" b="1" i="1" u="sng" dirty="0" smtClean="0">
                <a:effectLst/>
                <a:latin typeface="Times New Roman"/>
                <a:ea typeface="Times New Roman"/>
                <a:cs typeface="Times New Roman"/>
              </a:rPr>
              <a:t>Контрольная работа за </a:t>
            </a:r>
            <a:r>
              <a:rPr lang="en-US" sz="2800" b="1" i="1" u="sng" dirty="0" smtClean="0">
                <a:effectLst/>
                <a:latin typeface="Times New Roman"/>
                <a:ea typeface="Times New Roman"/>
                <a:cs typeface="Times New Roman"/>
              </a:rPr>
              <a:t>I</a:t>
            </a:r>
            <a:r>
              <a:rPr lang="ru-RU" sz="2800" b="1" i="1" u="sng" dirty="0" smtClean="0">
                <a:effectLst/>
                <a:latin typeface="Times New Roman"/>
                <a:ea typeface="Times New Roman"/>
                <a:cs typeface="Times New Roman"/>
              </a:rPr>
              <a:t> четверть</a:t>
            </a:r>
            <a:endParaRPr lang="ru-RU" dirty="0">
              <a:ea typeface="Calibri"/>
              <a:cs typeface="Times New Roman"/>
            </a:endParaRPr>
          </a:p>
          <a:p>
            <a:pPr marL="342900" marR="3175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Найди и назови буквы.</a:t>
            </a:r>
            <a:endParaRPr lang="ru-RU" sz="2800" dirty="0" smtClean="0">
              <a:effectLst/>
            </a:endParaRPr>
          </a:p>
          <a:p>
            <a:pPr marR="3175" indent="-1129030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А                ≤ </a:t>
            </a:r>
            <a:endParaRPr lang="ru-RU" sz="2800" dirty="0" smtClean="0">
              <a:effectLst/>
            </a:endParaRPr>
          </a:p>
          <a:p>
            <a:pPr marR="3175" indent="-1129030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                                                1   </a:t>
            </a:r>
            <a:endParaRPr lang="ru-RU" sz="2800" dirty="0" smtClean="0">
              <a:effectLst/>
            </a:endParaRPr>
          </a:p>
          <a:p>
            <a:pPr marR="3175" indent="-1129030">
              <a:spcAft>
                <a:spcPts val="0"/>
              </a:spcAft>
              <a:tabLst>
                <a:tab pos="3277870" algn="l"/>
              </a:tabLs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	У</a:t>
            </a:r>
            <a:endParaRPr lang="ru-RU" sz="2800" dirty="0" smtClean="0">
              <a:effectLst/>
            </a:endParaRPr>
          </a:p>
          <a:p>
            <a:pPr marR="3175" indent="-1129030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±</a:t>
            </a:r>
            <a:endParaRPr lang="ru-RU" sz="2800" dirty="0" smtClean="0">
              <a:effectLst/>
            </a:endParaRPr>
          </a:p>
          <a:p>
            <a:pPr marR="3175" indent="-1129030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 </a:t>
            </a:r>
            <a:endParaRPr lang="ru-RU" sz="2800" dirty="0" smtClean="0">
              <a:effectLst/>
            </a:endParaRPr>
          </a:p>
          <a:p>
            <a:pPr marR="3175" indent="-1129030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	М               	±</a:t>
            </a:r>
            <a:endParaRPr lang="ru-RU" sz="2800" dirty="0" smtClean="0">
              <a:effectLst/>
            </a:endParaRPr>
          </a:p>
          <a:p>
            <a:pPr marL="342900" marR="3175" lvl="0" indent="-342900">
              <a:lnSpc>
                <a:spcPct val="11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effectLst/>
                <a:latin typeface="Times New Roman"/>
                <a:ea typeface="Times New Roman"/>
                <a:cs typeface="Times New Roman"/>
              </a:rPr>
              <a:t>Составь из букв прямые слоги. Прочти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smtClean="0">
                <a:effectLst/>
                <a:latin typeface="Times New Roman"/>
                <a:ea typeface="Times New Roman"/>
                <a:cs typeface="Times New Roman"/>
              </a:rPr>
              <a:t> О, М, У, А</a:t>
            </a:r>
            <a:endParaRPr lang="ru-RU" dirty="0">
              <a:ea typeface="Calibri"/>
              <a:cs typeface="Times New Roman"/>
            </a:endParaRPr>
          </a:p>
          <a:p>
            <a:pPr marL="1399540" marR="3175"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</a:rPr>
              <a:t> </a:t>
            </a:r>
            <a:endParaRPr lang="ru-RU" dirty="0"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005064"/>
            <a:ext cx="8748464" cy="272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75">
              <a:lnSpc>
                <a:spcPct val="110000"/>
              </a:lnSpc>
              <a:spcAft>
                <a:spcPts val="0"/>
              </a:spcAft>
            </a:pPr>
            <a:r>
              <a:rPr lang="ru-RU" sz="2800" b="1" i="1" u="sng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Контрольная работа за </a:t>
            </a:r>
            <a:r>
              <a:rPr lang="en-US" sz="2800" b="1" i="1" u="sng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II</a:t>
            </a:r>
            <a:r>
              <a:rPr lang="ru-RU" sz="2800" b="1" i="1" u="sng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четверть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marR="3175" lvl="0" indent="-342900">
              <a:spcAft>
                <a:spcPts val="0"/>
              </a:spcAft>
              <a:buFont typeface="+mj-lt"/>
              <a:buAutoNum type="arabicPeriod"/>
              <a:tabLst>
                <a:tab pos="3978275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Назови слова, которые начинаются со звука: С, Х, Ш, Н, Л, Р, К.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3175" lvl="0" indent="-342900">
              <a:spcAft>
                <a:spcPts val="0"/>
              </a:spcAft>
              <a:buFont typeface="+mj-lt"/>
              <a:buAutoNum type="arabicPeriod"/>
              <a:tabLst>
                <a:tab pos="3978275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Прочти. 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0510" marR="3175" indent="-270510">
              <a:spcAft>
                <a:spcPts val="0"/>
              </a:spcAft>
              <a:tabLst>
                <a:tab pos="3978275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Наш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ша-лаш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Ша-лаш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у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сос-ны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У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-ла-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Ма-ша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0510" marR="3175" indent="-270510">
              <a:spcAft>
                <a:spcPts val="0"/>
              </a:spcAft>
              <a:tabLst>
                <a:tab pos="3978275" algn="l"/>
              </a:tabLst>
            </a:pP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Са-ша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ма-лыш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95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568952" cy="1340768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Контрольная </a:t>
            </a:r>
            <a:r>
              <a:rPr lang="ru-RU" sz="4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работа по обучению грамоте. Входной срез </a:t>
            </a:r>
            <a:r>
              <a:rPr lang="ru-RU" sz="31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424936" cy="5328592"/>
          </a:xfrm>
        </p:spPr>
        <p:txBody>
          <a:bodyPr>
            <a:normAutofit fontScale="25000" lnSpcReduction="20000"/>
          </a:bodyPr>
          <a:lstStyle/>
          <a:p>
            <a:pPr marL="1150620" indent="0" algn="just">
              <a:lnSpc>
                <a:spcPct val="150000"/>
              </a:lnSpc>
              <a:spcAft>
                <a:spcPts val="115"/>
              </a:spcAft>
              <a:buNone/>
            </a:pPr>
            <a:r>
              <a:rPr lang="ru-RU" sz="8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Цель </a:t>
            </a:r>
            <a:r>
              <a:rPr lang="ru-RU" sz="8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работы: проверить:  </a:t>
            </a:r>
            <a:endParaRPr lang="ru-RU" sz="72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80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знание геометрических фигур, цветов; </a:t>
            </a:r>
            <a:endParaRPr lang="ru-RU" sz="7200" b="1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80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развитие зрительного восприятия и пространственной ориентировки; </a:t>
            </a:r>
            <a:endParaRPr lang="ru-RU" sz="7200" b="1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80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развитие мелкой моторики; </a:t>
            </a:r>
            <a:endParaRPr lang="ru-RU" sz="7200" b="1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80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умение классифицировать, анализировать и соотносить; </a:t>
            </a:r>
            <a:endParaRPr lang="ru-RU" sz="7200" b="1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Times New Roman"/>
              <a:buChar char="•"/>
            </a:pPr>
            <a:r>
              <a:rPr lang="ru-RU" sz="80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 </a:t>
            </a:r>
            <a:r>
              <a:rPr lang="ru-RU" sz="80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умение составлять предложения по сюжетной картинке. </a:t>
            </a:r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Примечание</a:t>
            </a: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все упражнения рекомендуется разделить по 3 направлениям: </a:t>
            </a:r>
            <a:endParaRPr lang="ru-RU" sz="7200" b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Arial"/>
              <a:buChar char="–"/>
            </a:pPr>
            <a:r>
              <a:rPr lang="ru-RU" sz="80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показу; </a:t>
            </a:r>
            <a:endParaRPr lang="ru-RU" sz="7200" b="1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Arial"/>
              <a:buChar char="–"/>
            </a:pPr>
            <a:r>
              <a:rPr lang="ru-RU" sz="80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памяти; </a:t>
            </a:r>
            <a:endParaRPr lang="ru-RU" sz="7200" b="1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Arial"/>
              <a:buChar char="–"/>
            </a:pPr>
            <a:r>
              <a:rPr lang="ru-RU" sz="80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словесной инструкции. </a:t>
            </a:r>
            <a:endParaRPr lang="ru-RU" sz="7200" b="1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136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6632"/>
            <a:ext cx="9144000" cy="315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75">
              <a:lnSpc>
                <a:spcPct val="110000"/>
              </a:lnSpc>
              <a:spcAft>
                <a:spcPts val="0"/>
              </a:spcAft>
            </a:pPr>
            <a:r>
              <a:rPr lang="ru-RU" sz="2800" b="1" i="1" u="sng" dirty="0" smtClean="0">
                <a:effectLst/>
                <a:latin typeface="Times New Roman"/>
                <a:ea typeface="Times New Roman"/>
                <a:cs typeface="Times New Roman"/>
              </a:rPr>
              <a:t>Контрольная работа за </a:t>
            </a:r>
            <a:r>
              <a:rPr lang="en-US" sz="2800" b="1" i="1" u="sng" dirty="0" smtClean="0">
                <a:effectLst/>
                <a:latin typeface="Times New Roman"/>
                <a:ea typeface="Times New Roman"/>
                <a:cs typeface="Times New Roman"/>
              </a:rPr>
              <a:t>III</a:t>
            </a:r>
            <a:r>
              <a:rPr lang="ru-RU" sz="2800" b="1" i="1" u="sng" dirty="0" smtClean="0">
                <a:effectLst/>
                <a:latin typeface="Times New Roman"/>
                <a:ea typeface="Times New Roman"/>
                <a:cs typeface="Times New Roman"/>
              </a:rPr>
              <a:t> четверть</a:t>
            </a:r>
            <a:endParaRPr lang="ru-RU" dirty="0">
              <a:ea typeface="Calibri"/>
              <a:cs typeface="Times New Roman"/>
            </a:endParaRPr>
          </a:p>
          <a:p>
            <a:pPr marL="342900" marR="3175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Назови слова, которые </a:t>
            </a:r>
            <a:r>
              <a:rPr lang="ru-RU" sz="2800" dirty="0" err="1" smtClean="0">
                <a:effectLst/>
                <a:latin typeface="Times New Roman"/>
                <a:ea typeface="Times New Roman"/>
              </a:rPr>
              <a:t>начинаютя</a:t>
            </a:r>
            <a:r>
              <a:rPr lang="ru-RU" sz="2800" dirty="0" smtClean="0">
                <a:effectLst/>
                <a:latin typeface="Times New Roman"/>
                <a:ea typeface="Times New Roman"/>
              </a:rPr>
              <a:t> со звука: П, Т, И, З, В, Ж, Б, Г, Д.</a:t>
            </a:r>
            <a:endParaRPr lang="ru-RU" sz="2800" dirty="0" smtClean="0">
              <a:effectLst/>
            </a:endParaRPr>
          </a:p>
          <a:p>
            <a:pPr marL="342900" marR="3175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Прочти.</a:t>
            </a:r>
            <a:endParaRPr lang="ru-RU" sz="2800" dirty="0" smtClean="0">
              <a:effectLst/>
            </a:endParaRPr>
          </a:p>
          <a:p>
            <a:pPr marR="3175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- На-та, тут </a:t>
            </a:r>
            <a:r>
              <a:rPr lang="ru-RU" sz="2800" dirty="0" err="1" smtClean="0">
                <a:effectLst/>
                <a:latin typeface="Times New Roman"/>
                <a:ea typeface="Times New Roman"/>
              </a:rPr>
              <a:t>ти</a:t>
            </a:r>
            <a:r>
              <a:rPr lang="ru-RU" sz="2800" dirty="0" smtClean="0">
                <a:effectLst/>
                <a:latin typeface="Times New Roman"/>
                <a:ea typeface="Times New Roman"/>
              </a:rPr>
              <a:t>-на! Там су-хо. У-но-си Ми-шу. </a:t>
            </a:r>
            <a:endParaRPr lang="ru-RU" sz="2800" dirty="0" smtClean="0">
              <a:effectLst/>
            </a:endParaRPr>
          </a:p>
          <a:p>
            <a:pPr marR="3175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- А ты, Ан-тон?</a:t>
            </a:r>
            <a:endParaRPr lang="ru-RU" sz="2800" dirty="0" smtClean="0">
              <a:effectLst/>
            </a:endParaRPr>
          </a:p>
          <a:p>
            <a:pPr marR="3175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Ан-тон сам.</a:t>
            </a:r>
            <a:endParaRPr lang="ru-RU" sz="2800" dirty="0"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429000"/>
            <a:ext cx="8981728" cy="3014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75">
              <a:lnSpc>
                <a:spcPct val="110000"/>
              </a:lnSpc>
              <a:spcAft>
                <a:spcPts val="0"/>
              </a:spcAft>
            </a:pPr>
            <a:r>
              <a:rPr lang="ru-RU" sz="2800" b="1" i="1" u="sng" dirty="0" smtClean="0">
                <a:effectLst/>
                <a:latin typeface="Times New Roman"/>
                <a:ea typeface="Times New Roman"/>
                <a:cs typeface="Times New Roman"/>
              </a:rPr>
              <a:t>Контрольная работа за </a:t>
            </a:r>
            <a:r>
              <a:rPr lang="en-US" sz="2800" b="1" i="1" u="sng" dirty="0" smtClean="0">
                <a:effectLst/>
                <a:latin typeface="Times New Roman"/>
                <a:ea typeface="Times New Roman"/>
                <a:cs typeface="Times New Roman"/>
              </a:rPr>
              <a:t>IV</a:t>
            </a:r>
            <a:r>
              <a:rPr lang="ru-RU" sz="2800" b="1" i="1" u="sng" dirty="0" smtClean="0">
                <a:effectLst/>
                <a:latin typeface="Times New Roman"/>
                <a:ea typeface="Times New Roman"/>
                <a:cs typeface="Times New Roman"/>
              </a:rPr>
              <a:t> четверть</a:t>
            </a:r>
            <a:endParaRPr lang="ru-RU" dirty="0">
              <a:ea typeface="Calibri"/>
              <a:cs typeface="Times New Roman"/>
            </a:endParaRPr>
          </a:p>
          <a:p>
            <a:pPr marL="342900" marR="3175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Назови слова, которые начинаются со звука: Ц, Ч,Ш,Щ.</a:t>
            </a:r>
            <a:endParaRPr lang="ru-RU" sz="2800" dirty="0" smtClean="0">
              <a:effectLst/>
            </a:endParaRPr>
          </a:p>
          <a:p>
            <a:pPr marL="342900" marR="3175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Найди слова, которые начинаются с буквы: Я, Ю, Э (раздаточный материал)</a:t>
            </a:r>
            <a:endParaRPr lang="ru-RU" sz="2800" dirty="0" smtClean="0">
              <a:effectLst/>
            </a:endParaRPr>
          </a:p>
          <a:p>
            <a:pPr marL="342900" marR="3175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Назови все буквы алфавита.</a:t>
            </a:r>
            <a:endParaRPr lang="ru-RU" sz="2800" dirty="0" smtClean="0">
              <a:effectLst/>
            </a:endParaRPr>
          </a:p>
          <a:p>
            <a:pPr marL="180340" marR="3175" indent="-180340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 </a:t>
            </a:r>
            <a:endParaRPr lang="ru-RU" sz="2800" dirty="0" smtClean="0">
              <a:effectLst/>
            </a:endParaRPr>
          </a:p>
          <a:p>
            <a:pPr indent="90170">
              <a:lnSpc>
                <a:spcPct val="106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1693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16632"/>
            <a:ext cx="88204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/>
                <a:ea typeface="Calibri"/>
              </a:rPr>
              <a:t>Ключ к оцениванию результатов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685364"/>
              </p:ext>
            </p:extLst>
          </p:nvPr>
        </p:nvGraphicFramePr>
        <p:xfrm>
          <a:off x="323527" y="578298"/>
          <a:ext cx="8820471" cy="6358496"/>
        </p:xfrm>
        <a:graphic>
          <a:graphicData uri="http://schemas.openxmlformats.org/drawingml/2006/table">
            <a:tbl>
              <a:tblPr firstRow="1" bandRow="1"/>
              <a:tblGrid>
                <a:gridCol w="966075"/>
                <a:gridCol w="6834149"/>
                <a:gridCol w="1020247"/>
              </a:tblGrid>
              <a:tr h="56860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Балл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Критерий оценки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Отметка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829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Неусвоение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(неверно, неполно, не самостоятельно) действие отсутствует, обучающийся не понимает его смысла, не включается в процесс выполнения вместе с педагогом;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27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Минимальное усвоение 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(неточно, с опорой на образец, с обучающей помощью) обучающийся смысл действия понимает фрагментарно и выполняет задание с большим количеством ошибок,  выполнение действия связывает с конкретной ситуацией, выполняет задание только с помощью педагога, или не воспринимает помощь;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27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Частичное усвоение 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(верно, но неточно; с опорой на вопросы и схемы, с направляющей помощью) смысл действия понимает фрагментарно и выполняет задание с большим количеством ошибок,  выполнение действия связывает с конкретной ситуацией, выполняет задание только по инструкции педагога, или не воспринимает помощь;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945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365790"/>
              </p:ext>
            </p:extLst>
          </p:nvPr>
        </p:nvGraphicFramePr>
        <p:xfrm>
          <a:off x="0" y="0"/>
          <a:ext cx="9144000" cy="5661249"/>
        </p:xfrm>
        <a:graphic>
          <a:graphicData uri="http://schemas.openxmlformats.org/drawingml/2006/table">
            <a:tbl>
              <a:tblPr firstRow="1" bandRow="1"/>
              <a:tblGrid>
                <a:gridCol w="1001510"/>
                <a:gridCol w="7084821"/>
                <a:gridCol w="1057669"/>
              </a:tblGrid>
              <a:tr h="1887083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Достаточное усвоение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(верно, фрагментарно, с опорой на схемы и вопросы, со стимулирующей помощью) способен самостоятельно выполнять действие в определенных ситуациях, нередко допускает ошибки, которые исправляет после индивидуальной помощи педагога;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083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Выше среднего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(верно, достаточно, по инструкции, со стимулирующей помощью) выполняет задание после первичной и дополнительной фронтальной инструкции с 1 - 2 незначительными ошибками. Хорошо использует незначительную помощь педагога;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4-5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7083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Полное усвоение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(верно, полно, самостоятельно) выполняет действие после первичной инструкции педагога без помощи и без ошибок или с одной незначительной ошибкой, которую сам исправляет после самопроверки. В помощи педагога почти  не нуждается.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0864" marR="80864" marT="40432" marB="4043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27035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51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1207080" cy="822722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3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 </a:t>
            </a:r>
            <a:r>
              <a:rPr lang="ru-RU" sz="31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вариант</a:t>
            </a:r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</p:spPr>
        <p:txBody>
          <a:bodyPr>
            <a:normAutofit fontScale="62500" lnSpcReduction="20000"/>
          </a:bodyPr>
          <a:lstStyle/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3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Обведи </a:t>
            </a:r>
            <a:r>
              <a:rPr lang="ru-RU" sz="3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трафарету (круг, квадрат, треугольник). Закрась круг красным цветом, квадрат – жёлтым, треугольник – синим. </a:t>
            </a:r>
            <a:endParaRPr lang="ru-RU" sz="2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1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3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Скопируй:  </a:t>
            </a:r>
            <a:endParaRPr lang="ru-RU" sz="2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69342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2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3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Подчеркни лишний предмет. </a:t>
            </a:r>
            <a:r>
              <a:rPr lang="ru-RU" sz="3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2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3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Нарисуй такую же пирамидку. Раскрась. (Цвета: красный, жёлтый, зелёный, синий.) </a:t>
            </a:r>
            <a:endParaRPr lang="ru-RU" sz="2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646555" algn="ctr"/>
                <a:tab pos="7085330" algn="ctr"/>
              </a:tabLst>
            </a:pPr>
            <a:r>
              <a:rPr lang="ru-RU" sz="38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ru-RU" sz="2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 </a:t>
            </a:r>
            <a:endParaRPr lang="ru-RU" sz="2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-RU" sz="3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Составь предложение по картинке. (Устно. Ученикам предлагается сюжетная картинка.)  </a:t>
            </a:r>
            <a:endParaRPr lang="ru-RU" sz="2900" dirty="0"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02792"/>
            <a:ext cx="1584176" cy="95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063" y="2996953"/>
            <a:ext cx="1302089" cy="616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247564"/>
          <p:cNvGrpSpPr/>
          <p:nvPr/>
        </p:nvGrpSpPr>
        <p:grpSpPr>
          <a:xfrm>
            <a:off x="4343400" y="4150937"/>
            <a:ext cx="1596752" cy="1006254"/>
            <a:chOff x="-6857" y="0"/>
            <a:chExt cx="1149096" cy="917448"/>
          </a:xfrm>
        </p:grpSpPr>
        <p:pic>
          <p:nvPicPr>
            <p:cNvPr id="7" name="Picture 332494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-6857" y="679704"/>
              <a:ext cx="1149096" cy="237744"/>
            </a:xfrm>
            <a:prstGeom prst="rect">
              <a:avLst/>
            </a:prstGeom>
          </p:spPr>
        </p:pic>
        <p:sp>
          <p:nvSpPr>
            <p:cNvPr id="8" name="Shape 2523"/>
            <p:cNvSpPr/>
            <p:nvPr/>
          </p:nvSpPr>
          <p:spPr>
            <a:xfrm>
              <a:off x="0" y="685800"/>
              <a:ext cx="1141730" cy="229235"/>
            </a:xfrm>
            <a:custGeom>
              <a:avLst/>
              <a:gdLst/>
              <a:ahLst/>
              <a:cxnLst/>
              <a:rect l="0" t="0" r="0" b="0"/>
              <a:pathLst>
                <a:path w="1141730" h="229235">
                  <a:moveTo>
                    <a:pt x="0" y="229235"/>
                  </a:moveTo>
                  <a:lnTo>
                    <a:pt x="1141730" y="229235"/>
                  </a:lnTo>
                  <a:lnTo>
                    <a:pt x="114173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360" cap="rnd" cmpd="sng" algn="ctr">
              <a:solidFill>
                <a:srgbClr val="000000"/>
              </a:solidFill>
              <a:prstDash val="solid"/>
              <a:miter lim="127000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9" name="Picture 33249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07950" y="451104"/>
              <a:ext cx="920496" cy="234696"/>
            </a:xfrm>
            <a:prstGeom prst="rect">
              <a:avLst/>
            </a:prstGeom>
          </p:spPr>
        </p:pic>
        <p:sp>
          <p:nvSpPr>
            <p:cNvPr id="10" name="Shape 2525"/>
            <p:cNvSpPr/>
            <p:nvPr/>
          </p:nvSpPr>
          <p:spPr>
            <a:xfrm>
              <a:off x="113665" y="457200"/>
              <a:ext cx="913765" cy="228600"/>
            </a:xfrm>
            <a:custGeom>
              <a:avLst/>
              <a:gdLst/>
              <a:ahLst/>
              <a:cxnLst/>
              <a:rect l="0" t="0" r="0" b="0"/>
              <a:pathLst>
                <a:path w="913765" h="228600">
                  <a:moveTo>
                    <a:pt x="0" y="228600"/>
                  </a:moveTo>
                  <a:lnTo>
                    <a:pt x="913765" y="228600"/>
                  </a:lnTo>
                  <a:lnTo>
                    <a:pt x="91376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360" cap="rnd" cmpd="sng" algn="ctr">
              <a:solidFill>
                <a:srgbClr val="000000"/>
              </a:solidFill>
              <a:prstDash val="solid"/>
              <a:miter lim="127000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Picture 332496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221742" y="222504"/>
              <a:ext cx="691896" cy="234696"/>
            </a:xfrm>
            <a:prstGeom prst="rect">
              <a:avLst/>
            </a:prstGeom>
          </p:spPr>
        </p:pic>
        <p:sp>
          <p:nvSpPr>
            <p:cNvPr id="12" name="Shape 2527"/>
            <p:cNvSpPr/>
            <p:nvPr/>
          </p:nvSpPr>
          <p:spPr>
            <a:xfrm>
              <a:off x="227965" y="228600"/>
              <a:ext cx="685165" cy="228600"/>
            </a:xfrm>
            <a:custGeom>
              <a:avLst/>
              <a:gdLst/>
              <a:ahLst/>
              <a:cxnLst/>
              <a:rect l="0" t="0" r="0" b="0"/>
              <a:pathLst>
                <a:path w="685165" h="228600">
                  <a:moveTo>
                    <a:pt x="0" y="228600"/>
                  </a:moveTo>
                  <a:lnTo>
                    <a:pt x="685165" y="228600"/>
                  </a:lnTo>
                  <a:lnTo>
                    <a:pt x="68516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360" cap="rnd" cmpd="sng" algn="ctr">
              <a:solidFill>
                <a:srgbClr val="000000"/>
              </a:solidFill>
              <a:prstDash val="solid"/>
              <a:miter lim="127000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Shape 349086"/>
            <p:cNvSpPr/>
            <p:nvPr/>
          </p:nvSpPr>
          <p:spPr>
            <a:xfrm>
              <a:off x="342265" y="0"/>
              <a:ext cx="456565" cy="228600"/>
            </a:xfrm>
            <a:custGeom>
              <a:avLst/>
              <a:gdLst/>
              <a:ahLst/>
              <a:cxnLst/>
              <a:rect l="0" t="0" r="0" b="0"/>
              <a:pathLst>
                <a:path w="456565" h="228600">
                  <a:moveTo>
                    <a:pt x="0" y="0"/>
                  </a:moveTo>
                  <a:lnTo>
                    <a:pt x="456565" y="0"/>
                  </a:lnTo>
                  <a:lnTo>
                    <a:pt x="456565" y="228600"/>
                  </a:lnTo>
                  <a:lnTo>
                    <a:pt x="0" y="22860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0" cap="rnd">
              <a:noFill/>
              <a:miter lim="127000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Shape 2529"/>
            <p:cNvSpPr/>
            <p:nvPr/>
          </p:nvSpPr>
          <p:spPr>
            <a:xfrm>
              <a:off x="342265" y="0"/>
              <a:ext cx="456565" cy="228600"/>
            </a:xfrm>
            <a:custGeom>
              <a:avLst/>
              <a:gdLst/>
              <a:ahLst/>
              <a:cxnLst/>
              <a:rect l="0" t="0" r="0" b="0"/>
              <a:pathLst>
                <a:path w="456565" h="228600">
                  <a:moveTo>
                    <a:pt x="0" y="228600"/>
                  </a:moveTo>
                  <a:lnTo>
                    <a:pt x="456565" y="228600"/>
                  </a:lnTo>
                  <a:lnTo>
                    <a:pt x="45656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360" cap="rnd" cmpd="sng" algn="ctr">
              <a:solidFill>
                <a:srgbClr val="000000"/>
              </a:solidFill>
              <a:prstDash val="solid"/>
              <a:miter lim="127000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415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136904" cy="648072"/>
          </a:xfrm>
        </p:spPr>
        <p:txBody>
          <a:bodyPr/>
          <a:lstStyle/>
          <a:p>
            <a:r>
              <a:rPr lang="ru-RU" sz="32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II вариант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544616"/>
          </a:xfrm>
        </p:spPr>
        <p:txBody>
          <a:bodyPr>
            <a:normAutofit fontScale="70000" lnSpcReduction="20000"/>
          </a:bodyPr>
          <a:lstStyle/>
          <a:p>
            <a:pPr marL="693420" marR="2660650" indent="0" algn="just">
              <a:lnSpc>
                <a:spcPct val="150000"/>
              </a:lnSpc>
              <a:spcAft>
                <a:spcPts val="65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Обведи по трафарету (круг, квадрат, треугольник). </a:t>
            </a:r>
            <a:endParaRPr lang="ru-RU" sz="2400" dirty="0">
              <a:ea typeface="Calibri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580"/>
              </a:spcAft>
              <a:buClr>
                <a:srgbClr val="000000"/>
              </a:buClr>
              <a:buSzPts val="1400"/>
              <a:buFont typeface="+mj-lt"/>
              <a:buAutoNum type="arabicPeriod" startAt="2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Скопируй: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indent="0" algn="just">
              <a:lnSpc>
                <a:spcPct val="150000"/>
              </a:lnSpc>
              <a:spcAft>
                <a:spcPts val="605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00"/>
              </a:spcAft>
              <a:buClr>
                <a:srgbClr val="000000"/>
              </a:buClr>
              <a:buSzPts val="1400"/>
              <a:buFont typeface="+mj-lt"/>
              <a:buAutoNum type="arabicPeriod" startAt="2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Подчеркни лишний предмет.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indent="0" algn="just">
              <a:lnSpc>
                <a:spcPct val="150000"/>
              </a:lnSpc>
              <a:spcAft>
                <a:spcPts val="615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pPr marR="2703195" indent="0" algn="just">
              <a:lnSpc>
                <a:spcPct val="150000"/>
              </a:lnSpc>
              <a:spcAft>
                <a:spcPts val="36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pPr marR="41910" lvl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Font typeface="+mj-lt"/>
              <a:buAutoNum type="arabicPeriod" startAt="2"/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Составь предложение по картинке. (Устно. Ученикам предлагается сюжетная картинка.)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693420" indent="0" algn="just">
              <a:lnSpc>
                <a:spcPct val="150000"/>
              </a:lnSpc>
              <a:spcAft>
                <a:spcPts val="90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4" name="Picture 2501"/>
          <p:cNvPicPr/>
          <p:nvPr/>
        </p:nvPicPr>
        <p:blipFill>
          <a:blip r:embed="rId2"/>
          <a:stretch>
            <a:fillRect/>
          </a:stretch>
        </p:blipFill>
        <p:spPr>
          <a:xfrm>
            <a:off x="2483768" y="2276872"/>
            <a:ext cx="2088232" cy="792088"/>
          </a:xfrm>
          <a:prstGeom prst="rect">
            <a:avLst/>
          </a:prstGeom>
        </p:spPr>
      </p:pic>
      <p:grpSp>
        <p:nvGrpSpPr>
          <p:cNvPr id="5" name="Group 247563"/>
          <p:cNvGrpSpPr/>
          <p:nvPr/>
        </p:nvGrpSpPr>
        <p:grpSpPr>
          <a:xfrm>
            <a:off x="3527883" y="3906837"/>
            <a:ext cx="2647491" cy="693861"/>
            <a:chOff x="0" y="0"/>
            <a:chExt cx="3206750" cy="955675"/>
          </a:xfrm>
        </p:grpSpPr>
        <p:pic>
          <p:nvPicPr>
            <p:cNvPr id="6" name="Picture 2506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414270" cy="955675"/>
            </a:xfrm>
            <a:prstGeom prst="rect">
              <a:avLst/>
            </a:prstGeom>
          </p:spPr>
        </p:pic>
        <p:pic>
          <p:nvPicPr>
            <p:cNvPr id="7" name="Picture 2507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2414270" y="68580"/>
              <a:ext cx="792480" cy="8870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263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56207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1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III </a:t>
            </a:r>
            <a:r>
              <a:rPr lang="ru-RU" sz="31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вариант</a:t>
            </a:r>
            <a:r>
              <a:rPr lang="ru-RU" sz="3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856984" cy="5688632"/>
          </a:xfrm>
        </p:spPr>
        <p:txBody>
          <a:bodyPr>
            <a:normAutofit/>
          </a:bodyPr>
          <a:lstStyle/>
          <a:p>
            <a:pPr marL="0" marR="41910" lvl="0" indent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None/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Обведи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по линиям (круг, квадрат, треугольник).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pPr marL="693420" indent="0" algn="just">
              <a:lnSpc>
                <a:spcPct val="150000"/>
              </a:lnSpc>
              <a:spcAft>
                <a:spcPts val="105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693420" indent="0" algn="just">
              <a:lnSpc>
                <a:spcPct val="150000"/>
              </a:lnSpc>
              <a:spcAft>
                <a:spcPts val="105"/>
              </a:spcAft>
              <a:buNone/>
            </a:pP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marR="41910" lvl="0" indent="0" algn="just" fontAlgn="base">
              <a:lnSpc>
                <a:spcPct val="150000"/>
              </a:lnSpc>
              <a:spcAft>
                <a:spcPts val="65"/>
              </a:spcAft>
              <a:buClr>
                <a:srgbClr val="000000"/>
              </a:buClr>
              <a:buSzPts val="1400"/>
              <a:buNone/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Скопируй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</a:rPr>
              <a:t>: </a:t>
            </a:r>
            <a:endParaRPr lang="ru-RU" sz="2400" dirty="0">
              <a:uFill>
                <a:solidFill>
                  <a:srgbClr val="000000"/>
                </a:solidFill>
              </a:uFill>
              <a:latin typeface="Times New Roman"/>
              <a:ea typeface="Times New Roman"/>
              <a:cs typeface="Times New Roman"/>
            </a:endParaRPr>
          </a:p>
          <a:p>
            <a:pPr marL="116840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pPr marL="116840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grpSp>
        <p:nvGrpSpPr>
          <p:cNvPr id="4" name="Group 247830"/>
          <p:cNvGrpSpPr/>
          <p:nvPr/>
        </p:nvGrpSpPr>
        <p:grpSpPr>
          <a:xfrm>
            <a:off x="1403648" y="1865358"/>
            <a:ext cx="4710132" cy="1563642"/>
            <a:chOff x="0" y="0"/>
            <a:chExt cx="3083560" cy="906780"/>
          </a:xfrm>
        </p:grpSpPr>
        <p:sp>
          <p:nvSpPr>
            <p:cNvPr id="5" name="Shape 2585"/>
            <p:cNvSpPr/>
            <p:nvPr/>
          </p:nvSpPr>
          <p:spPr>
            <a:xfrm>
              <a:off x="0" y="97790"/>
              <a:ext cx="682625" cy="643255"/>
            </a:xfrm>
            <a:custGeom>
              <a:avLst/>
              <a:gdLst/>
              <a:ahLst/>
              <a:cxnLst/>
              <a:rect l="0" t="0" r="0" b="0"/>
              <a:pathLst>
                <a:path w="682625" h="643255">
                  <a:moveTo>
                    <a:pt x="0" y="643255"/>
                  </a:moveTo>
                  <a:lnTo>
                    <a:pt x="682625" y="643255"/>
                  </a:lnTo>
                  <a:lnTo>
                    <a:pt x="68262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custDash>
                <a:ds d="600000" sp="225000"/>
                <a:ds d="75000" sp="225000"/>
                <a:ds d="75000" sp="225000"/>
              </a:custDash>
              <a:miter lim="101600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Shape 2587"/>
            <p:cNvSpPr/>
            <p:nvPr/>
          </p:nvSpPr>
          <p:spPr>
            <a:xfrm>
              <a:off x="922020" y="6350"/>
              <a:ext cx="899795" cy="899795"/>
            </a:xfrm>
            <a:custGeom>
              <a:avLst/>
              <a:gdLst/>
              <a:ahLst/>
              <a:cxnLst/>
              <a:rect l="0" t="0" r="0" b="0"/>
              <a:pathLst>
                <a:path w="899795" h="899795">
                  <a:moveTo>
                    <a:pt x="449834" y="0"/>
                  </a:moveTo>
                  <a:cubicBezTo>
                    <a:pt x="201422" y="0"/>
                    <a:pt x="0" y="201422"/>
                    <a:pt x="0" y="449834"/>
                  </a:cubicBezTo>
                  <a:cubicBezTo>
                    <a:pt x="0" y="698373"/>
                    <a:pt x="201422" y="899795"/>
                    <a:pt x="449834" y="899795"/>
                  </a:cubicBezTo>
                  <a:cubicBezTo>
                    <a:pt x="698373" y="899795"/>
                    <a:pt x="899795" y="698373"/>
                    <a:pt x="899795" y="449834"/>
                  </a:cubicBezTo>
                  <a:cubicBezTo>
                    <a:pt x="899795" y="201422"/>
                    <a:pt x="698373" y="0"/>
                    <a:pt x="449834" y="0"/>
                  </a:cubicBezTo>
                  <a:close/>
                </a:path>
              </a:pathLst>
            </a:custGeom>
            <a:noFill/>
            <a:ln w="9525" cap="rnd" cmpd="sng" algn="ctr">
              <a:solidFill>
                <a:srgbClr val="000000"/>
              </a:solidFill>
              <a:custDash>
                <a:ds d="525000" sp="300000"/>
                <a:ds d="1" sp="300000"/>
                <a:ds d="1" sp="300000"/>
              </a:custDash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Shape 2589"/>
            <p:cNvSpPr/>
            <p:nvPr/>
          </p:nvSpPr>
          <p:spPr>
            <a:xfrm>
              <a:off x="1866900" y="0"/>
              <a:ext cx="1216660" cy="906780"/>
            </a:xfrm>
            <a:custGeom>
              <a:avLst/>
              <a:gdLst/>
              <a:ahLst/>
              <a:cxnLst/>
              <a:rect l="0" t="0" r="0" b="0"/>
              <a:pathLst>
                <a:path w="1216660" h="906780">
                  <a:moveTo>
                    <a:pt x="608330" y="0"/>
                  </a:moveTo>
                  <a:lnTo>
                    <a:pt x="1216660" y="906780"/>
                  </a:lnTo>
                  <a:lnTo>
                    <a:pt x="0" y="906780"/>
                  </a:lnTo>
                  <a:close/>
                </a:path>
              </a:pathLst>
            </a:custGeom>
            <a:noFill/>
            <a:ln w="9525" cap="rnd" cmpd="sng" algn="ctr">
              <a:solidFill>
                <a:srgbClr val="000000"/>
              </a:solidFill>
              <a:custDash>
                <a:ds d="525000" sp="300000"/>
                <a:ds d="1" sp="300000"/>
                <a:ds d="1" sp="300000"/>
              </a:custDash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Group 247829"/>
          <p:cNvGrpSpPr/>
          <p:nvPr/>
        </p:nvGrpSpPr>
        <p:grpSpPr>
          <a:xfrm>
            <a:off x="2267744" y="4365104"/>
            <a:ext cx="4392487" cy="1800200"/>
            <a:chOff x="0" y="0"/>
            <a:chExt cx="635635" cy="296545"/>
          </a:xfrm>
        </p:grpSpPr>
        <p:sp>
          <p:nvSpPr>
            <p:cNvPr id="9" name="Shape 2580"/>
            <p:cNvSpPr/>
            <p:nvPr/>
          </p:nvSpPr>
          <p:spPr>
            <a:xfrm>
              <a:off x="0" y="8255"/>
              <a:ext cx="102870" cy="288290"/>
            </a:xfrm>
            <a:custGeom>
              <a:avLst/>
              <a:gdLst/>
              <a:ahLst/>
              <a:cxnLst/>
              <a:rect l="0" t="0" r="0" b="0"/>
              <a:pathLst>
                <a:path w="102870" h="288290">
                  <a:moveTo>
                    <a:pt x="102870" y="0"/>
                  </a:moveTo>
                  <a:lnTo>
                    <a:pt x="0" y="288290"/>
                  </a:lnTo>
                </a:path>
              </a:pathLst>
            </a:custGeom>
            <a:noFill/>
            <a:ln w="12700" cap="flat" cmpd="sng" algn="ctr">
              <a:solidFill>
                <a:srgbClr val="000000"/>
              </a:solidFill>
              <a:prstDash val="solid"/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Shape 2581"/>
            <p:cNvSpPr/>
            <p:nvPr/>
          </p:nvSpPr>
          <p:spPr>
            <a:xfrm>
              <a:off x="95250" y="8255"/>
              <a:ext cx="111125" cy="288290"/>
            </a:xfrm>
            <a:custGeom>
              <a:avLst/>
              <a:gdLst/>
              <a:ahLst/>
              <a:cxnLst/>
              <a:rect l="0" t="0" r="0" b="0"/>
              <a:pathLst>
                <a:path w="111125" h="288290">
                  <a:moveTo>
                    <a:pt x="0" y="0"/>
                  </a:moveTo>
                  <a:lnTo>
                    <a:pt x="111125" y="288290"/>
                  </a:lnTo>
                </a:path>
              </a:pathLst>
            </a:custGeom>
            <a:noFill/>
            <a:ln w="12700" cap="flat" cmpd="sng" algn="ctr">
              <a:solidFill>
                <a:srgbClr val="000000"/>
              </a:solidFill>
              <a:prstDash val="solid"/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Shape 2583"/>
            <p:cNvSpPr/>
            <p:nvPr/>
          </p:nvSpPr>
          <p:spPr>
            <a:xfrm>
              <a:off x="468630" y="0"/>
              <a:ext cx="167005" cy="262255"/>
            </a:xfrm>
            <a:custGeom>
              <a:avLst/>
              <a:gdLst/>
              <a:ahLst/>
              <a:cxnLst/>
              <a:rect l="0" t="0" r="0" b="0"/>
              <a:pathLst>
                <a:path w="167005" h="262255">
                  <a:moveTo>
                    <a:pt x="83439" y="0"/>
                  </a:moveTo>
                  <a:cubicBezTo>
                    <a:pt x="37338" y="0"/>
                    <a:pt x="0" y="58674"/>
                    <a:pt x="0" y="131190"/>
                  </a:cubicBezTo>
                  <a:cubicBezTo>
                    <a:pt x="0" y="203581"/>
                    <a:pt x="37338" y="262255"/>
                    <a:pt x="83439" y="262255"/>
                  </a:cubicBezTo>
                  <a:cubicBezTo>
                    <a:pt x="129667" y="262255"/>
                    <a:pt x="167005" y="203581"/>
                    <a:pt x="167005" y="131190"/>
                  </a:cubicBezTo>
                  <a:cubicBezTo>
                    <a:pt x="167005" y="58674"/>
                    <a:pt x="129667" y="0"/>
                    <a:pt x="83439" y="0"/>
                  </a:cubicBezTo>
                  <a:close/>
                </a:path>
              </a:pathLst>
            </a:custGeom>
            <a:noFill/>
            <a:ln w="12700" cap="rnd" cmpd="sng" algn="ctr">
              <a:solidFill>
                <a:srgbClr val="000000"/>
              </a:solidFill>
              <a:prstDash val="solid"/>
              <a:rou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170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280" y="2133"/>
            <a:ext cx="8621728" cy="618555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Подчеркни </a:t>
            </a:r>
            <a:r>
              <a:rPr lang="ru-RU" sz="3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лишний предмет.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2592288" cy="116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hape 2577"/>
          <p:cNvSpPr/>
          <p:nvPr/>
        </p:nvSpPr>
        <p:spPr>
          <a:xfrm>
            <a:off x="3995936" y="548680"/>
            <a:ext cx="1152127" cy="1668766"/>
          </a:xfrm>
          <a:custGeom>
            <a:avLst/>
            <a:gdLst/>
            <a:ahLst/>
            <a:cxnLst/>
            <a:rect l="0" t="0" r="0" b="0"/>
            <a:pathLst>
              <a:path w="764540" h="1252855">
                <a:moveTo>
                  <a:pt x="382270" y="0"/>
                </a:moveTo>
                <a:cubicBezTo>
                  <a:pt x="171196" y="0"/>
                  <a:pt x="0" y="280416"/>
                  <a:pt x="0" y="626491"/>
                </a:cubicBezTo>
                <a:cubicBezTo>
                  <a:pt x="0" y="972439"/>
                  <a:pt x="171196" y="1252855"/>
                  <a:pt x="382270" y="1252855"/>
                </a:cubicBezTo>
                <a:cubicBezTo>
                  <a:pt x="593344" y="1252855"/>
                  <a:pt x="764540" y="972439"/>
                  <a:pt x="764540" y="626491"/>
                </a:cubicBezTo>
                <a:cubicBezTo>
                  <a:pt x="764540" y="280416"/>
                  <a:pt x="593344" y="0"/>
                  <a:pt x="382270" y="0"/>
                </a:cubicBezTo>
                <a:close/>
              </a:path>
            </a:pathLst>
          </a:custGeom>
          <a:noFill/>
          <a:ln w="12700" cap="rnd" cmpd="sng" algn="ctr">
            <a:solidFill>
              <a:srgbClr val="000000"/>
            </a:solidFill>
            <a:prstDash val="solid"/>
            <a:rou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2575"/>
          <p:cNvSpPr/>
          <p:nvPr/>
        </p:nvSpPr>
        <p:spPr>
          <a:xfrm>
            <a:off x="5652121" y="764704"/>
            <a:ext cx="1584176" cy="1368152"/>
          </a:xfrm>
          <a:custGeom>
            <a:avLst/>
            <a:gdLst/>
            <a:ahLst/>
            <a:cxnLst/>
            <a:rect l="0" t="0" r="0" b="0"/>
            <a:pathLst>
              <a:path w="682625" h="643255">
                <a:moveTo>
                  <a:pt x="0" y="643255"/>
                </a:moveTo>
                <a:lnTo>
                  <a:pt x="682625" y="643255"/>
                </a:lnTo>
                <a:lnTo>
                  <a:pt x="682625" y="0"/>
                </a:lnTo>
                <a:lnTo>
                  <a:pt x="0" y="0"/>
                </a:lnTo>
                <a:close/>
              </a:path>
            </a:pathLst>
          </a:custGeom>
          <a:noFill/>
          <a:ln w="12700" cap="rnd" cmpd="sng" algn="ctr">
            <a:solidFill>
              <a:srgbClr val="000000"/>
            </a:solidFill>
            <a:prstDash val="solid"/>
            <a:miter lim="127000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2636912"/>
            <a:ext cx="5544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Рассмотри картинку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564"/>
          <p:cNvPicPr/>
          <p:nvPr/>
        </p:nvPicPr>
        <p:blipFill>
          <a:blip r:embed="rId3"/>
          <a:stretch>
            <a:fillRect/>
          </a:stretch>
        </p:blipFill>
        <p:spPr>
          <a:xfrm rot="16200001">
            <a:off x="3239854" y="3104962"/>
            <a:ext cx="3168350" cy="367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32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Найди 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картинке следующие предметы и обведи их:</a:t>
            </a:r>
          </a:p>
        </p:txBody>
      </p:sp>
      <p:pic>
        <p:nvPicPr>
          <p:cNvPr id="4" name="Picture 2569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2420888"/>
            <a:ext cx="2880320" cy="2304256"/>
          </a:xfrm>
          <a:prstGeom prst="rect">
            <a:avLst/>
          </a:prstGeom>
        </p:spPr>
      </p:pic>
      <p:pic>
        <p:nvPicPr>
          <p:cNvPr id="5" name="Picture 2571"/>
          <p:cNvPicPr/>
          <p:nvPr/>
        </p:nvPicPr>
        <p:blipFill>
          <a:blip r:embed="rId3"/>
          <a:stretch>
            <a:fillRect/>
          </a:stretch>
        </p:blipFill>
        <p:spPr>
          <a:xfrm>
            <a:off x="3828732" y="2596515"/>
            <a:ext cx="1679372" cy="1664970"/>
          </a:xfrm>
          <a:prstGeom prst="rect">
            <a:avLst/>
          </a:prstGeom>
        </p:spPr>
      </p:pic>
      <p:pic>
        <p:nvPicPr>
          <p:cNvPr id="6" name="Picture 2572"/>
          <p:cNvPicPr/>
          <p:nvPr/>
        </p:nvPicPr>
        <p:blipFill>
          <a:blip r:embed="rId4"/>
          <a:stretch>
            <a:fillRect/>
          </a:stretch>
        </p:blipFill>
        <p:spPr>
          <a:xfrm>
            <a:off x="5868144" y="2492896"/>
            <a:ext cx="2664295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27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1958</Words>
  <Application>Microsoft Office PowerPoint</Application>
  <PresentationFormat>Экран (4:3)</PresentationFormat>
  <Paragraphs>300</Paragraphs>
  <Slides>42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1 класс ФОС по чтению и обучению грамоте.</vt:lpstr>
      <vt:lpstr>Презентация PowerPoint</vt:lpstr>
      <vt:lpstr>Программные требования к знаниям и умениям учащихся   Учащиеся должны уметь:  </vt:lpstr>
      <vt:lpstr> Контрольная работа по обучению грамоте. Входной срез  </vt:lpstr>
      <vt:lpstr> I вариант  </vt:lpstr>
      <vt:lpstr>II вариант </vt:lpstr>
      <vt:lpstr> III вариант  </vt:lpstr>
      <vt:lpstr> Подчеркни лишний предмет. </vt:lpstr>
      <vt:lpstr> Найди на картинке следующие предметы и обведи их:</vt:lpstr>
      <vt:lpstr>Контрольная работа по обучению грамоте за I четверть </vt:lpstr>
      <vt:lpstr> I вариант  </vt:lpstr>
      <vt:lpstr>Презентация PowerPoint</vt:lpstr>
      <vt:lpstr> II вариант </vt:lpstr>
      <vt:lpstr>2. Запиши строчные  буквы под диктовку.</vt:lpstr>
      <vt:lpstr>III вариант </vt:lpstr>
      <vt:lpstr> Контрольная работа по обучению грамоте  за II четверть  </vt:lpstr>
      <vt:lpstr>I вариант  </vt:lpstr>
      <vt:lpstr> II вариант  </vt:lpstr>
      <vt:lpstr> III вариант  </vt:lpstr>
      <vt:lpstr>Контрольная работа по обучению грамоте за III четверть.  </vt:lpstr>
      <vt:lpstr> I вариант  </vt:lpstr>
      <vt:lpstr> II вариант  </vt:lpstr>
      <vt:lpstr>III вариант  </vt:lpstr>
      <vt:lpstr> Контрольная работа по обучению грамоте за год  </vt:lpstr>
      <vt:lpstr>Презентация PowerPoint</vt:lpstr>
      <vt:lpstr> II вариант:  </vt:lpstr>
      <vt:lpstr> III вариант: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Джони</dc:creator>
  <cp:lastModifiedBy>Джони</cp:lastModifiedBy>
  <cp:revision>25</cp:revision>
  <dcterms:created xsi:type="dcterms:W3CDTF">2022-03-12T05:30:41Z</dcterms:created>
  <dcterms:modified xsi:type="dcterms:W3CDTF">2022-03-19T15:38:45Z</dcterms:modified>
</cp:coreProperties>
</file>