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79" r:id="rId4"/>
    <p:sldId id="275" r:id="rId5"/>
    <p:sldId id="278" r:id="rId6"/>
    <p:sldId id="276" r:id="rId7"/>
    <p:sldId id="258" r:id="rId8"/>
    <p:sldId id="259" r:id="rId9"/>
    <p:sldId id="260" r:id="rId10"/>
    <p:sldId id="261" r:id="rId11"/>
    <p:sldId id="263" r:id="rId12"/>
    <p:sldId id="264" r:id="rId13"/>
    <p:sldId id="266" r:id="rId14"/>
    <p:sldId id="268" r:id="rId15"/>
    <p:sldId id="269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EA992-B2EF-48A1-943D-71E5042C6743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9F875-280B-46BA-A5E4-92A40F2A8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189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9F875-280B-46BA-A5E4-92A40F2A89C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432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11CDD2-249B-49A8-9C6E-483C0523569B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A690C31-6F39-428E-A8C9-6779D9426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071678"/>
            <a:ext cx="6172200" cy="1500198"/>
          </a:xfrm>
        </p:spPr>
        <p:txBody>
          <a:bodyPr/>
          <a:lstStyle/>
          <a:p>
            <a:r>
              <a:rPr lang="ru-RU" b="0" i="1" dirty="0" smtClean="0">
                <a:latin typeface="Times New Roman" pitchFamily="18" charset="0"/>
                <a:cs typeface="Times New Roman" pitchFamily="18" charset="0"/>
              </a:rPr>
              <a:t>Ранняя </a:t>
            </a:r>
            <a:r>
              <a:rPr lang="ru-RU" b="0" i="1" dirty="0" smtClean="0">
                <a:latin typeface="Times New Roman" pitchFamily="18" charset="0"/>
                <a:cs typeface="Times New Roman" pitchFamily="18" charset="0"/>
              </a:rPr>
              <a:t>профориентация в ДОУ.</a:t>
            </a:r>
            <a:br>
              <a:rPr lang="ru-RU" b="0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 №143 «Золотая рыбка». г.Улан-Удэ.</a:t>
            </a:r>
          </a:p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 №12 «Радуга»</a:t>
            </a:r>
          </a:p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Воспитатели: </a:t>
            </a:r>
          </a:p>
          <a:p>
            <a:pPr algn="r"/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Заридзе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Ю.И.</a:t>
            </a:r>
          </a:p>
          <a:p>
            <a:pPr algn="r"/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Угнивенко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Е.М.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20121_10194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14400" y="685800"/>
            <a:ext cx="3657600" cy="2743200"/>
          </a:xfrm>
        </p:spPr>
      </p:pic>
      <p:pic>
        <p:nvPicPr>
          <p:cNvPr id="3075" name="Picture 3" descr="G:\фото профориент\20220127_14412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2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фото профориент\20220127_1529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G:\фото профориент\20220127_1529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90" y="4005064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«парикмахерская»</a:t>
            </a:r>
            <a:endParaRPr lang="ru-RU" dirty="0"/>
          </a:p>
        </p:txBody>
      </p:sp>
      <p:pic>
        <p:nvPicPr>
          <p:cNvPr id="5" name="Содержимое 4" descr="20220121_09584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8941" y="2763357"/>
            <a:ext cx="4467944" cy="3350958"/>
          </a:xfrm>
        </p:spPr>
      </p:pic>
      <p:pic>
        <p:nvPicPr>
          <p:cNvPr id="6" name="Содержимое 5" descr="20220121_095923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3565814" y="2130930"/>
            <a:ext cx="5169164" cy="38768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dirty="0" smtClean="0"/>
              <a:t>Игра в магазин</a:t>
            </a:r>
            <a:endParaRPr lang="ru-RU" dirty="0"/>
          </a:p>
        </p:txBody>
      </p:sp>
      <p:pic>
        <p:nvPicPr>
          <p:cNvPr id="5" name="Содержимое 4" descr="20220121_172743.jp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/>
          <a:srcRect l="20067" t="12816"/>
          <a:stretch/>
        </p:blipFill>
        <p:spPr>
          <a:xfrm rot="5400000">
            <a:off x="-113050" y="1417305"/>
            <a:ext cx="4006809" cy="3277671"/>
          </a:xfrm>
        </p:spPr>
      </p:pic>
      <p:pic>
        <p:nvPicPr>
          <p:cNvPr id="6" name="Содержимое 5" descr="20220121_17281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060357" y="253752"/>
            <a:ext cx="3657600" cy="2743200"/>
          </a:xfrm>
        </p:spPr>
      </p:pic>
      <p:pic>
        <p:nvPicPr>
          <p:cNvPr id="7" name="Содержимое 4" descr="20220121_1729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170584" y="3452517"/>
            <a:ext cx="3657600" cy="2743200"/>
          </a:xfrm>
          <a:prstGeom prst="rect">
            <a:avLst/>
          </a:prstGeom>
        </p:spPr>
      </p:pic>
      <p:pic>
        <p:nvPicPr>
          <p:cNvPr id="8" name="Picture 2" descr="G:\фото профориент\20220127_1527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52516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Центр «</a:t>
            </a:r>
            <a:r>
              <a:rPr lang="ru-RU" dirty="0" smtClean="0"/>
              <a:t>Безопасность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20220121_18040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3933056"/>
            <a:ext cx="3657600" cy="2743200"/>
          </a:xfrm>
        </p:spPr>
      </p:pic>
      <p:pic>
        <p:nvPicPr>
          <p:cNvPr id="6" name="Содержимое 5" descr="20220121_18040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 l="18359" t="12499" r="5468" b="11979"/>
          <a:stretch>
            <a:fillRect/>
          </a:stretch>
        </p:blipFill>
        <p:spPr>
          <a:xfrm rot="5400000">
            <a:off x="641822" y="1578505"/>
            <a:ext cx="3351781" cy="2492350"/>
          </a:xfrm>
        </p:spPr>
      </p:pic>
      <p:pic>
        <p:nvPicPr>
          <p:cNvPr id="7" name="Содержимое 4" descr="20220121_1807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1801" y="1196752"/>
            <a:ext cx="3657600" cy="2881256"/>
          </a:xfrm>
          <a:prstGeom prst="rect">
            <a:avLst/>
          </a:prstGeom>
        </p:spPr>
      </p:pic>
      <p:pic>
        <p:nvPicPr>
          <p:cNvPr id="9" name="Содержимое 6" descr="20220121_180412.jpg"/>
          <p:cNvPicPr>
            <a:picLocks noChangeAspect="1"/>
          </p:cNvPicPr>
          <p:nvPr/>
        </p:nvPicPr>
        <p:blipFill>
          <a:blip r:embed="rId5" cstate="print"/>
          <a:srcRect t="20833" b="8854"/>
          <a:stretch>
            <a:fillRect/>
          </a:stretch>
        </p:blipFill>
        <p:spPr>
          <a:xfrm>
            <a:off x="4427984" y="4437112"/>
            <a:ext cx="3657600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Игра «полиция»</a:t>
            </a:r>
            <a:endParaRPr lang="ru-RU" dirty="0"/>
          </a:p>
        </p:txBody>
      </p:sp>
      <p:pic>
        <p:nvPicPr>
          <p:cNvPr id="8" name="Содержимое 7" descr="IMG-67b848c92d55f5effd2e3eca8d67a818-V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836712"/>
            <a:ext cx="4147765" cy="5530353"/>
          </a:xfrm>
        </p:spPr>
      </p:pic>
      <p:pic>
        <p:nvPicPr>
          <p:cNvPr id="7" name="Содержимое 6" descr="IMG-4afacca3fe045de145b5bf446500ac6a-V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611560" y="1412776"/>
            <a:ext cx="3712468" cy="49499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-c9b31f7ca38a7f3ad8922a1d3a1a3453-V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384674" y="449825"/>
            <a:ext cx="4291781" cy="5722375"/>
          </a:xfrm>
        </p:spPr>
      </p:pic>
      <p:pic>
        <p:nvPicPr>
          <p:cNvPr id="8" name="Содержимое 4" descr="20211028_163640.jpg"/>
          <p:cNvPicPr>
            <a:picLocks noGrp="1" noChangeAspect="1"/>
          </p:cNvPicPr>
          <p:nvPr>
            <p:ph sz="quarter" idx="1"/>
          </p:nvPr>
        </p:nvPicPr>
        <p:blipFill rotWithShape="1">
          <a:blip r:embed="rId3" cstate="print"/>
          <a:srcRect l="9070" t="14899" r="10082"/>
          <a:stretch/>
        </p:blipFill>
        <p:spPr>
          <a:xfrm>
            <a:off x="456258" y="1484784"/>
            <a:ext cx="3339887" cy="4687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5242594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47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4104456" cy="6120680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Профориентация </a:t>
            </a:r>
            <a: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ДОУ- это система мероприятий, направленных на выявление личностных особенностей, интересов и способностей каждого ребенка для оказания ему помощи в разумном выборе профессии, наиболее соответствующей его индивидуальным возможностям.</a:t>
            </a:r>
            <a:b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Общее знакомство с миром профессий, совместное обсуждение мечты и опыта ребенка, приобретенных им в разных видах трудовой </a:t>
            </a: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деятельности.</a:t>
            </a:r>
            <a:b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solidFill>
                  <a:schemeClr val="tx1"/>
                </a:solidFill>
              </a:rPr>
              <a:t>Целью ранней (детской) профориентации в ДОУ является расширение знаний о мире профессий, формирование интереса к трудовой деятельности взрослых.</a:t>
            </a:r>
            <a:endParaRPr lang="ru-RU" sz="1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4427984" y="404664"/>
            <a:ext cx="4248472" cy="864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" name="Picture 2" descr="G:\фото профориент\20220127_143248.jpg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6" r="14612"/>
          <a:stretch/>
        </p:blipFill>
        <p:spPr bwMode="auto">
          <a:xfrm>
            <a:off x="4427984" y="1124744"/>
            <a:ext cx="421168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2074242"/>
          </a:xfrm>
        </p:spPr>
        <p:txBody>
          <a:bodyPr>
            <a:noAutofit/>
          </a:bodyPr>
          <a:lstStyle/>
          <a:p>
            <a:r>
              <a:rPr lang="ru-RU" sz="1600" dirty="0"/>
              <a:t>К выбору своей будущей профессии нужно серьезно готовить ребенка. Ему необходимо знать, кем работают его родители или работали бабушки и дедушки, познакомить со спецификой различных профессий, требованиями, которые они предъявляют к человеку, а также интересоваться, кем он хочет стать, когда вырастет. Чем больше ребенок впитает информации и чем более разнообразна и богата она будет, тем легче ему будет сделать в будущем свой решающий выбор, который определит его жизнь. </a:t>
            </a:r>
          </a:p>
        </p:txBody>
      </p:sp>
      <p:pic>
        <p:nvPicPr>
          <p:cNvPr id="5" name="Picture 2" descr="G:\фото профориент\20220127_1525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4624" y="2727176"/>
            <a:ext cx="408275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:\фото профориент\20220127_15253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66927" y="2536304"/>
            <a:ext cx="446449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988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G:\фото профориент\20220127_1518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4219" y="36576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G:\фото профориент\20220127_1519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46648" y="3655431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G:\фото профориент\20220127_152033.jpg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7" r="9660" b="4430"/>
          <a:stretch/>
        </p:blipFill>
        <p:spPr bwMode="auto">
          <a:xfrm rot="5400000">
            <a:off x="5627028" y="3727379"/>
            <a:ext cx="3631704" cy="257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G:\фото профориент\20220127_15171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8" b="21970"/>
          <a:stretch/>
        </p:blipFill>
        <p:spPr bwMode="auto">
          <a:xfrm>
            <a:off x="395536" y="249676"/>
            <a:ext cx="4329933" cy="27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G:\фото профориент\20220121_18093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9" t="23140" r="24240" b="34470"/>
          <a:stretch/>
        </p:blipFill>
        <p:spPr bwMode="auto">
          <a:xfrm>
            <a:off x="4895150" y="548680"/>
            <a:ext cx="3767981" cy="238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4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3384376" cy="6430726"/>
          </a:xfrm>
        </p:spPr>
        <p:txBody>
          <a:bodyPr>
            <a:noAutofit/>
          </a:bodyPr>
          <a:lstStyle/>
          <a:p>
            <a:r>
              <a:rPr lang="ru-RU" sz="1200" dirty="0"/>
              <a:t>В </a:t>
            </a:r>
            <a:r>
              <a:rPr lang="ru-RU" sz="1200" dirty="0" smtClean="0"/>
              <a:t>работе с детьми </a:t>
            </a:r>
            <a:r>
              <a:rPr lang="ru-RU" sz="1200" dirty="0"/>
              <a:t>по ранней профориентации педагоги  используют разнообразные  </a:t>
            </a:r>
            <a:r>
              <a:rPr lang="ru-RU" sz="1200" b="1" dirty="0"/>
              <a:t>методы,</a:t>
            </a:r>
            <a:r>
              <a:rPr lang="ru-RU" sz="1200" dirty="0"/>
              <a:t> которые позволяют сделать работу наиболее интересной. Среди них:</a:t>
            </a:r>
            <a:br>
              <a:rPr lang="ru-RU" sz="1200" dirty="0"/>
            </a:br>
            <a:r>
              <a:rPr lang="ru-RU" sz="1200" dirty="0"/>
              <a:t>● Наглядные (живые образы), к которым относятся:</a:t>
            </a:r>
            <a:br>
              <a:rPr lang="ru-RU" sz="1200" dirty="0"/>
            </a:br>
            <a:r>
              <a:rPr lang="ru-RU" sz="1200" dirty="0"/>
              <a:t>− экскурсии</a:t>
            </a:r>
            <a:br>
              <a:rPr lang="ru-RU" sz="1200" dirty="0"/>
            </a:br>
            <a:r>
              <a:rPr lang="ru-RU" sz="1200" dirty="0"/>
              <a:t>− наблюдения</a:t>
            </a:r>
            <a:br>
              <a:rPr lang="ru-RU" sz="1200" dirty="0"/>
            </a:br>
            <a:r>
              <a:rPr lang="ru-RU" sz="1200" dirty="0"/>
              <a:t>− дидактические пособия</a:t>
            </a:r>
            <a:br>
              <a:rPr lang="ru-RU" sz="1200" dirty="0"/>
            </a:br>
            <a:r>
              <a:rPr lang="ru-RU" sz="1200" dirty="0"/>
              <a:t>− рассматривание картин, иллюстраций, фотографий, рисунков.</a:t>
            </a:r>
            <a:br>
              <a:rPr lang="ru-RU" sz="1200" dirty="0"/>
            </a:br>
            <a:r>
              <a:rPr lang="ru-RU" sz="1200" dirty="0"/>
              <a:t>− просмотр видеозаписей</a:t>
            </a:r>
            <a:br>
              <a:rPr lang="ru-RU" sz="1200" dirty="0"/>
            </a:br>
            <a:r>
              <a:rPr lang="ru-RU" sz="1200" dirty="0"/>
              <a:t>● Словесные, которые включают:</a:t>
            </a:r>
            <a:br>
              <a:rPr lang="ru-RU" sz="1200" dirty="0"/>
            </a:br>
            <a:r>
              <a:rPr lang="ru-RU" sz="1200" dirty="0"/>
              <a:t>− художественное слово</a:t>
            </a:r>
            <a:br>
              <a:rPr lang="ru-RU" sz="1200" dirty="0"/>
            </a:br>
            <a:r>
              <a:rPr lang="ru-RU" sz="1200" dirty="0"/>
              <a:t>− рассказ воспитателя</a:t>
            </a:r>
            <a:br>
              <a:rPr lang="ru-RU" sz="1200" dirty="0"/>
            </a:br>
            <a:r>
              <a:rPr lang="ru-RU" sz="1200" dirty="0"/>
              <a:t>− беседы</a:t>
            </a:r>
            <a:br>
              <a:rPr lang="ru-RU" sz="1200" dirty="0"/>
            </a:br>
            <a:r>
              <a:rPr lang="ru-RU" sz="1200" dirty="0"/>
              <a:t>− малые фольклорные формы</a:t>
            </a:r>
            <a:br>
              <a:rPr lang="ru-RU" sz="1200" dirty="0"/>
            </a:br>
            <a:r>
              <a:rPr lang="ru-RU" sz="1200" dirty="0"/>
              <a:t>− проблемные ситуации</a:t>
            </a:r>
            <a:br>
              <a:rPr lang="ru-RU" sz="1200" dirty="0"/>
            </a:br>
            <a:r>
              <a:rPr lang="ru-RU" sz="1200" dirty="0"/>
              <a:t>− высказывания и сообщения</a:t>
            </a:r>
            <a:br>
              <a:rPr lang="ru-RU" sz="1200" dirty="0"/>
            </a:br>
            <a:r>
              <a:rPr lang="ru-RU" sz="1200" dirty="0"/>
              <a:t>● Практические – это:</a:t>
            </a:r>
            <a:br>
              <a:rPr lang="ru-RU" sz="1200" dirty="0"/>
            </a:br>
            <a:r>
              <a:rPr lang="ru-RU" sz="1200" dirty="0"/>
              <a:t>− трудовые поручения</a:t>
            </a:r>
            <a:br>
              <a:rPr lang="ru-RU" sz="1200" dirty="0"/>
            </a:br>
            <a:r>
              <a:rPr lang="ru-RU" sz="1200" dirty="0"/>
              <a:t>− обучение отдельным способам выполнения трудовых операций.</a:t>
            </a:r>
            <a:br>
              <a:rPr lang="ru-RU" sz="1200" dirty="0"/>
            </a:br>
            <a:r>
              <a:rPr lang="ru-RU" sz="1200" dirty="0"/>
              <a:t>− игровые обучающие ситуации</a:t>
            </a:r>
            <a:br>
              <a:rPr lang="ru-RU" sz="1200" dirty="0"/>
            </a:br>
            <a:r>
              <a:rPr lang="ru-RU" sz="1200" dirty="0"/>
              <a:t>− сюжетно-ролевые игры</a:t>
            </a:r>
            <a:br>
              <a:rPr lang="ru-RU" sz="1200" dirty="0"/>
            </a:br>
            <a:r>
              <a:rPr lang="ru-RU" sz="1200" dirty="0"/>
              <a:t>● Игровые, к которым относятся:</a:t>
            </a:r>
            <a:br>
              <a:rPr lang="ru-RU" sz="1200" dirty="0"/>
            </a:br>
            <a:r>
              <a:rPr lang="ru-RU" sz="1200" dirty="0"/>
              <a:t>− дидактические игры</a:t>
            </a:r>
            <a:br>
              <a:rPr lang="ru-RU" sz="1200" dirty="0"/>
            </a:br>
            <a:r>
              <a:rPr lang="ru-RU" sz="1200" dirty="0"/>
              <a:t>− игровые упражнения</a:t>
            </a:r>
            <a:br>
              <a:rPr lang="ru-RU" sz="1200" dirty="0"/>
            </a:br>
            <a:r>
              <a:rPr lang="ru-RU" sz="1200" dirty="0"/>
              <a:t>− игры с правилами</a:t>
            </a:r>
            <a:br>
              <a:rPr lang="ru-RU" sz="1200" dirty="0"/>
            </a:br>
            <a:r>
              <a:rPr lang="ru-RU" sz="1200" dirty="0"/>
              <a:t>− словесные игры</a:t>
            </a:r>
            <a:br>
              <a:rPr lang="ru-RU" sz="1200" dirty="0"/>
            </a:br>
            <a:r>
              <a:rPr lang="ru-RU" sz="1200" dirty="0"/>
              <a:t>− игры-воображения</a:t>
            </a:r>
            <a:br>
              <a:rPr lang="ru-RU" sz="1200" dirty="0"/>
            </a:br>
            <a:r>
              <a:rPr lang="ru-RU" sz="1200" dirty="0"/>
              <a:t>− игры-шутки</a:t>
            </a:r>
            <a:br>
              <a:rPr lang="ru-RU" sz="1200" dirty="0"/>
            </a:br>
            <a:r>
              <a:rPr lang="ru-RU" sz="1200" dirty="0"/>
              <a:t>− сюжетно-ролевые игры</a:t>
            </a:r>
            <a:br>
              <a:rPr lang="ru-RU" sz="1200" dirty="0"/>
            </a:br>
            <a:r>
              <a:rPr lang="ru-RU" sz="1200" dirty="0"/>
              <a:t>− сюрпризные моменты</a:t>
            </a:r>
          </a:p>
        </p:txBody>
      </p:sp>
      <p:pic>
        <p:nvPicPr>
          <p:cNvPr id="9" name="Picture 3" descr="G:\фото профориент\20220127_1517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" r="4574" b="20077"/>
          <a:stretch/>
        </p:blipFill>
        <p:spPr bwMode="auto">
          <a:xfrm>
            <a:off x="4932040" y="4932709"/>
            <a:ext cx="2895600" cy="198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фото профориент\20220127_151745.jpg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6" t="12549" r="4482" b="5584"/>
          <a:stretch/>
        </p:blipFill>
        <p:spPr bwMode="auto">
          <a:xfrm>
            <a:off x="4579640" y="2420888"/>
            <a:ext cx="3654229" cy="263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:\фото профориент\20220127_151750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9517" r="-65" b="1089"/>
          <a:stretch/>
        </p:blipFill>
        <p:spPr bwMode="auto">
          <a:xfrm>
            <a:off x="4689586" y="0"/>
            <a:ext cx="3380508" cy="245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46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G:\фото профориент\20220127_152033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2" r="12284" b="5584"/>
          <a:stretch/>
        </p:blipFill>
        <p:spPr bwMode="auto">
          <a:xfrm rot="5400000">
            <a:off x="5815122" y="563295"/>
            <a:ext cx="2918161" cy="209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фото профориент\20220127_15205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82952" y="3581578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G:\фото профориент\20220127_1522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02632" y="3581578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:\фото профориент\20220127_1521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77688" y="352616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одержимое 8" descr="20220121_1810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83655" y="364918"/>
            <a:ext cx="3657600" cy="241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2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игра «больница»</a:t>
            </a:r>
            <a:endParaRPr lang="ru-RU" dirty="0"/>
          </a:p>
        </p:txBody>
      </p:sp>
      <p:pic>
        <p:nvPicPr>
          <p:cNvPr id="8" name="Содержимое 5" descr="20220121_07572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3657600" cy="2743200"/>
          </a:xfrm>
        </p:spPr>
      </p:pic>
      <p:pic>
        <p:nvPicPr>
          <p:cNvPr id="9" name="Содержимое 5" descr="20220121_080625.jpg"/>
          <p:cNvPicPr>
            <a:picLocks noChangeAspect="1"/>
          </p:cNvPicPr>
          <p:nvPr/>
        </p:nvPicPr>
        <p:blipFill>
          <a:blip r:embed="rId3" cstate="print"/>
          <a:srcRect t="18229" b="3645"/>
          <a:stretch>
            <a:fillRect/>
          </a:stretch>
        </p:blipFill>
        <p:spPr>
          <a:xfrm>
            <a:off x="4499992" y="4433910"/>
            <a:ext cx="3657600" cy="2143140"/>
          </a:xfrm>
          <a:prstGeom prst="rect">
            <a:avLst/>
          </a:prstGeom>
        </p:spPr>
      </p:pic>
      <p:pic>
        <p:nvPicPr>
          <p:cNvPr id="10" name="Содержимое 7" descr="20220121_075746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4329098" y="908720"/>
            <a:ext cx="4377074" cy="3284132"/>
          </a:xfrm>
        </p:spPr>
      </p:pic>
      <p:sp>
        <p:nvSpPr>
          <p:cNvPr id="4" name="Прямоугольник 3"/>
          <p:cNvSpPr/>
          <p:nvPr/>
        </p:nvSpPr>
        <p:spPr>
          <a:xfrm>
            <a:off x="683568" y="4869160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детском саду дети знакомятся с многообразием и широким выбором профессий.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dirty="0" smtClean="0"/>
              <a:t>Игра «ветеринар»</a:t>
            </a:r>
            <a:endParaRPr lang="ru-RU" dirty="0"/>
          </a:p>
        </p:txBody>
      </p:sp>
      <p:pic>
        <p:nvPicPr>
          <p:cNvPr id="5" name="Содержимое 4" descr="20220121_08015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33140" y="2024275"/>
            <a:ext cx="4315932" cy="3236949"/>
          </a:xfrm>
        </p:spPr>
      </p:pic>
      <p:pic>
        <p:nvPicPr>
          <p:cNvPr id="10" name="Содержимое 9" descr="20220121_080130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067944" y="2420888"/>
            <a:ext cx="4461076" cy="33458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«стройка»</a:t>
            </a:r>
            <a:endParaRPr lang="ru-RU" dirty="0"/>
          </a:p>
        </p:txBody>
      </p:sp>
      <p:pic>
        <p:nvPicPr>
          <p:cNvPr id="5" name="Содержимое 4" descr="20220121_08090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82352" y="3310136"/>
            <a:ext cx="3657600" cy="2743200"/>
          </a:xfrm>
        </p:spPr>
      </p:pic>
      <p:pic>
        <p:nvPicPr>
          <p:cNvPr id="7" name="Содержимое 5" descr="20220121_0816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764704"/>
            <a:ext cx="3657600" cy="2743200"/>
          </a:xfrm>
          <a:prstGeom prst="rect">
            <a:avLst/>
          </a:prstGeom>
        </p:spPr>
      </p:pic>
      <p:pic>
        <p:nvPicPr>
          <p:cNvPr id="1026" name="Picture 2" descr="G:\фото профориент\20220121_18060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02609" y="2966343"/>
            <a:ext cx="2638573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182</TotalTime>
  <Words>189</Words>
  <Application>Microsoft Office PowerPoint</Application>
  <PresentationFormat>Экран (4:3)</PresentationFormat>
  <Paragraphs>19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Ранняя профориентация в ДОУ. </vt:lpstr>
      <vt:lpstr>Профориентация в ДОУ- это система мероприятий, направленных на выявление личностных особенностей, интересов и способностей каждого ребенка для оказания ему помощи в разумном выборе профессии, наиболее соответствующей его индивидуальным возможностям. Общее знакомство с миром профессий, совместное обсуждение мечты и опыта ребенка, приобретенных им в разных видах трудовой деятельности. Целью ранней (детской) профориентации в ДОУ является расширение знаний о мире профессий, формирование интереса к трудовой деятельности взрослых.</vt:lpstr>
      <vt:lpstr>К выбору своей будущей профессии нужно серьезно готовить ребенка. Ему необходимо знать, кем работают его родители или работали бабушки и дедушки, познакомить со спецификой различных профессий, требованиями, которые они предъявляют к человеку, а также интересоваться, кем он хочет стать, когда вырастет. Чем больше ребенок впитает информации и чем более разнообразна и богата она будет, тем легче ему будет сделать в будущем свой решающий выбор, который определит его жизнь. </vt:lpstr>
      <vt:lpstr>Презентация PowerPoint</vt:lpstr>
      <vt:lpstr>В работе с детьми по ранней профориентации педагоги  используют разнообразные  методы, которые позволяют сделать работу наиболее интересной. Среди них: ● Наглядные (живые образы), к которым относятся: − экскурсии − наблюдения − дидактические пособия − рассматривание картин, иллюстраций, фотографий, рисунков. − просмотр видеозаписей ● Словесные, которые включают: − художественное слово − рассказ воспитателя − беседы − малые фольклорные формы − проблемные ситуации − высказывания и сообщения ● Практические – это: − трудовые поручения − обучение отдельным способам выполнения трудовых операций. − игровые обучающие ситуации − сюжетно-ролевые игры ● Игровые, к которым относятся: − дидактические игры − игровые упражнения − игры с правилами − словесные игры − игры-воображения − игры-шутки − сюжетно-ролевые игры − сюрпризные моменты</vt:lpstr>
      <vt:lpstr>Презентация PowerPoint</vt:lpstr>
      <vt:lpstr>        игра «больница»</vt:lpstr>
      <vt:lpstr>Игра «ветеринар»</vt:lpstr>
      <vt:lpstr>Игра «стройка»</vt:lpstr>
      <vt:lpstr>Презентация PowerPoint</vt:lpstr>
      <vt:lpstr>Игра «парикмахерская»</vt:lpstr>
      <vt:lpstr>Игра в магазин</vt:lpstr>
      <vt:lpstr>Центр «Безопасность» </vt:lpstr>
      <vt:lpstr>Игра «полиция»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17</cp:revision>
  <dcterms:created xsi:type="dcterms:W3CDTF">2020-12-16T15:16:35Z</dcterms:created>
  <dcterms:modified xsi:type="dcterms:W3CDTF">2022-01-30T14:41:03Z</dcterms:modified>
</cp:coreProperties>
</file>