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2" r:id="rId5"/>
    <p:sldId id="261" r:id="rId6"/>
    <p:sldId id="270" r:id="rId7"/>
    <p:sldId id="262" r:id="rId8"/>
    <p:sldId id="271" r:id="rId9"/>
    <p:sldId id="263" r:id="rId10"/>
    <p:sldId id="258" r:id="rId11"/>
    <p:sldId id="259" r:id="rId12"/>
    <p:sldId id="260" r:id="rId13"/>
    <p:sldId id="264" r:id="rId14"/>
    <p:sldId id="265" r:id="rId15"/>
    <p:sldId id="266" r:id="rId16"/>
    <p:sldId id="267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564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043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51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967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036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294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716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464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134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12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77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3CB5F-B88F-48E2-BE66-C78604D15C10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9AF40-AEAD-4135-9CAA-10AA87CAD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459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6463" y="390297"/>
            <a:ext cx="39228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err="1">
                <a:latin typeface="Century" panose="02040604050505020304" pitchFamily="18" charset="0"/>
              </a:rPr>
              <a:t>Артемизия</a:t>
            </a:r>
            <a:r>
              <a:rPr lang="ru-RU" sz="2400" b="1" dirty="0">
                <a:latin typeface="Century" panose="02040604050505020304" pitchFamily="18" charset="0"/>
              </a:rPr>
              <a:t> </a:t>
            </a:r>
            <a:r>
              <a:rPr lang="ru-RU" sz="2400" b="1" dirty="0" err="1" smtClean="0">
                <a:latin typeface="Century" panose="02040604050505020304" pitchFamily="18" charset="0"/>
              </a:rPr>
              <a:t>Джентилески</a:t>
            </a:r>
            <a:endParaRPr lang="ru-RU" sz="2400" b="1" dirty="0" smtClean="0">
              <a:latin typeface="Century" panose="02040604050505020304" pitchFamily="18" charset="0"/>
            </a:endParaRPr>
          </a:p>
          <a:p>
            <a:pPr algn="ctr"/>
            <a:r>
              <a:rPr lang="ru-RU" sz="2400" b="1" dirty="0">
                <a:latin typeface="Century" panose="02040604050505020304" pitchFamily="18" charset="0"/>
              </a:rPr>
              <a:t> (1593-1653)</a:t>
            </a:r>
            <a:endParaRPr lang="ru-RU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4072" y="1484853"/>
            <a:ext cx="46076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Как все художницы эпохи, дочь живописца. Ее отец — </a:t>
            </a:r>
            <a:r>
              <a:rPr lang="ru-RU" dirty="0" err="1" smtClean="0"/>
              <a:t>Орацио</a:t>
            </a:r>
            <a:r>
              <a:rPr lang="ru-RU" dirty="0" smtClean="0"/>
              <a:t> </a:t>
            </a:r>
            <a:r>
              <a:rPr lang="ru-RU" dirty="0" err="1" smtClean="0"/>
              <a:t>Джентилески</a:t>
            </a:r>
            <a:r>
              <a:rPr lang="ru-RU" dirty="0" smtClean="0"/>
              <a:t>, принадлежал к школе Караваджо, </a:t>
            </a:r>
            <a:r>
              <a:rPr lang="ru-RU" dirty="0"/>
              <a:t>первая женщина, избранная в члены Академии живописного искусства во Флоренции.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46551" y="6361606"/>
            <a:ext cx="4471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Автопортрет в образе аллегории Живописи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744" y="185317"/>
            <a:ext cx="5077691" cy="667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42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7274" y="566057"/>
            <a:ext cx="4932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</a:t>
            </a:r>
            <a:r>
              <a:rPr lang="ru-RU" dirty="0" smtClean="0"/>
              <a:t>ругие повторяющиеся сюжеты </a:t>
            </a:r>
            <a:r>
              <a:rPr lang="ru-RU" dirty="0" err="1" smtClean="0"/>
              <a:t>Джентилески</a:t>
            </a:r>
            <a:r>
              <a:rPr lang="ru-RU" dirty="0" smtClean="0"/>
              <a:t> — Лукреция, Клеопатра, Царица Савская.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967" y="72200"/>
            <a:ext cx="5956782" cy="63696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859897" y="6441828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Лукреция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8279" y="2256067"/>
            <a:ext cx="488121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effectLst/>
                <a:latin typeface="Lora"/>
              </a:rPr>
              <a:t>Лукреция</a:t>
            </a:r>
            <a:r>
              <a:rPr lang="ru-RU" sz="1400" b="0" i="1" dirty="0" smtClean="0">
                <a:effectLst/>
                <a:latin typeface="Lora"/>
              </a:rPr>
              <a:t>, легендарная римская героиня с картины </a:t>
            </a:r>
            <a:r>
              <a:rPr lang="ru-RU" sz="1400" b="0" i="1" dirty="0" err="1" smtClean="0">
                <a:effectLst/>
                <a:latin typeface="Lora"/>
              </a:rPr>
              <a:t>Артемизии</a:t>
            </a:r>
            <a:r>
              <a:rPr lang="ru-RU" sz="1400" b="0" i="1" dirty="0" smtClean="0">
                <a:effectLst/>
                <a:latin typeface="Lora"/>
              </a:rPr>
              <a:t> </a:t>
            </a:r>
            <a:r>
              <a:rPr lang="ru-RU" sz="1400" b="0" i="1" dirty="0" err="1" smtClean="0">
                <a:effectLst/>
                <a:latin typeface="Lora"/>
              </a:rPr>
              <a:t>Джентилески</a:t>
            </a:r>
            <a:r>
              <a:rPr lang="ru-RU" sz="1400" b="0" i="1" dirty="0" smtClean="0">
                <a:effectLst/>
                <a:latin typeface="Lora"/>
              </a:rPr>
              <a:t>, одной рукой придерживает грудь, а в другой сжимает кинжал, готовясь нанести себе смертельную рану…</a:t>
            </a:r>
            <a:r>
              <a:rPr lang="ru-RU" sz="1400" i="1" dirty="0" smtClean="0"/>
              <a:t/>
            </a:r>
            <a:br>
              <a:rPr lang="ru-RU" sz="1400" i="1" dirty="0" smtClean="0"/>
            </a:br>
            <a:r>
              <a:rPr lang="ru-RU" sz="1400" b="0" i="1" dirty="0" smtClean="0">
                <a:effectLst/>
                <a:latin typeface="Lora"/>
              </a:rPr>
              <a:t>В ХХ веке творчество </a:t>
            </a:r>
            <a:r>
              <a:rPr lang="ru-RU" sz="1400" b="0" i="1" dirty="0" err="1" smtClean="0">
                <a:effectLst/>
                <a:latin typeface="Lora"/>
              </a:rPr>
              <a:t>Артемизии</a:t>
            </a:r>
            <a:r>
              <a:rPr lang="ru-RU" sz="1400" b="0" i="1" dirty="0" smtClean="0">
                <a:effectLst/>
                <a:latin typeface="Lora"/>
              </a:rPr>
              <a:t> </a:t>
            </a:r>
            <a:r>
              <a:rPr lang="ru-RU" sz="1400" b="0" i="1" dirty="0" err="1" smtClean="0">
                <a:effectLst/>
                <a:latin typeface="Lora"/>
              </a:rPr>
              <a:t>Джентилески</a:t>
            </a:r>
            <a:r>
              <a:rPr lang="ru-RU" sz="1400" b="0" i="1" dirty="0" smtClean="0">
                <a:effectLst/>
                <a:latin typeface="Lora"/>
              </a:rPr>
              <a:t> открыл для широкой публики Роберто Лонги – блестящий итальянский искусствовед, литератор, сценарист. Он считал её «единственной женщиной в Италии, которая знала что-либо о живописи», единственной крупной художницей эпохи барокко. И хотя сейчас Лонги принято возражать, упоминая, что примерно в это же время работали такие интересные мастера, как </a:t>
            </a:r>
            <a:r>
              <a:rPr lang="ru-RU" sz="1400" b="0" i="1" u="none" strike="noStrike" dirty="0" smtClean="0">
                <a:effectLst/>
                <a:latin typeface="Lora"/>
              </a:rPr>
              <a:t>Софонисба </a:t>
            </a:r>
            <a:r>
              <a:rPr lang="ru-RU" sz="1400" b="0" i="1" u="none" strike="noStrike" dirty="0" err="1" smtClean="0">
                <a:effectLst/>
                <a:latin typeface="Lora"/>
              </a:rPr>
              <a:t>Ангиссола</a:t>
            </a:r>
            <a:r>
              <a:rPr lang="ru-RU" sz="1400" b="0" i="1" dirty="0" smtClean="0">
                <a:effectLst/>
                <a:latin typeface="Lora"/>
              </a:rPr>
              <a:t> и </a:t>
            </a:r>
            <a:r>
              <a:rPr lang="ru-RU" sz="1400" b="0" i="1" u="none" strike="noStrike" dirty="0" err="1" smtClean="0">
                <a:effectLst/>
                <a:latin typeface="Lora"/>
              </a:rPr>
              <a:t>Лавиния</a:t>
            </a:r>
            <a:r>
              <a:rPr lang="ru-RU" sz="1400" b="0" i="1" u="none" strike="noStrike" dirty="0" smtClean="0">
                <a:effectLst/>
                <a:latin typeface="Lora"/>
              </a:rPr>
              <a:t> Фонтана</a:t>
            </a:r>
            <a:r>
              <a:rPr lang="ru-RU" sz="1400" b="0" i="1" dirty="0" smtClean="0">
                <a:effectLst/>
                <a:latin typeface="Lora"/>
              </a:rPr>
              <a:t>, его высказывания о работах </a:t>
            </a:r>
            <a:r>
              <a:rPr lang="ru-RU" sz="1400" b="0" i="1" dirty="0" err="1" smtClean="0">
                <a:effectLst/>
                <a:latin typeface="Lora"/>
              </a:rPr>
              <a:t>Артемизии</a:t>
            </a:r>
            <a:r>
              <a:rPr lang="ru-RU" sz="1400" b="0" i="1" dirty="0" smtClean="0">
                <a:effectLst/>
                <a:latin typeface="Lora"/>
              </a:rPr>
              <a:t> не утратили ценности. Лонги утверждал, что из 57-ми известных картин </a:t>
            </a:r>
            <a:r>
              <a:rPr lang="ru-RU" sz="1400" b="0" i="1" dirty="0" err="1" smtClean="0">
                <a:effectLst/>
                <a:latin typeface="Lora"/>
              </a:rPr>
              <a:t>Джентилески</a:t>
            </a:r>
            <a:r>
              <a:rPr lang="ru-RU" sz="1400" b="0" i="1" dirty="0" smtClean="0">
                <a:effectLst/>
                <a:latin typeface="Lora"/>
              </a:rPr>
              <a:t>, как минимум, 49 изображают женщин, подобных или даже равных мужчинам. Среди таких героинь – </a:t>
            </a:r>
            <a:r>
              <a:rPr lang="ru-RU" sz="1400" b="0" i="1" u="none" strike="noStrike" dirty="0" smtClean="0">
                <a:effectLst/>
                <a:latin typeface="Lora"/>
              </a:rPr>
              <a:t>Юдифь</a:t>
            </a:r>
            <a:r>
              <a:rPr lang="ru-RU" sz="1400" b="0" i="1" dirty="0" smtClean="0">
                <a:effectLst/>
                <a:latin typeface="Lora"/>
              </a:rPr>
              <a:t>, </a:t>
            </a:r>
            <a:r>
              <a:rPr lang="ru-RU" sz="1400" b="0" i="1" u="none" strike="noStrike" dirty="0" smtClean="0">
                <a:effectLst/>
                <a:latin typeface="Lora"/>
              </a:rPr>
              <a:t>Клеопатра</a:t>
            </a:r>
            <a:r>
              <a:rPr lang="ru-RU" sz="1400" b="0" i="1" dirty="0" smtClean="0">
                <a:effectLst/>
                <a:latin typeface="Lora"/>
              </a:rPr>
              <a:t> и, конечно, Лукреция</a:t>
            </a:r>
            <a:r>
              <a:rPr lang="ru-RU" sz="1400" b="0" i="1" dirty="0" smtClean="0">
                <a:solidFill>
                  <a:srgbClr val="262626"/>
                </a:solidFill>
                <a:effectLst/>
                <a:latin typeface="Lora"/>
              </a:rPr>
              <a:t>.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375837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5000"/>
                    </a14:imgEffect>
                    <a14:imgEffect>
                      <a14:brightnessContrast contrast="1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18426" y="0"/>
            <a:ext cx="5747256" cy="66155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10806" y="6246214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Лукреция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3976" y="344884"/>
            <a:ext cx="45589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Выйдя замуж, художница в том же 1612 переехала во Флоренцию. Работала под покровительством </a:t>
            </a:r>
            <a:r>
              <a:rPr lang="ru-RU" dirty="0" err="1" smtClean="0"/>
              <a:t>Козимо</a:t>
            </a:r>
            <a:r>
              <a:rPr lang="ru-RU" dirty="0" smtClean="0"/>
              <a:t> Медичи II, дружила с Галилеем. В 1621 работала в Генуе, затем перебралась в Венецию, где познакомилась с </a:t>
            </a:r>
            <a:r>
              <a:rPr lang="ru-RU" dirty="0" err="1" smtClean="0"/>
              <a:t>Антонисом</a:t>
            </a:r>
            <a:r>
              <a:rPr lang="ru-RU" dirty="0" smtClean="0"/>
              <a:t> Ван Дейком и </a:t>
            </a:r>
            <a:r>
              <a:rPr lang="ru-RU" dirty="0" err="1" smtClean="0"/>
              <a:t>Софонисбой</a:t>
            </a:r>
            <a:r>
              <a:rPr lang="ru-RU" dirty="0" smtClean="0"/>
              <a:t> </a:t>
            </a:r>
            <a:r>
              <a:rPr lang="ru-RU" dirty="0" err="1" smtClean="0"/>
              <a:t>Ангиссола</a:t>
            </a:r>
            <a:r>
              <a:rPr lang="ru-RU" dirty="0" smtClean="0"/>
              <a:t>, затем вернулась в Рим, а между 1626 и 1630 переехала в Неаполь.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640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477" y="159657"/>
            <a:ext cx="4568446" cy="62520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13681" y="6042353"/>
            <a:ext cx="1216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Клеопатра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4319" y="585764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неаполитанский период художница впервые получила заказ на фресковую роспись церкви — в городке </a:t>
            </a:r>
            <a:r>
              <a:rPr lang="ru-RU" dirty="0" err="1" smtClean="0"/>
              <a:t>Поццуоли</a:t>
            </a:r>
            <a:r>
              <a:rPr lang="ru-RU" dirty="0" smtClean="0"/>
              <a:t> под Неаполем. В 1638—1641 жила и работала в Лондоне вместе с отцом под покровительством Карла I. Затем вернулась в Неаполь, где и жила до кончины.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923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658" y="121484"/>
            <a:ext cx="5566228" cy="65310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63551" y="6118163"/>
            <a:ext cx="1109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Вирсавия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786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8444" y="6125811"/>
            <a:ext cx="2530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Обращение Магдалины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116" y="135360"/>
            <a:ext cx="4867627" cy="65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5588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8915" y="6205248"/>
            <a:ext cx="2302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Портрет </a:t>
            </a:r>
            <a:r>
              <a:rPr lang="ru-RU" dirty="0" err="1" smtClean="0"/>
              <a:t>Кондоттьеро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657" y="123807"/>
            <a:ext cx="4038599" cy="661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46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3124" y="6027003"/>
            <a:ext cx="19740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Рождение Иоанна</a:t>
            </a:r>
          </a:p>
          <a:p>
            <a:r>
              <a:rPr lang="ru-RU" dirty="0" smtClean="0"/>
              <a:t>Крестителя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105" y="316077"/>
            <a:ext cx="9044227" cy="635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941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798" y="0"/>
            <a:ext cx="4600575" cy="6667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63551" y="6118163"/>
            <a:ext cx="1611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mtClean="0"/>
              <a:t>Благовещение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3329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1915" y="275771"/>
            <a:ext cx="6415313" cy="64153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99098" y="6103648"/>
            <a:ext cx="1417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Автопортрет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145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6995" y="411447"/>
            <a:ext cx="430052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Мать умерла, когда дочери было двенадцать. В 1612 было неприятное происшествие с флорентийским художником </a:t>
            </a:r>
            <a:r>
              <a:rPr lang="ru-RU" dirty="0" err="1" smtClean="0"/>
              <a:t>Агостино</a:t>
            </a:r>
            <a:r>
              <a:rPr lang="ru-RU" dirty="0" smtClean="0"/>
              <a:t> </a:t>
            </a:r>
            <a:r>
              <a:rPr lang="ru-RU" dirty="0" err="1" smtClean="0"/>
              <a:t>Тасси</a:t>
            </a:r>
            <a:r>
              <a:rPr lang="ru-RU" dirty="0" smtClean="0"/>
              <a:t>, работавшим вместе с ее отцом. После семимесячного судебного разбирательства, унизительного и мучительного для </a:t>
            </a:r>
            <a:r>
              <a:rPr lang="ru-RU" dirty="0" err="1" smtClean="0"/>
              <a:t>Артемизии</a:t>
            </a:r>
            <a:r>
              <a:rPr lang="ru-RU" dirty="0" smtClean="0"/>
              <a:t>, </a:t>
            </a:r>
            <a:r>
              <a:rPr lang="ru-RU" dirty="0" err="1" smtClean="0"/>
              <a:t>Тасси</a:t>
            </a:r>
            <a:r>
              <a:rPr lang="ru-RU" dirty="0" smtClean="0"/>
              <a:t> был признан виновным и приговорен к году тюрьмы. Переживания художницы получили выражение в ее наиболее знаменитой работе «Юдифь, обезглавливающая </a:t>
            </a:r>
            <a:r>
              <a:rPr lang="ru-RU" dirty="0" err="1" smtClean="0"/>
              <a:t>Олоферна</a:t>
            </a:r>
            <a:r>
              <a:rPr lang="ru-RU" dirty="0" smtClean="0"/>
              <a:t>» (1612—1613).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660" y="131757"/>
            <a:ext cx="5350488" cy="6512234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4996551" y="3738088"/>
            <a:ext cx="845127" cy="2323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0071" y="6224342"/>
            <a:ext cx="5021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 этому сюжету она несколько раз возвращалась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78570" y="4527993"/>
            <a:ext cx="58000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/>
              <a:t> Это подражание одноименной картине Караваджо, но написанное с гораздо большей экспрессией и едва ли не с большим мастерством. Юдифь, хладнокровно отрезающую голову, точно ломоть от буханки хлеба, </a:t>
            </a:r>
            <a:r>
              <a:rPr lang="ru-RU" sz="1600" i="1" dirty="0" err="1" smtClean="0"/>
              <a:t>Джентилески</a:t>
            </a:r>
            <a:r>
              <a:rPr lang="ru-RU" sz="1600" i="1" dirty="0" smtClean="0"/>
              <a:t> рисовала с себя. </a:t>
            </a:r>
            <a:r>
              <a:rPr lang="ru-RU" sz="1600" i="1" dirty="0" err="1" smtClean="0"/>
              <a:t>Олоферна</a:t>
            </a:r>
            <a:r>
              <a:rPr lang="ru-RU" sz="1600" i="1" dirty="0" smtClean="0"/>
              <a:t> – с </a:t>
            </a:r>
            <a:r>
              <a:rPr lang="ru-RU" sz="1600" i="1" dirty="0" err="1" smtClean="0"/>
              <a:t>Агостино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Тасси</a:t>
            </a:r>
            <a:r>
              <a:rPr lang="ru-RU" sz="1600" i="1" dirty="0" smtClean="0"/>
              <a:t>.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117823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711" y="190500"/>
            <a:ext cx="539115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66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557" y="136638"/>
            <a:ext cx="5357301" cy="65834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50337" y="6350779"/>
            <a:ext cx="23269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Юдифь и ее служанка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272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613" y="130626"/>
            <a:ext cx="5381625" cy="6667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6426" y="6428794"/>
            <a:ext cx="4430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Юдифь и ее служанка с головой </a:t>
            </a:r>
            <a:r>
              <a:rPr lang="ru-RU" dirty="0" err="1" smtClean="0"/>
              <a:t>Олоферна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2203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2743" y="664981"/>
            <a:ext cx="40059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Артемизия</a:t>
            </a:r>
            <a:r>
              <a:rPr lang="ru-RU" dirty="0" smtClean="0"/>
              <a:t> много раз будет повторять этот сюжет, изживая болезненные переживания. Насилие над женщиной станет темой и других её картин («Сусанна и старцы» ).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15187" y="6232653"/>
            <a:ext cx="1906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Сусанна и старцы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971" y="122038"/>
            <a:ext cx="4669972" cy="658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22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710" y="148090"/>
            <a:ext cx="5076802" cy="65720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60559" y="6218138"/>
            <a:ext cx="1906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Сусанна и старцы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382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983" y="273049"/>
            <a:ext cx="8767648" cy="63890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33091" y="6292724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Иаиль</a:t>
            </a:r>
            <a:r>
              <a:rPr lang="ru-RU" dirty="0" smtClean="0"/>
              <a:t> и </a:t>
            </a:r>
            <a:r>
              <a:rPr lang="ru-RU" dirty="0" err="1" smtClean="0"/>
              <a:t>Сисара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4182" y="586992"/>
            <a:ext cx="2592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 неизбежным продолжением этой темы сделается насилие ответное – кровавая и страшная женская месть («</a:t>
            </a:r>
            <a:r>
              <a:rPr lang="ru-RU" dirty="0" err="1" smtClean="0"/>
              <a:t>Иаиль</a:t>
            </a:r>
            <a:r>
              <a:rPr lang="ru-RU" dirty="0" smtClean="0"/>
              <a:t> и </a:t>
            </a:r>
            <a:r>
              <a:rPr lang="ru-RU" dirty="0" err="1" smtClean="0"/>
              <a:t>Сисара</a:t>
            </a:r>
            <a:r>
              <a:rPr lang="ru-RU" dirty="0" smtClean="0"/>
              <a:t>»).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5056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373</Words>
  <Application>Microsoft Office PowerPoint</Application>
  <PresentationFormat>Широкоэкранный</PresentationFormat>
  <Paragraphs>28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Century</vt:lpstr>
      <vt:lpstr>Lora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</cp:revision>
  <dcterms:created xsi:type="dcterms:W3CDTF">2022-05-03T05:15:41Z</dcterms:created>
  <dcterms:modified xsi:type="dcterms:W3CDTF">2022-05-03T06:05:12Z</dcterms:modified>
</cp:coreProperties>
</file>