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70" r:id="rId6"/>
    <p:sldId id="264" r:id="rId7"/>
    <p:sldId id="265" r:id="rId8"/>
    <p:sldId id="266" r:id="rId9"/>
    <p:sldId id="258" r:id="rId10"/>
    <p:sldId id="260" r:id="rId11"/>
    <p:sldId id="261" r:id="rId12"/>
    <p:sldId id="262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19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352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78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44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8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04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05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552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0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85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64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58294-D0F4-45BD-ACD0-C941F51AA89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55970-C7D9-4744-BCE5-3795751191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4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2076" y="431860"/>
            <a:ext cx="2468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Андреа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Соларио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(1460-1522)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504" y="126285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Итальянский художник эпохи </a:t>
            </a:r>
            <a:r>
              <a:rPr lang="ru-RU" b="0" i="0" u="none" strike="noStrike" dirty="0" smtClean="0">
                <a:effectLst/>
              </a:rPr>
              <a:t>Возрождения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dirty="0" smtClean="0"/>
              <a:t>миланской школы. </a:t>
            </a:r>
            <a:r>
              <a:rPr lang="ru-RU" dirty="0"/>
              <a:t>Сын скульптора. Первые уроки искусства брал у своего брата </a:t>
            </a:r>
            <a:r>
              <a:rPr lang="ru-RU" dirty="0" err="1" smtClean="0"/>
              <a:t>Кристофоро</a:t>
            </a:r>
            <a:r>
              <a:rPr lang="ru-RU" dirty="0" smtClean="0"/>
              <a:t> </a:t>
            </a:r>
            <a:r>
              <a:rPr lang="ru-RU" dirty="0" err="1"/>
              <a:t>Соларио</a:t>
            </a:r>
            <a:r>
              <a:rPr lang="ru-RU" dirty="0"/>
              <a:t>, скульптора и архитектора.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3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8007" y="116114"/>
            <a:ext cx="4345133" cy="65340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504" y="238637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Кроме того Андрея </a:t>
            </a:r>
            <a:r>
              <a:rPr lang="ru-RU" dirty="0" err="1" smtClean="0"/>
              <a:t>Соларио</a:t>
            </a:r>
            <a:r>
              <a:rPr lang="ru-RU" dirty="0" smtClean="0"/>
              <a:t> был самым талантливым миланским учеником Леонардо да Винчи. Он овладел многими приемами живописи великого мастера, но не смог освоить то, что Леонардо называл самым трудным в живописи: умение в жестах "передавать движение мысли".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1811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418" y="101598"/>
            <a:ext cx="5657850" cy="6667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98795" y="6132676"/>
            <a:ext cx="246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Мадонна с гвоздиками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502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3428" y="839151"/>
            <a:ext cx="36285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На рубеже столетий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Соларио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создал серию удивительных портретов ("Портрет дворянина", Бостон, Музей изящных искусств; "Портрет дворянина с гвоздикой", Лондон, Нац.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гал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.; портрет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Кристофоро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Лонгони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, 1505, там же), в которых влияние Дюрера сочетается с влиянием Леонардо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1712" y="144690"/>
            <a:ext cx="5209759" cy="65754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50031" y="6219762"/>
            <a:ext cx="3331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Портрет дворянина с гвоздикой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6770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232" y="87084"/>
            <a:ext cx="5124450" cy="6667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1334" y="6385252"/>
            <a:ext cx="3092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портрет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Кристофоро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Лонгони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427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685" y="487125"/>
            <a:ext cx="40059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Согласно недавней гипотезе, </a:t>
            </a:r>
            <a:r>
              <a:rPr lang="ru-RU" dirty="0" err="1" smtClean="0"/>
              <a:t>Соларио</a:t>
            </a:r>
            <a:r>
              <a:rPr lang="ru-RU" dirty="0" smtClean="0"/>
              <a:t>, возможно, оказал влияние на ранние портреты Жана </a:t>
            </a:r>
            <a:r>
              <a:rPr lang="ru-RU" dirty="0" err="1" smtClean="0"/>
              <a:t>Клуэ</a:t>
            </a:r>
            <a:r>
              <a:rPr lang="ru-RU" dirty="0" smtClean="0"/>
              <a:t>. Бесспорно, что по возвращении из Франции в 1510 качество его больших религиозных композиций заметно ослабело. Напротив, портреты сохраняют высокий уровень ("Дама с лютней", Рим, Нац. </a:t>
            </a:r>
            <a:r>
              <a:rPr lang="ru-RU" dirty="0" err="1" smtClean="0"/>
              <a:t>гал</a:t>
            </a:r>
            <a:r>
              <a:rPr lang="ru-RU" dirty="0" smtClean="0"/>
              <a:t>., галерея </a:t>
            </a:r>
            <a:r>
              <a:rPr lang="ru-RU" dirty="0" err="1" smtClean="0"/>
              <a:t>Барберини</a:t>
            </a:r>
            <a:r>
              <a:rPr lang="ru-RU" dirty="0" smtClean="0"/>
              <a:t>); в некоторых из них </a:t>
            </a:r>
            <a:r>
              <a:rPr lang="ru-RU" dirty="0" err="1" smtClean="0"/>
              <a:t>Соларио</a:t>
            </a:r>
            <a:r>
              <a:rPr lang="ru-RU" dirty="0" smtClean="0"/>
              <a:t> словно соперничает с Гольбейном.</a:t>
            </a:r>
          </a:p>
          <a:p>
            <a:r>
              <a:rPr lang="ru-RU" dirty="0"/>
              <a:t> При написании портретов </a:t>
            </a:r>
            <a:r>
              <a:rPr lang="ru-RU" dirty="0" err="1"/>
              <a:t>Соларио</a:t>
            </a:r>
            <a:r>
              <a:rPr lang="ru-RU" dirty="0"/>
              <a:t> следует определенному канону: поясное или </a:t>
            </a:r>
            <a:r>
              <a:rPr lang="ru-RU" dirty="0" err="1"/>
              <a:t>погрудное</a:t>
            </a:r>
            <a:r>
              <a:rPr lang="ru-RU" dirty="0"/>
              <a:t> изображение, голова дана в три четверти, взгляд устремлён на зрителя. Часто модель помещается на пейзажный фон, фрагмент пейзажа иногда виден в арочном проеме окна. </a:t>
            </a:r>
            <a:r>
              <a:rPr lang="ru-RU" dirty="0" err="1"/>
              <a:t>Солари</a:t>
            </a:r>
            <a:r>
              <a:rPr lang="ru-RU" dirty="0"/>
              <a:t> создает выразительные, глубокие образы.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973" y="103416"/>
            <a:ext cx="542925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01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669" y="0"/>
            <a:ext cx="5139074" cy="67284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37572" y="6359074"/>
            <a:ext cx="1923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Мужской портрет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045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7058" y="6119336"/>
            <a:ext cx="2947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</a:t>
            </a:r>
            <a:r>
              <a:rPr lang="ru-RU" dirty="0" smtClean="0"/>
              <a:t>ортрет молодого человека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42" y="115953"/>
            <a:ext cx="5747657" cy="637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31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1714" y="716392"/>
            <a:ext cx="33092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В работах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Соларио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нет плагиата, его творчество - переживание уроков Леонардо, порой преувеличенно эмоциональное, даже нервное, оно открыло начало новому взгляду на живопись, который получил свое развитие в XIX в.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11612" y="6322431"/>
            <a:ext cx="1216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Клеопатра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177" y="146435"/>
            <a:ext cx="4968966" cy="654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9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542" y="630535"/>
            <a:ext cx="32221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"Мадонна с зеленой подушкой" - произведение, исполненное в тот период, когда </a:t>
            </a:r>
            <a:r>
              <a:rPr lang="ru-RU" dirty="0" err="1" smtClean="0"/>
              <a:t>Соларио</a:t>
            </a:r>
            <a:r>
              <a:rPr lang="ru-RU" dirty="0" smtClean="0"/>
              <a:t> работал во Франции и его успех при Дворе был очевиден.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016" y="0"/>
            <a:ext cx="57127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53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1846" y="691553"/>
            <a:ext cx="455843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От пребывания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Соларио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во Франции остались "Мадонна с зеленой подушкой</a:t>
            </a:r>
            <a:r>
              <a:rPr lang="ru-RU" dirty="0" smtClean="0">
                <a:solidFill>
                  <a:srgbClr val="262626"/>
                </a:solidFill>
              </a:rPr>
              <a:t>» 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(см. выше), дар кардинала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Амбуазского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францисканцам из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Блуа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(Париж, Лувр), "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Пьета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", написанная для него же (там же) и "Голова Иоанна Крестителя" (1507, там же), положившая начало одной из наиболее удачных "серий"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Соларио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, написанной в характерной северной манере и известной по многочисленным оригинальным картинам, репликам и копиям ("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Есее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homo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", "Несение креста", "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Саломея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с головой Иоанна Крестителя")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609" y="201386"/>
            <a:ext cx="5791441" cy="64897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93868" y="6321754"/>
            <a:ext cx="752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err="1" smtClean="0">
                <a:solidFill>
                  <a:srgbClr val="262626"/>
                </a:solidFill>
                <a:effectLst/>
              </a:rPr>
              <a:t>Пьета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13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568" y="190499"/>
            <a:ext cx="5056632" cy="65144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61146" y="6074619"/>
            <a:ext cx="1409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"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Есее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</a:t>
            </a:r>
            <a:r>
              <a:rPr lang="ru-RU" b="0" i="0" dirty="0" err="1" smtClean="0">
                <a:solidFill>
                  <a:srgbClr val="262626"/>
                </a:solidFill>
                <a:effectLst/>
              </a:rPr>
              <a:t>homo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346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67" y="0"/>
            <a:ext cx="630620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72454" y="6277819"/>
            <a:ext cx="2780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Голова Иоанна Крестителя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617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958" y="72570"/>
            <a:ext cx="6934200" cy="6667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1945" y="6263306"/>
            <a:ext cx="1717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262626"/>
                </a:solidFill>
                <a:effectLst/>
              </a:rPr>
              <a:t>Несение креста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083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ндреа Соларио - Соломея с головой Иоанна Крестителя. Музей истории искусст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4536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5627" y="6205248"/>
            <a:ext cx="3975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err="1" smtClean="0">
                <a:solidFill>
                  <a:srgbClr val="262626"/>
                </a:solidFill>
                <a:effectLst/>
              </a:rPr>
              <a:t>Саломея</a:t>
            </a:r>
            <a:r>
              <a:rPr lang="ru-RU" b="0" i="0" dirty="0" smtClean="0">
                <a:solidFill>
                  <a:srgbClr val="262626"/>
                </a:solidFill>
                <a:effectLst/>
              </a:rPr>
              <a:t> с головой Иоанна Крестителя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408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029" y="393397"/>
            <a:ext cx="41801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Итальянский художник. </a:t>
            </a:r>
            <a:r>
              <a:rPr lang="ru-RU" dirty="0" err="1" smtClean="0"/>
              <a:t>Соларио</a:t>
            </a:r>
            <a:r>
              <a:rPr lang="ru-RU" dirty="0" smtClean="0"/>
              <a:t> принадлежал к семье известных миланских художников и ремесленников, работавших в Ломбардии, Венеции и Риме. В молодости, вместе со старшим братом скульптором </a:t>
            </a:r>
            <a:r>
              <a:rPr lang="ru-RU" dirty="0" err="1" smtClean="0"/>
              <a:t>Кристофоро</a:t>
            </a:r>
            <a:r>
              <a:rPr lang="ru-RU" dirty="0" smtClean="0"/>
              <a:t>, по прозвищу </a:t>
            </a:r>
            <a:r>
              <a:rPr lang="ru-RU" dirty="0" err="1" smtClean="0"/>
              <a:t>Гоббо</a:t>
            </a:r>
            <a:r>
              <a:rPr lang="ru-RU" dirty="0" smtClean="0"/>
              <a:t>, он работал в Венеции, где в 1495 написал "Мадонну с младенцем и двумя святыми" для ц. Сан-</a:t>
            </a:r>
            <a:r>
              <a:rPr lang="ru-RU" dirty="0" err="1" smtClean="0"/>
              <a:t>Пьетро</a:t>
            </a:r>
            <a:r>
              <a:rPr lang="ru-RU" dirty="0" smtClean="0"/>
              <a:t> в </a:t>
            </a:r>
            <a:r>
              <a:rPr lang="ru-RU" dirty="0" err="1" smtClean="0"/>
              <a:t>Мурано</a:t>
            </a:r>
            <a:r>
              <a:rPr lang="ru-RU" dirty="0" smtClean="0"/>
              <a:t> (ныне - Милан, пинакотека </a:t>
            </a:r>
            <a:r>
              <a:rPr lang="ru-RU" dirty="0" err="1" smtClean="0"/>
              <a:t>Брера</a:t>
            </a:r>
            <a:r>
              <a:rPr lang="ru-RU" dirty="0" smtClean="0"/>
              <a:t>). Исполненное в духе </a:t>
            </a:r>
            <a:r>
              <a:rPr lang="ru-RU" dirty="0" err="1" smtClean="0"/>
              <a:t>Антонелло</a:t>
            </a:r>
            <a:r>
              <a:rPr lang="ru-RU" dirty="0" smtClean="0"/>
              <a:t> да Мессина, это произведение напоминает также работы раннего Дюрера, что заметно также и в следующей по времени "Мадонне с гвоздиками" (там же).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189" y="58056"/>
            <a:ext cx="5657850" cy="6667500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4528457" y="2794054"/>
            <a:ext cx="754743" cy="19588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364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445</Words>
  <Application>Microsoft Office PowerPoint</Application>
  <PresentationFormat>Широкоэкранный</PresentationFormat>
  <Paragraphs>22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2022-05-03T04:10:27Z</dcterms:created>
  <dcterms:modified xsi:type="dcterms:W3CDTF">2022-05-03T05:05:21Z</dcterms:modified>
</cp:coreProperties>
</file>