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09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276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3079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975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5560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964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306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31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02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3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373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13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755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01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72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6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0EFA-F66B-4F79-B21F-63F948FF90F2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9E11FF0-21CD-4461-A86F-077E2F59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32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galactic.nam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2963" y="838200"/>
            <a:ext cx="8915399" cy="2262781"/>
          </a:xfrm>
        </p:spPr>
        <p:txBody>
          <a:bodyPr/>
          <a:lstStyle/>
          <a:p>
            <a:r>
              <a:rPr lang="ru-RU" b="1" dirty="0" smtClean="0"/>
              <a:t>Наблюдения – основа </a:t>
            </a:r>
            <a:r>
              <a:rPr lang="ru-RU" b="1" dirty="0" smtClean="0"/>
              <a:t>астрономии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Презентацию преподавателя физики и астрономии </a:t>
            </a:r>
            <a:r>
              <a:rPr lang="ru-RU" sz="2400" dirty="0" err="1" smtClean="0"/>
              <a:t>НКАиДХ</a:t>
            </a:r>
            <a:r>
              <a:rPr lang="ru-RU" sz="2400" dirty="0" smtClean="0"/>
              <a:t> Кузнецова А.Г.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9931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55" y="1495917"/>
            <a:ext cx="4925951" cy="1955621"/>
          </a:xfrm>
        </p:spPr>
      </p:pic>
      <p:sp>
        <p:nvSpPr>
          <p:cNvPr id="8" name="Прямоугольник 7"/>
          <p:cNvSpPr/>
          <p:nvPr/>
        </p:nvSpPr>
        <p:spPr>
          <a:xfrm>
            <a:off x="5422006" y="323180"/>
            <a:ext cx="60273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Схема была предложена </a:t>
            </a:r>
            <a:r>
              <a:rPr lang="ru-RU" sz="2400" dirty="0" err="1"/>
              <a:t>Лорентом</a:t>
            </a:r>
            <a:r>
              <a:rPr lang="ru-RU" sz="2400" dirty="0"/>
              <a:t> </a:t>
            </a:r>
            <a:r>
              <a:rPr lang="ru-RU" sz="2400" dirty="0" err="1"/>
              <a:t>Кассегреном</a:t>
            </a:r>
            <a:r>
              <a:rPr lang="ru-RU" sz="2400" dirty="0"/>
              <a:t> в 1672 году. Это вариант </a:t>
            </a:r>
            <a:r>
              <a:rPr lang="ru-RU" sz="2400" dirty="0" err="1"/>
              <a:t>двухзеркального</a:t>
            </a:r>
            <a:r>
              <a:rPr lang="ru-RU" sz="2400" dirty="0"/>
              <a:t> объектива телескопа. Главное зеркало большего диаметра вогнутое </a:t>
            </a:r>
            <a:r>
              <a:rPr lang="ru-RU" sz="2400" dirty="0" smtClean="0"/>
              <a:t>отбрасывает </a:t>
            </a:r>
            <a:r>
              <a:rPr lang="ru-RU" sz="2400" dirty="0"/>
              <a:t>лучи на вторичное выпуклое меньшего </a:t>
            </a:r>
            <a:r>
              <a:rPr lang="ru-RU" sz="2400" dirty="0" smtClean="0"/>
              <a:t>диаметра).</a:t>
            </a:r>
          </a:p>
          <a:p>
            <a:r>
              <a:rPr lang="ru-RU" sz="2400" dirty="0" smtClean="0"/>
              <a:t>Система </a:t>
            </a:r>
            <a:r>
              <a:rPr lang="ru-RU" sz="2400" dirty="0" err="1"/>
              <a:t>Кассегрена</a:t>
            </a:r>
            <a:r>
              <a:rPr lang="ru-RU" sz="2400" dirty="0"/>
              <a:t>, </a:t>
            </a:r>
            <a:r>
              <a:rPr lang="ru-RU" sz="2400" dirty="0" smtClean="0"/>
              <a:t> была модифицирована </a:t>
            </a:r>
            <a:r>
              <a:rPr lang="ru-RU" sz="2400" dirty="0"/>
              <a:t>советским оптиком Д. Д. </a:t>
            </a:r>
            <a:r>
              <a:rPr lang="ru-RU" sz="2400" dirty="0" err="1"/>
              <a:t>Максутовым</a:t>
            </a:r>
            <a:r>
              <a:rPr lang="ru-RU" sz="2400" dirty="0"/>
              <a:t> </a:t>
            </a:r>
            <a:r>
              <a:rPr lang="ru-RU" sz="2400" dirty="0" smtClean="0"/>
              <a:t>в систему </a:t>
            </a:r>
            <a:r>
              <a:rPr lang="ru-RU" sz="2400" dirty="0" err="1" smtClean="0"/>
              <a:t>Максутова</a:t>
            </a:r>
            <a:r>
              <a:rPr lang="ru-RU" sz="2400" dirty="0" smtClean="0"/>
              <a:t> - </a:t>
            </a:r>
            <a:r>
              <a:rPr lang="ru-RU" sz="2400" dirty="0" err="1" smtClean="0"/>
              <a:t>Кассегрена</a:t>
            </a:r>
            <a:r>
              <a:rPr lang="ru-RU" sz="2400" dirty="0"/>
              <a:t>, ставшую настолько популярной, что является одной из самых распространённых систем в астрономии, особенно в любительской.</a:t>
            </a:r>
          </a:p>
        </p:txBody>
      </p:sp>
    </p:spTree>
    <p:extLst>
      <p:ext uri="{BB962C8B-B14F-4D97-AF65-F5344CB8AC3E}">
        <p14:creationId xmlns:p14="http://schemas.microsoft.com/office/powerpoint/2010/main" val="2534219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223" y="224866"/>
            <a:ext cx="10380371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Крупнейший в Евразии телескоп БТА находится на территории России, в горах Северного Кавказа и имеет диаметр главного зеркала 6 м. Он работает с </a:t>
            </a:r>
            <a:r>
              <a:rPr lang="ru-RU" dirty="0" smtClean="0"/>
              <a:t>1976 года.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796" y="1770006"/>
            <a:ext cx="3396769" cy="4742954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7" y="2380829"/>
            <a:ext cx="3637960" cy="272846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535" y="3331610"/>
            <a:ext cx="4762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68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8344" y="624110"/>
            <a:ext cx="10367493" cy="161681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Зеркально-линзовый (менисковый) телескоп</a:t>
            </a:r>
            <a:r>
              <a:rPr lang="ru-RU" dirty="0" smtClean="0"/>
              <a:t> – телескоп, в котором используется комбинация зеркал и линз.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394" y="2523796"/>
            <a:ext cx="8171178" cy="2756542"/>
          </a:xfrm>
        </p:spPr>
      </p:pic>
    </p:spTree>
    <p:extLst>
      <p:ext uri="{BB962C8B-B14F-4D97-AF65-F5344CB8AC3E}">
        <p14:creationId xmlns:p14="http://schemas.microsoft.com/office/powerpoint/2010/main" val="51326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65172" y="340775"/>
            <a:ext cx="8911687" cy="1280890"/>
          </a:xfrm>
        </p:spPr>
        <p:txBody>
          <a:bodyPr/>
          <a:lstStyle/>
          <a:p>
            <a:r>
              <a:rPr lang="ru-RU" b="1" u="sng" dirty="0"/>
              <a:t>Зеркально-линзовый (менисковый) телескоп</a:t>
            </a:r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615" y="2280140"/>
            <a:ext cx="5702996" cy="350779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72" y="2009684"/>
            <a:ext cx="3030996" cy="3778250"/>
          </a:xfrm>
        </p:spPr>
      </p:pic>
    </p:spTree>
    <p:extLst>
      <p:ext uri="{BB962C8B-B14F-4D97-AF65-F5344CB8AC3E}">
        <p14:creationId xmlns:p14="http://schemas.microsoft.com/office/powerpoint/2010/main" val="3730134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980" y="624110"/>
            <a:ext cx="9907631" cy="1280890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chemeClr val="tx1"/>
                </a:solidFill>
              </a:rPr>
              <a:t>Для приема космического </a:t>
            </a:r>
            <a:r>
              <a:rPr lang="ru-RU" altLang="ru-RU" b="1" i="1" dirty="0">
                <a:solidFill>
                  <a:schemeClr val="tx1"/>
                </a:solidFill>
              </a:rPr>
              <a:t>радиоизлучения</a:t>
            </a:r>
            <a:r>
              <a:rPr lang="ru-RU" altLang="ru-RU" dirty="0">
                <a:solidFill>
                  <a:schemeClr val="tx1"/>
                </a:solidFill>
              </a:rPr>
              <a:t> </a:t>
            </a:r>
            <a:br>
              <a:rPr lang="ru-RU" altLang="ru-RU" dirty="0">
                <a:solidFill>
                  <a:schemeClr val="tx1"/>
                </a:solidFill>
              </a:rPr>
            </a:br>
            <a:r>
              <a:rPr lang="ru-RU" altLang="ru-RU" dirty="0">
                <a:solidFill>
                  <a:schemeClr val="tx1"/>
                </a:solidFill>
              </a:rPr>
              <a:t>предназначены </a:t>
            </a:r>
            <a:r>
              <a:rPr lang="ru-RU" altLang="ru-RU" b="1" u="sng" dirty="0" smtClean="0">
                <a:solidFill>
                  <a:schemeClr val="tx1"/>
                </a:solidFill>
              </a:rPr>
              <a:t>радиотелескопы.</a:t>
            </a:r>
            <a:r>
              <a:rPr lang="ru-RU" altLang="ru-RU" dirty="0">
                <a:solidFill>
                  <a:schemeClr val="bg1"/>
                </a:solidFill>
              </a:rPr>
              <a:t/>
            </a:r>
            <a:br>
              <a:rPr lang="ru-RU" alt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5" name="Рисунок 13" descr="20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76" y="1905000"/>
            <a:ext cx="4787900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 descr="20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83" y="3037044"/>
            <a:ext cx="4932362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103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51" y="113764"/>
            <a:ext cx="8862811" cy="6647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606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274" y="452660"/>
            <a:ext cx="8911687" cy="128089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Спасибо за внимание.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8574088" cy="3777622"/>
          </a:xfrm>
        </p:spPr>
        <p:txBody>
          <a:bodyPr>
            <a:normAutofit/>
          </a:bodyPr>
          <a:lstStyle/>
          <a:p>
            <a:r>
              <a:rPr lang="en-US" sz="3200" dirty="0">
                <a:hlinkClick r:id="rId2"/>
              </a:rPr>
              <a:t>http://</a:t>
            </a:r>
            <a:r>
              <a:rPr lang="en-US" sz="3200" dirty="0" smtClean="0">
                <a:hlinkClick r:id="rId2"/>
              </a:rPr>
              <a:t>galactic.name</a:t>
            </a:r>
            <a:r>
              <a:rPr lang="en-US" sz="3200" dirty="0" smtClean="0"/>
              <a:t> –</a:t>
            </a:r>
            <a:r>
              <a:rPr lang="ru-RU" sz="3200" dirty="0" smtClean="0"/>
              <a:t> астрономический портал, на котором Вы найдете много интересного для  себя. Материалы для презентации взяты с данного сайта.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7228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60471"/>
            <a:ext cx="8911687" cy="818323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Особенности астрономии как науки.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3303" y="1129047"/>
            <a:ext cx="8915400" cy="540054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 Основной источник информации в астрономии – наблюдения. Все сведения о том, что происходит за пределами Земли в космическом пространстве можно получить только на основе приходящего от этих объектов светового и других видов излучения.</a:t>
            </a:r>
          </a:p>
          <a:p>
            <a:r>
              <a:rPr lang="ru-RU" sz="2400" dirty="0" smtClean="0"/>
              <a:t>2. Почти все изучаемые в астрономии явления продолжительны во времени ( сотни, миллионы и миллиарды лет).</a:t>
            </a:r>
          </a:p>
          <a:p>
            <a:r>
              <a:rPr lang="ru-RU" sz="2400" dirty="0" smtClean="0"/>
              <a:t>3. Необходимость указать положение небесных тел в пространстве и невозможность сразу указать , какое из них находится ближе, а какое дальше от нас. Все наблюдаемые светила кажутся одинаково далекими.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016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279" y="224863"/>
            <a:ext cx="10517769" cy="6137300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Телескоп</a:t>
            </a:r>
            <a:r>
              <a:rPr lang="ru-RU" b="1" dirty="0" smtClean="0"/>
              <a:t> –</a:t>
            </a:r>
            <a:r>
              <a:rPr lang="ru-RU" dirty="0" smtClean="0"/>
              <a:t>прибор, используемый в астрономии для наблюдения небесных тел, приема и анализа приходящего от них излучения.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en-US" dirty="0" smtClean="0"/>
              <a:t>tele – </a:t>
            </a:r>
            <a:r>
              <a:rPr lang="ru-RU" dirty="0" smtClean="0"/>
              <a:t>далеко, </a:t>
            </a:r>
            <a:r>
              <a:rPr lang="en-US" dirty="0" err="1" smtClean="0"/>
              <a:t>skopeo</a:t>
            </a:r>
            <a:r>
              <a:rPr lang="ru-RU" dirty="0" smtClean="0"/>
              <a:t> – смотреть.)</a:t>
            </a:r>
            <a:br>
              <a:rPr lang="ru-RU" dirty="0" smtClean="0"/>
            </a:br>
            <a:r>
              <a:rPr lang="ru-RU" b="1" u="sng" dirty="0" smtClean="0"/>
              <a:t>Назначение телескопа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1. Собрать больше света, идущего от слабого источника излучения.</a:t>
            </a:r>
            <a:br>
              <a:rPr lang="ru-RU" dirty="0" smtClean="0"/>
            </a:br>
            <a:r>
              <a:rPr lang="ru-RU" dirty="0" smtClean="0"/>
              <a:t>2. Увеличить угол зрения, под которым рассматривают небесный объект.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188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Характеристики телескопа.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800" b="1" u="sng" dirty="0" smtClean="0"/>
              <a:t>Проницающая сила </a:t>
            </a:r>
            <a:r>
              <a:rPr lang="ru-RU" sz="2800" dirty="0" smtClean="0"/>
              <a:t>– чем больше проницающая сила телескопа, тем более слабые по светимости объекты он дает возможность увидеть.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b="1" u="sng" dirty="0" smtClean="0"/>
              <a:t>Разрешающая способность </a:t>
            </a:r>
            <a:r>
              <a:rPr lang="ru-RU" sz="2800" dirty="0" smtClean="0"/>
              <a:t>телескопа – возможность различать мелкие детали на поверхности небесного тела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0764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 характеристики телескопа зависят от </a:t>
            </a:r>
            <a:r>
              <a:rPr lang="ru-RU" b="1" u="sng" dirty="0" smtClean="0"/>
              <a:t>диаметра его объектива.</a:t>
            </a:r>
            <a:endParaRPr lang="ru-RU" b="1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300" y="2244905"/>
            <a:ext cx="9656283" cy="2558915"/>
          </a:xfrm>
        </p:spPr>
      </p:pic>
      <p:sp>
        <p:nvSpPr>
          <p:cNvPr id="5" name="TextBox 4"/>
          <p:cNvSpPr txBox="1"/>
          <p:nvPr/>
        </p:nvSpPr>
        <p:spPr>
          <a:xfrm>
            <a:off x="1828800" y="5357612"/>
            <a:ext cx="9826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W = F/f</a:t>
            </a:r>
            <a:r>
              <a:rPr lang="ru-RU" sz="4800" b="1" dirty="0" smtClean="0"/>
              <a:t> – </a:t>
            </a:r>
            <a:r>
              <a:rPr lang="ru-RU" sz="3600" b="1" dirty="0" smtClean="0"/>
              <a:t>увеличение телескопа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70475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276379"/>
            <a:ext cx="10170039" cy="1745603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Телескоп – рефрактор </a:t>
            </a:r>
            <a:r>
              <a:rPr lang="ru-RU" dirty="0" smtClean="0"/>
              <a:t>(</a:t>
            </a:r>
            <a:r>
              <a:rPr lang="en-US" dirty="0" err="1" smtClean="0"/>
              <a:t>refracto</a:t>
            </a:r>
            <a:r>
              <a:rPr lang="ru-RU" dirty="0" smtClean="0"/>
              <a:t> – преломляю)-телескоп, объективом которого является линза.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51" y="3202600"/>
            <a:ext cx="2989634" cy="1598232"/>
          </a:xfrm>
        </p:spPr>
      </p:pic>
      <p:sp>
        <p:nvSpPr>
          <p:cNvPr id="7" name="Прямоугольник 6"/>
          <p:cNvSpPr/>
          <p:nvPr/>
        </p:nvSpPr>
        <p:spPr>
          <a:xfrm>
            <a:off x="3728983" y="3147111"/>
            <a:ext cx="78088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Телескоп Галилея имел в качестве объектива одну собирающую линзу, а окуляром служила рассеивающая линза. Такая оптическая схема даёт неперевернутое (земное) изображение. Главными недостатками </a:t>
            </a:r>
            <a:r>
              <a:rPr lang="ru-RU" sz="2400" dirty="0" smtClean="0"/>
              <a:t>«трубы Галилея» </a:t>
            </a:r>
            <a:r>
              <a:rPr lang="ru-RU" sz="2400" dirty="0"/>
              <a:t>являются очень малое поле </a:t>
            </a:r>
            <a:r>
              <a:rPr lang="ru-RU" sz="2400" dirty="0" smtClean="0"/>
              <a:t>зрения. </a:t>
            </a:r>
            <a:r>
              <a:rPr lang="ru-RU" sz="2400" dirty="0"/>
              <a:t>Такая система </a:t>
            </a:r>
            <a:r>
              <a:rPr lang="ru-RU" sz="2400" dirty="0" smtClean="0"/>
              <a:t>ещё </a:t>
            </a:r>
            <a:r>
              <a:rPr lang="ru-RU" sz="2400" dirty="0"/>
              <a:t>используется в театральных биноклях, и </a:t>
            </a:r>
            <a:r>
              <a:rPr lang="ru-RU" sz="2400" dirty="0" smtClean="0"/>
              <a:t>самодельных </a:t>
            </a:r>
            <a:r>
              <a:rPr lang="ru-RU" sz="2400" dirty="0"/>
              <a:t>любительских телескопах.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27033" y="2381339"/>
            <a:ext cx="41919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Телескоп Галилея</a:t>
            </a:r>
          </a:p>
        </p:txBody>
      </p:sp>
    </p:spTree>
    <p:extLst>
      <p:ext uri="{BB962C8B-B14F-4D97-AF65-F5344CB8AC3E}">
        <p14:creationId xmlns:p14="http://schemas.microsoft.com/office/powerpoint/2010/main" val="465301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768" y="340774"/>
            <a:ext cx="4297272" cy="12808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Телескоп Кеплера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2603" y="1283593"/>
            <a:ext cx="7872770" cy="510432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Иоганн </a:t>
            </a:r>
            <a:r>
              <a:rPr lang="ru-RU" sz="2800" dirty="0"/>
              <a:t>Кеплер в 1611 г. усовершенствовал телескоп, заменив рассеивающую линзу в окуляре собирающей. Это позволило увеличить поле зрения и вынос зрачка, однако система Кеплера даёт перевёрнутое изображение. Преимуществом трубы Кеплера является также и то, что в ней имеется действительное промежуточное изображение, в плоскость которого можно поместить измерительную шкалу. По сути, все последующие телескопы-рефракторы являются трубами </a:t>
            </a:r>
            <a:r>
              <a:rPr lang="ru-RU" sz="2800" dirty="0" smtClean="0"/>
              <a:t>Кеплера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59" y="2414788"/>
            <a:ext cx="3072845" cy="142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43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05" y="167423"/>
            <a:ext cx="4762500" cy="32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846" y="3639287"/>
            <a:ext cx="4094141" cy="30706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44" y="515086"/>
            <a:ext cx="42862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65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7314" y="289260"/>
            <a:ext cx="9697298" cy="162969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Телескоп – рефлектор </a:t>
            </a:r>
            <a:r>
              <a:rPr lang="ru-RU" u="sng" dirty="0" smtClean="0"/>
              <a:t>(</a:t>
            </a:r>
            <a:r>
              <a:rPr lang="en-US" dirty="0" err="1" smtClean="0"/>
              <a:t>reflecto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отражаю)-</a:t>
            </a:r>
            <a:r>
              <a:rPr lang="ru-RU" dirty="0"/>
              <a:t>телескоп, объективом которого является </a:t>
            </a:r>
            <a:r>
              <a:rPr lang="ru-RU" dirty="0" smtClean="0"/>
              <a:t>вогнутое зеркало.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25" y="2076204"/>
            <a:ext cx="3967513" cy="1864731"/>
          </a:xfrm>
        </p:spPr>
      </p:pic>
      <p:sp>
        <p:nvSpPr>
          <p:cNvPr id="5" name="Прямоугольник 4"/>
          <p:cNvSpPr/>
          <p:nvPr/>
        </p:nvSpPr>
        <p:spPr>
          <a:xfrm>
            <a:off x="5005588" y="2691685"/>
            <a:ext cx="66755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</a:t>
            </a:r>
            <a:r>
              <a:rPr lang="ru-RU" sz="2800" dirty="0" smtClean="0"/>
              <a:t>анную </a:t>
            </a:r>
            <a:r>
              <a:rPr lang="ru-RU" sz="2800" dirty="0"/>
              <a:t>схему телескопов предложил Исаак Ньютон в 1667. Здесь плоское диагональное зеркало, расположенное вблизи фокуса, отклоняет пучок света за пределы трубы, где изображение рассматривается через окуляр или фотографируется. </a:t>
            </a:r>
          </a:p>
        </p:txBody>
      </p:sp>
    </p:spTree>
    <p:extLst>
      <p:ext uri="{BB962C8B-B14F-4D97-AF65-F5344CB8AC3E}">
        <p14:creationId xmlns:p14="http://schemas.microsoft.com/office/powerpoint/2010/main" val="67746152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186</TotalTime>
  <Words>505</Words>
  <Application>Microsoft Office PowerPoint</Application>
  <PresentationFormat>Произвольный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Легкий дым</vt:lpstr>
      <vt:lpstr>Наблюдения – основа астрономии</vt:lpstr>
      <vt:lpstr>Особенности астрономии как науки.</vt:lpstr>
      <vt:lpstr>Телескоп –прибор, используемый в астрономии для наблюдения небесных тел, приема и анализа приходящего от них излучения. (tele – далеко, skopeo – смотреть.) Назначение телескопа –  1. Собрать больше света, идущего от слабого источника излучения. 2. Увеличить угол зрения, под которым рассматривают небесный объект. </vt:lpstr>
      <vt:lpstr>Характеристики телескопа.</vt:lpstr>
      <vt:lpstr>Обе характеристики телескопа зависят от диаметра его объектива.</vt:lpstr>
      <vt:lpstr>Телескоп – рефрактор (refracto – преломляю)-телескоп, объективом которого является линза.</vt:lpstr>
      <vt:lpstr>Телескоп Кеплера </vt:lpstr>
      <vt:lpstr>Презентация PowerPoint</vt:lpstr>
      <vt:lpstr>Телескоп – рефлектор (reflecto – отражаю)-телескоп, объективом которого является вогнутое зеркало.</vt:lpstr>
      <vt:lpstr>Презентация PowerPoint</vt:lpstr>
      <vt:lpstr>Крупнейший в Евразии телескоп БТА находится на территории России, в горах Северного Кавказа и имеет диаметр главного зеркала 6 м. Он работает с 1976 года.</vt:lpstr>
      <vt:lpstr>Зеркально-линзовый (менисковый) телескоп – телескоп, в котором используется комбинация зеркал и линз.</vt:lpstr>
      <vt:lpstr>Зеркально-линзовый (менисковый) телескоп</vt:lpstr>
      <vt:lpstr>Для приема космического радиоизлучения  предназначены радиотелескопы. </vt:lpstr>
      <vt:lpstr>Презентация PowerPoint</vt:lpstr>
      <vt:lpstr>Спасибо за внимание.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Наблюдения – основа астрономии.</dc:title>
  <dc:creator>Sveta</dc:creator>
  <cp:lastModifiedBy>Z</cp:lastModifiedBy>
  <cp:revision>19</cp:revision>
  <dcterms:created xsi:type="dcterms:W3CDTF">2017-10-06T08:49:45Z</dcterms:created>
  <dcterms:modified xsi:type="dcterms:W3CDTF">2022-05-03T07:14:46Z</dcterms:modified>
</cp:coreProperties>
</file>