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420888"/>
            <a:ext cx="8458200" cy="3654899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4400" b="1" dirty="0" smtClean="0">
                <a:solidFill>
                  <a:srgbClr val="002060"/>
                </a:solidFill>
              </a:rPr>
              <a:t>             </a:t>
            </a:r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«ИСПОЛЬЗОВАНИЕ    ИННОВАЦИОННОЙ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 ТЕХНОЛОГИИ 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                     </a:t>
            </a:r>
            <a:r>
              <a:rPr lang="ru-RU" sz="4400" b="1" i="1" dirty="0" smtClean="0">
                <a:solidFill>
                  <a:srgbClr val="C00000"/>
                </a:solidFill>
              </a:rPr>
              <a:t>СИНКВЕЙН</a:t>
            </a:r>
            <a:r>
              <a:rPr lang="ru-RU" sz="4400" b="1" dirty="0" smtClean="0">
                <a:solidFill>
                  <a:srgbClr val="002060"/>
                </a:solidFill>
              </a:rPr>
              <a:t>»</a:t>
            </a:r>
            <a:r>
              <a:rPr lang="ru-RU" sz="4400" dirty="0" smtClean="0">
                <a:solidFill>
                  <a:srgbClr val="002060"/>
                </a:solidFill>
              </a:rPr>
              <a:t/>
            </a:r>
            <a:br>
              <a:rPr lang="ru-RU" sz="4400" dirty="0" smtClean="0">
                <a:solidFill>
                  <a:srgbClr val="002060"/>
                </a:solidFill>
              </a:rPr>
            </a:br>
            <a:r>
              <a:rPr lang="ru-RU" sz="4400" b="1" i="1" dirty="0" smtClean="0">
                <a:solidFill>
                  <a:srgbClr val="002060"/>
                </a:solidFill>
              </a:rPr>
              <a:t>             в речевом развитии </a:t>
            </a:r>
            <a:br>
              <a:rPr lang="ru-RU" sz="4400" b="1" i="1" dirty="0" smtClean="0">
                <a:solidFill>
                  <a:srgbClr val="002060"/>
                </a:solidFill>
              </a:rPr>
            </a:br>
            <a:r>
              <a:rPr lang="ru-RU" sz="4400" b="1" i="1" dirty="0" smtClean="0">
                <a:solidFill>
                  <a:srgbClr val="002060"/>
                </a:solidFill>
              </a:rPr>
              <a:t>              дошкольников</a:t>
            </a:r>
            <a:r>
              <a:rPr lang="ru-RU" sz="4400" dirty="0" smtClean="0">
                <a:solidFill>
                  <a:srgbClr val="002060"/>
                </a:solidFill>
              </a:rPr>
              <a:t/>
            </a:r>
            <a:br>
              <a:rPr lang="ru-RU" sz="4400" dirty="0" smtClean="0">
                <a:solidFill>
                  <a:srgbClr val="002060"/>
                </a:solidFill>
              </a:rPr>
            </a:br>
            <a:r>
              <a:rPr lang="ru-RU" sz="4400" b="1" i="1" dirty="0" smtClean="0">
                <a:solidFill>
                  <a:srgbClr val="002060"/>
                </a:solidFill>
              </a:rPr>
              <a:t>                  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32656"/>
            <a:ext cx="3398912" cy="136815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Старший воспитатель Грижинец Елена Вячеславовна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МДОУ </a:t>
            </a:r>
            <a:r>
              <a:rPr lang="ru-RU" b="1" dirty="0" err="1" smtClean="0">
                <a:solidFill>
                  <a:srgbClr val="002060"/>
                </a:solidFill>
              </a:rPr>
              <a:t>д</a:t>
            </a:r>
            <a:r>
              <a:rPr lang="ru-RU" b="1" dirty="0" smtClean="0">
                <a:solidFill>
                  <a:srgbClr val="002060"/>
                </a:solidFill>
              </a:rPr>
              <a:t>/с№40 г.Ликино-Дулево</a:t>
            </a:r>
            <a:endParaRPr lang="ru-RU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4558280" cy="2107704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На четвертом этапе</a:t>
            </a:r>
            <a:r>
              <a:rPr lang="ru-RU" sz="2000" dirty="0" smtClean="0">
                <a:solidFill>
                  <a:srgbClr val="002060"/>
                </a:solidFill>
              </a:rPr>
              <a:t>, давая понятие «слово, обозначающее признак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предмета», дети накапливают материал для распространения предложения определением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" name="Рисунок 2" descr="IMG-20220412-WA0017.jpg"/>
          <p:cNvPicPr>
            <a:picLocks noChangeAspect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>
          <a:xfrm>
            <a:off x="5004048" y="260648"/>
            <a:ext cx="3975503" cy="4725144"/>
          </a:xfrm>
          <a:prstGeom prst="rect">
            <a:avLst/>
          </a:prstGeom>
        </p:spPr>
      </p:pic>
      <p:pic>
        <p:nvPicPr>
          <p:cNvPr id="4" name="Рисунок 3" descr="IMG-20220412-WA0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852936"/>
            <a:ext cx="5763391" cy="383175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797152"/>
            <a:ext cx="8003232" cy="17281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Для себя, я отметила, что работа над созданием нерифмованного стихотворения,</a:t>
            </a:r>
            <a:r>
              <a:rPr lang="ru-RU" dirty="0" smtClean="0">
                <a:solidFill>
                  <a:srgbClr val="C00000"/>
                </a:solidFill>
              </a:rPr>
              <a:t> </a:t>
            </a:r>
            <a:r>
              <a:rPr lang="ru-RU" dirty="0" err="1" smtClean="0">
                <a:solidFill>
                  <a:srgbClr val="C00000"/>
                </a:solidFill>
              </a:rPr>
              <a:t>синквейна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является одним из </a:t>
            </a:r>
            <a:r>
              <a:rPr lang="ru-RU" i="1" dirty="0" smtClean="0">
                <a:solidFill>
                  <a:srgbClr val="002060"/>
                </a:solidFill>
              </a:rPr>
              <a:t>эффективных интересных методов,</a:t>
            </a:r>
            <a:r>
              <a:rPr lang="ru-RU" dirty="0" smtClean="0">
                <a:solidFill>
                  <a:srgbClr val="002060"/>
                </a:solidFill>
              </a:rPr>
              <a:t> который позволяет </a:t>
            </a:r>
            <a:r>
              <a:rPr lang="ru-RU" i="1" dirty="0" smtClean="0">
                <a:solidFill>
                  <a:srgbClr val="C00000"/>
                </a:solidFill>
              </a:rPr>
              <a:t>активизировать познавательную деятельность и   способствует развитию речи.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395536" y="332656"/>
            <a:ext cx="3008313" cy="3600400"/>
          </a:xfrm>
        </p:spPr>
        <p:txBody>
          <a:bodyPr/>
          <a:lstStyle/>
          <a:p>
            <a:r>
              <a:rPr lang="ru-RU" sz="1800" dirty="0" smtClean="0">
                <a:solidFill>
                  <a:srgbClr val="002060"/>
                </a:solidFill>
              </a:rPr>
              <a:t>Технология </a:t>
            </a:r>
            <a:r>
              <a:rPr lang="ru-RU" sz="1800" b="1" i="1" dirty="0" smtClean="0">
                <a:solidFill>
                  <a:srgbClr val="C00000"/>
                </a:solidFill>
              </a:rPr>
              <a:t>«дидактический </a:t>
            </a:r>
            <a:r>
              <a:rPr lang="ru-RU" sz="1800" b="1" i="1" dirty="0" err="1" smtClean="0">
                <a:solidFill>
                  <a:srgbClr val="C00000"/>
                </a:solidFill>
              </a:rPr>
              <a:t>синквейн</a:t>
            </a:r>
            <a:r>
              <a:rPr lang="ru-RU" sz="1800" b="1" i="1" dirty="0" smtClean="0">
                <a:solidFill>
                  <a:srgbClr val="C00000"/>
                </a:solidFill>
              </a:rPr>
              <a:t>» </a:t>
            </a:r>
            <a:r>
              <a:rPr lang="ru-RU" sz="1800" dirty="0" smtClean="0">
                <a:solidFill>
                  <a:srgbClr val="002060"/>
                </a:solidFill>
              </a:rPr>
              <a:t>гармонично сочетает в себе элементы трёх основных </a:t>
            </a:r>
            <a:r>
              <a:rPr lang="ru-RU" sz="1800" i="1" dirty="0" smtClean="0">
                <a:solidFill>
                  <a:srgbClr val="002060"/>
                </a:solidFill>
              </a:rPr>
              <a:t>образовательных систем: </a:t>
            </a:r>
          </a:p>
          <a:p>
            <a:pPr lvl="0">
              <a:buFont typeface="Wingdings" pitchFamily="2" charset="2"/>
              <a:buChar char="v"/>
            </a:pPr>
            <a:r>
              <a:rPr lang="ru-RU" sz="1800" i="1" dirty="0" smtClean="0">
                <a:solidFill>
                  <a:srgbClr val="002060"/>
                </a:solidFill>
              </a:rPr>
              <a:t>информационной, </a:t>
            </a:r>
          </a:p>
          <a:p>
            <a:pPr lvl="0">
              <a:buFont typeface="Wingdings" pitchFamily="2" charset="2"/>
              <a:buChar char="v"/>
            </a:pPr>
            <a:r>
              <a:rPr lang="ru-RU" sz="1800" i="1" dirty="0" smtClean="0">
                <a:solidFill>
                  <a:srgbClr val="002060"/>
                </a:solidFill>
              </a:rPr>
              <a:t>деятельной</a:t>
            </a:r>
          </a:p>
          <a:p>
            <a:pPr lvl="0">
              <a:buFont typeface="Wingdings" pitchFamily="2" charset="2"/>
              <a:buChar char="v"/>
            </a:pPr>
            <a:r>
              <a:rPr lang="ru-RU" sz="1800" i="1" dirty="0" smtClean="0">
                <a:solidFill>
                  <a:srgbClr val="002060"/>
                </a:solidFill>
              </a:rPr>
              <a:t>личностно-ориентированной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9" name="Содержимое 8" descr="IMG-20220412-WA00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336260" cy="3600400"/>
          </a:xfrm>
        </p:spPr>
      </p:pic>
      <p:pic>
        <p:nvPicPr>
          <p:cNvPr id="10" name="Рисунок 9" descr="IMG-20220412-WA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260648"/>
            <a:ext cx="3164909" cy="44371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941168"/>
            <a:ext cx="7560840" cy="1728192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rgbClr val="002060"/>
                </a:solidFill>
              </a:rPr>
              <a:t>Слово </a:t>
            </a:r>
            <a:r>
              <a:rPr lang="ru-RU" sz="2800" b="0" i="1" dirty="0" smtClean="0">
                <a:solidFill>
                  <a:srgbClr val="C00000"/>
                </a:solidFill>
              </a:rPr>
              <a:t>«</a:t>
            </a:r>
            <a:r>
              <a:rPr lang="ru-RU" sz="2800" b="0" i="1" dirty="0" err="1" smtClean="0">
                <a:solidFill>
                  <a:srgbClr val="C00000"/>
                </a:solidFill>
              </a:rPr>
              <a:t>синквейн</a:t>
            </a:r>
            <a:r>
              <a:rPr lang="ru-RU" sz="2800" b="0" dirty="0" smtClean="0">
                <a:solidFill>
                  <a:srgbClr val="002060"/>
                </a:solidFill>
              </a:rPr>
              <a:t>» происходит от французского слова «пять» и означает «стихотворение, состоящее из пяти строк».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b="0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4834880" cy="38164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1600" b="1" dirty="0" smtClean="0"/>
              <a:t>Форму </a:t>
            </a:r>
            <a:r>
              <a:rPr lang="ru-RU" sz="1600" b="1" dirty="0" err="1" smtClean="0"/>
              <a:t>синквейна</a:t>
            </a:r>
            <a:r>
              <a:rPr lang="ru-RU" sz="1600" b="1" dirty="0" smtClean="0"/>
              <a:t> разработала американская поэтесса </a:t>
            </a:r>
            <a:r>
              <a:rPr lang="ru-RU" sz="1600" b="1" dirty="0" smtClean="0">
                <a:solidFill>
                  <a:srgbClr val="C00000"/>
                </a:solidFill>
              </a:rPr>
              <a:t>Аделаида</a:t>
            </a:r>
            <a:r>
              <a:rPr lang="ru-RU" sz="1600" b="1" dirty="0" smtClean="0"/>
              <a:t> </a:t>
            </a:r>
            <a:r>
              <a:rPr lang="ru-RU" sz="1600" b="1" dirty="0" err="1" smtClean="0">
                <a:solidFill>
                  <a:srgbClr val="C00000"/>
                </a:solidFill>
              </a:rPr>
              <a:t>Крепси</a:t>
            </a:r>
            <a:r>
              <a:rPr lang="ru-RU" sz="1600" b="1" dirty="0" smtClean="0"/>
              <a:t>, опиравшаяся на знакомство с японскими миниатюрами </a:t>
            </a:r>
            <a:r>
              <a:rPr lang="ru-RU" sz="1600" b="1" dirty="0" err="1" smtClean="0"/>
              <a:t>хайку</a:t>
            </a:r>
            <a:r>
              <a:rPr lang="ru-RU" sz="1600" b="1" dirty="0" smtClean="0"/>
              <a:t> и танка.</a:t>
            </a:r>
          </a:p>
          <a:p>
            <a:r>
              <a:rPr lang="ru-RU" sz="1600" b="1" dirty="0" err="1" smtClean="0"/>
              <a:t>Синквейн</a:t>
            </a:r>
            <a:r>
              <a:rPr lang="ru-RU" sz="1600" b="1" dirty="0" smtClean="0"/>
              <a:t> – это не обычное стихотворение, а нерифмованное стихотворение, написанное в </a:t>
            </a:r>
            <a:r>
              <a:rPr lang="ru-RU" sz="1600" b="1" dirty="0" err="1" smtClean="0"/>
              <a:t>соответсвии</a:t>
            </a:r>
            <a:r>
              <a:rPr lang="ru-RU" sz="1600" b="1" dirty="0" smtClean="0"/>
              <a:t> с определёнными правилами. </a:t>
            </a:r>
          </a:p>
          <a:p>
            <a:r>
              <a:rPr lang="ru-RU" sz="1600" b="1" dirty="0" smtClean="0"/>
              <a:t> Чтобы составить </a:t>
            </a:r>
            <a:r>
              <a:rPr lang="ru-RU" sz="1600" b="1" dirty="0" err="1" smtClean="0"/>
              <a:t>синквейн</a:t>
            </a:r>
            <a:r>
              <a:rPr lang="ru-RU" sz="1600" b="1" dirty="0" smtClean="0"/>
              <a:t>, нужно научиться находить в тексте, в материале главные элементы, делать выводы и заключения, высказывать своё мнение, анализировать, обобщать, вычленять, объединять и кратко излагать. Можно сказать, что это полёт мысли, свободное мини-творчество, подчиненное определенным правилам. </a:t>
            </a:r>
          </a:p>
          <a:p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5436096" y="332656"/>
            <a:ext cx="3384376" cy="37444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48680"/>
            <a:ext cx="8458200" cy="12961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Существуют определенные правила написания </a:t>
            </a:r>
            <a:r>
              <a:rPr lang="ru-RU" dirty="0" err="1" smtClean="0">
                <a:solidFill>
                  <a:srgbClr val="002060"/>
                </a:solidFill>
              </a:rPr>
              <a:t>синквейна</a:t>
            </a:r>
            <a:r>
              <a:rPr lang="ru-RU" dirty="0" smtClean="0">
                <a:solidFill>
                  <a:srgbClr val="002060"/>
                </a:solidFill>
              </a:rPr>
              <a:t>. Он состоит из пяти строк.  Его форма напоминает «</a:t>
            </a:r>
            <a:r>
              <a:rPr lang="ru-RU" dirty="0" smtClean="0">
                <a:solidFill>
                  <a:srgbClr val="C00000"/>
                </a:solidFill>
              </a:rPr>
              <a:t>ёлочку».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Содержимое 8" descr="IMG-20220412-WA00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412875"/>
            <a:ext cx="3744416" cy="4824437"/>
          </a:xfrm>
        </p:spPr>
      </p:pic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457200" y="1700808"/>
            <a:ext cx="3898776" cy="3960440"/>
          </a:xfrm>
        </p:spPr>
        <p:txBody>
          <a:bodyPr>
            <a:norm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Первая строка (вершина ёлочки) – одно слово.</a:t>
            </a:r>
            <a:endParaRPr lang="ru-RU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Вторая строка – два слова.</a:t>
            </a:r>
            <a:endParaRPr lang="ru-RU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Третья строка – три слова.</a:t>
            </a:r>
            <a:endParaRPr lang="ru-RU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Четвертая строка – четыре слова.</a:t>
            </a:r>
            <a:endParaRPr lang="ru-RU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i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Пятая строка (основание Ёлочки) – одно слово</a:t>
            </a:r>
            <a:endParaRPr lang="ru-RU" sz="24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60648"/>
            <a:ext cx="4487416" cy="648072"/>
          </a:xfrm>
        </p:spPr>
        <p:txBody>
          <a:bodyPr/>
          <a:lstStyle/>
          <a:p>
            <a:r>
              <a:rPr lang="ru-RU" dirty="0" smtClean="0"/>
              <a:t>               Схема </a:t>
            </a:r>
            <a:r>
              <a:rPr lang="ru-RU" dirty="0" err="1" smtClean="0"/>
              <a:t>сиквейна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20688"/>
            <a:ext cx="3970784" cy="568863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Первая строка  – заголовок, тема, состоящие из одного слова (обычно существительное, означающее предмет или действие, о котором идёт речь)</a:t>
            </a:r>
          </a:p>
          <a:p>
            <a:pPr>
              <a:buFont typeface="Wingdings" pitchFamily="2" charset="2"/>
              <a:buChar char="q"/>
            </a:pPr>
            <a:endParaRPr lang="ru-RU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. Вторая строка – два слова. Прилагательные. Это описание признаков предмета или его свойства,</a:t>
            </a:r>
          </a:p>
          <a:p>
            <a:pPr>
              <a:buFont typeface="Wingdings" pitchFamily="2" charset="2"/>
              <a:buChar char="q"/>
            </a:pPr>
            <a:endParaRPr lang="ru-RU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Третья строка обычно состоит из трёх глаголов или деепричастий, описывающих действия предмета.</a:t>
            </a:r>
          </a:p>
          <a:p>
            <a:pPr>
              <a:buFont typeface="Wingdings" pitchFamily="2" charset="2"/>
              <a:buChar char="q"/>
            </a:pPr>
            <a:endParaRPr lang="ru-RU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Четвёртая строка – это словосочетание или предложение, состоящее из нескольких слов, которые отражают личное отношение автора </a:t>
            </a:r>
            <a:r>
              <a:rPr lang="ru-RU" b="1" dirty="0" err="1" smtClean="0">
                <a:solidFill>
                  <a:srgbClr val="002060"/>
                </a:solidFill>
              </a:rPr>
              <a:t>синквейна</a:t>
            </a:r>
            <a:r>
              <a:rPr lang="ru-RU" b="1" dirty="0" smtClean="0">
                <a:solidFill>
                  <a:srgbClr val="002060"/>
                </a:solidFill>
              </a:rPr>
              <a:t> к тому, о чем говорится в тексте.</a:t>
            </a:r>
          </a:p>
          <a:p>
            <a:pPr>
              <a:buFont typeface="Wingdings" pitchFamily="2" charset="2"/>
              <a:buChar char="q"/>
            </a:pPr>
            <a:endParaRPr lang="ru-RU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Пятая строка – последняя. Одно слово – существительное для выражения своих чувств, ассоциаций, связанных с предметом, о котором говорится в </a:t>
            </a:r>
            <a:r>
              <a:rPr lang="ru-RU" b="1" dirty="0" err="1" smtClean="0">
                <a:solidFill>
                  <a:srgbClr val="002060"/>
                </a:solidFill>
              </a:rPr>
              <a:t>синквейне</a:t>
            </a:r>
            <a:r>
              <a:rPr lang="ru-RU" b="1" dirty="0" smtClean="0">
                <a:solidFill>
                  <a:srgbClr val="002060"/>
                </a:solidFill>
              </a:rPr>
              <a:t>, то есть это личное выражение автора к теме или повторение сути, синоним.</a:t>
            </a:r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IMG-20220412-WA00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764704"/>
            <a:ext cx="4464496" cy="525591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05264"/>
            <a:ext cx="8458200" cy="57606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Работа по обучению детей составлению </a:t>
            </a:r>
            <a:r>
              <a:rPr lang="ru-RU" i="1" dirty="0" err="1" smtClean="0">
                <a:solidFill>
                  <a:srgbClr val="C00000"/>
                </a:solidFill>
              </a:rPr>
              <a:t>синквейна</a:t>
            </a:r>
            <a:r>
              <a:rPr lang="ru-RU" dirty="0" smtClean="0">
                <a:solidFill>
                  <a:srgbClr val="002060"/>
                </a:solidFill>
              </a:rPr>
              <a:t> делится на несколько этапов.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4906888" cy="1224136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C00000"/>
                </a:solidFill>
              </a:rPr>
              <a:t>                       Начальный этап:</a:t>
            </a:r>
          </a:p>
          <a:p>
            <a:pP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002060"/>
                </a:solidFill>
              </a:rPr>
              <a:t>«Подбери определения»</a:t>
            </a:r>
          </a:p>
          <a:p>
            <a:pPr>
              <a:buFont typeface="Wingdings" pitchFamily="2" charset="2"/>
              <a:buChar char="v"/>
            </a:pPr>
            <a:r>
              <a:rPr lang="ru-RU" sz="1800" b="1" dirty="0" smtClean="0">
                <a:solidFill>
                  <a:srgbClr val="002060"/>
                </a:solidFill>
              </a:rPr>
              <a:t> «Узнай предмет по определению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IMG-20220412-WA00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548680"/>
            <a:ext cx="3115866" cy="3960440"/>
          </a:xfrm>
        </p:spPr>
      </p:pic>
      <p:pic>
        <p:nvPicPr>
          <p:cNvPr id="6" name="Рисунок 5" descr="IMG-20220412-WA0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412776"/>
            <a:ext cx="4556773" cy="415046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764704"/>
            <a:ext cx="2808312" cy="151216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+mn-lt"/>
              </a:rPr>
              <a:t>«Кто что делает?»</a:t>
            </a:r>
            <a:br>
              <a:rPr lang="ru-RU" sz="1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1800" b="1" dirty="0" smtClean="0">
                <a:solidFill>
                  <a:srgbClr val="002060"/>
                </a:solidFill>
                <a:latin typeface="+mn-lt"/>
              </a:rPr>
              <a:t>«Что чем делают?» </a:t>
            </a:r>
            <a:br>
              <a:rPr lang="ru-RU" sz="1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1800" b="1" dirty="0" smtClean="0">
                <a:solidFill>
                  <a:srgbClr val="002060"/>
                </a:solidFill>
                <a:latin typeface="+mn-lt"/>
              </a:rPr>
              <a:t> «Назови часть целого</a:t>
            </a:r>
            <a:r>
              <a:rPr lang="ru-RU" sz="1800" dirty="0" smtClean="0">
                <a:latin typeface="+mn-lt"/>
              </a:rPr>
              <a:t>» </a:t>
            </a:r>
            <a:endParaRPr lang="ru-RU" sz="1800" dirty="0">
              <a:latin typeface="+mn-lt"/>
            </a:endParaRPr>
          </a:p>
        </p:txBody>
      </p:sp>
      <p:pic>
        <p:nvPicPr>
          <p:cNvPr id="6" name="Рисунок 5" descr="IMG-20220412-WA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260648"/>
            <a:ext cx="4603012" cy="3789040"/>
          </a:xfrm>
          <a:prstGeom prst="rect">
            <a:avLst/>
          </a:prstGeom>
        </p:spPr>
      </p:pic>
      <p:pic>
        <p:nvPicPr>
          <p:cNvPr id="7" name="Рисунок 6" descr="IMG-20220412-WA00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852936"/>
            <a:ext cx="4708216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1891680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На втором этапе</a:t>
            </a:r>
            <a:r>
              <a:rPr lang="ru-RU" sz="2000" dirty="0" smtClean="0">
                <a:solidFill>
                  <a:srgbClr val="002060"/>
                </a:solidFill>
              </a:rPr>
              <a:t>  вводится понятие: “слово-предмет”, предъявляется модель-существительное, модель – предмет (игрушка, картинка).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Дети на данном этапе овладевают понятиями «живой и неживой» предмет, учатся правильно ставить вопросы к словам, обозначающим предметы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Рисунок 2" descr="IMG-20220412-WA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4273661" cy="2880320"/>
          </a:xfrm>
          <a:prstGeom prst="rect">
            <a:avLst/>
          </a:prstGeom>
        </p:spPr>
      </p:pic>
      <p:pic>
        <p:nvPicPr>
          <p:cNvPr id="4" name="Рисунок 3" descr="IMG-20220412-WA0004.jpg"/>
          <p:cNvPicPr>
            <a:picLocks noChangeAspect="1"/>
          </p:cNvPicPr>
          <p:nvPr/>
        </p:nvPicPr>
        <p:blipFill>
          <a:blip r:embed="rId3" cstate="print"/>
          <a:srcRect l="2903" t="15350" r="2751"/>
          <a:stretch>
            <a:fillRect/>
          </a:stretch>
        </p:blipFill>
        <p:spPr>
          <a:xfrm>
            <a:off x="4283968" y="3501008"/>
            <a:ext cx="4680520" cy="31495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4774304" cy="2467744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На третьем этапе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вводится понятие «слово, обозначающее действие предмета», тем самым готовится платформа для последующей работы над предложением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 descr="IMG-20220412-WA0019.jpg"/>
          <p:cNvPicPr>
            <a:picLocks noChangeAspect="1"/>
          </p:cNvPicPr>
          <p:nvPr/>
        </p:nvPicPr>
        <p:blipFill>
          <a:blip r:embed="rId2" cstate="print"/>
          <a:srcRect t="20600"/>
          <a:stretch>
            <a:fillRect/>
          </a:stretch>
        </p:blipFill>
        <p:spPr>
          <a:xfrm>
            <a:off x="5364088" y="692696"/>
            <a:ext cx="3519215" cy="3513389"/>
          </a:xfrm>
          <a:prstGeom prst="rect">
            <a:avLst/>
          </a:prstGeom>
        </p:spPr>
      </p:pic>
      <p:pic>
        <p:nvPicPr>
          <p:cNvPr id="5" name="Рисунок 4" descr="IMG-20220412-WA0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56992"/>
            <a:ext cx="4968552" cy="326097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</TotalTime>
  <Words>422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              «ИСПОЛЬЗОВАНИЕ    ИННОВАЦИОННОЙ  ТЕХНОЛОГИИ                       СИНКВЕЙН»              в речевом развитии                дошкольников                    </vt:lpstr>
      <vt:lpstr>Слово «синквейн» происходит от французского слова «пять» и означает «стихотворение, состоящее из пяти строк». </vt:lpstr>
      <vt:lpstr>Слайд 3</vt:lpstr>
      <vt:lpstr>Существуют определенные правила написания синквейна. Он состоит из пяти строк.  Его форма напоминает «ёлочку».  </vt:lpstr>
      <vt:lpstr>               Схема сиквейна</vt:lpstr>
      <vt:lpstr>Работа по обучению детей составлению синквейна делится на несколько этапов. </vt:lpstr>
      <vt:lpstr>«Кто что делает?» «Что чем делают?»   «Назови часть целого» </vt:lpstr>
      <vt:lpstr>На втором этапе  вводится понятие: “слово-предмет”, предъявляется модель-существительное, модель – предмет (игрушка, картинка).  Дети на данном этапе овладевают понятиями «живой и неживой» предмет, учатся правильно ставить вопросы к словам, обозначающим предметы. </vt:lpstr>
      <vt:lpstr>На третьем этапе вводится понятие «слово, обозначающее действие предмета», тем самым готовится платформа для последующей работы над предложением.</vt:lpstr>
      <vt:lpstr>На четвертом этапе, давая понятие «слово, обозначающее признак предмета», дети накапливают материал для распространения предложения определением.</vt:lpstr>
      <vt:lpstr>Для себя, я отметила, что работа над созданием нерифмованного стихотворения, синквейна является одним из эффективных интересных методов, который позволяет активизировать познавательную деятельность и   способствует развитию речи.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«ИСПОЛЬЗОВАНИЕ    ИННОВАЦИОННОЙ  ТЕХНОЛОГИИ                       СИНКВЕЙН»              в речевом развитии                дошкольников                    </dc:title>
  <cp:lastModifiedBy>я</cp:lastModifiedBy>
  <cp:revision>7</cp:revision>
  <dcterms:modified xsi:type="dcterms:W3CDTF">2022-05-03T07:26:52Z</dcterms:modified>
</cp:coreProperties>
</file>