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7" r:id="rId2"/>
    <p:sldId id="258" r:id="rId3"/>
    <p:sldId id="272" r:id="rId4"/>
    <p:sldId id="259" r:id="rId5"/>
    <p:sldId id="260" r:id="rId6"/>
    <p:sldId id="261" r:id="rId7"/>
    <p:sldId id="273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53A"/>
    <a:srgbClr val="828040"/>
    <a:srgbClr val="4F4E27"/>
    <a:srgbClr val="000000"/>
    <a:srgbClr val="242412"/>
    <a:srgbClr val="E5E4C9"/>
    <a:srgbClr val="540000"/>
    <a:srgbClr val="F0EFE0"/>
    <a:srgbClr val="1C1C0E"/>
    <a:srgbClr val="CBCA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6679" autoAdjust="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D198D-9609-49DF-900A-88E4506394F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B010D-330A-441D-A754-011D269BB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612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B010D-330A-441D-A754-011D269BBBA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420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B010D-330A-441D-A754-011D269BBBA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851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ставил утром на буфет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полецветиков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букет.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Остались в нем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желтютики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где же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одушютики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?!</a:t>
            </a:r>
          </a:p>
          <a:p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Полевые цветики, желтые лютики.</a:t>
            </a:r>
          </a:p>
          <a:p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-А что это за ОДУШЮТИКИ? Какая ассоциация возникает? Обратите внимание: после буквы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Ш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написана буква 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Ю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Почему? (Пушинки-</a:t>
            </a:r>
            <a:r>
              <a:rPr lang="ru-RU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параш</a:t>
            </a:r>
            <a:r>
              <a:rPr lang="ru-RU" sz="1200" b="1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ю</a:t>
            </a:r>
            <a:r>
              <a:rPr lang="ru-RU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тики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облетели.)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9B86F-1AB1-400D-AE12-AA60B1855D6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907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Здесь работают триггеры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9B86F-1AB1-400D-AE12-AA60B1855D6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8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Здесь работают триггеры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9B86F-1AB1-400D-AE12-AA60B1855D6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798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Здесь работают триггеры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9B86F-1AB1-400D-AE12-AA60B1855D6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967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27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5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679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765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256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523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163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05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59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00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93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87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33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2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80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59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A1FD64AA-F0FC-4392-B739-85D5A00C5FA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3589A2C0-98E3-4131-AC17-71372053C8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777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icview.info/download/20150812/daisies-cornflowers-flowers-meadow-summer-nature-1152x864.jpg" TargetMode="External"/><Relationship Id="rId2" Type="http://schemas.openxmlformats.org/officeDocument/2006/relationships/hyperlink" Target="http://klumba.guru/images/87466/lyutiki-i-ego-znacheniya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filed15-19.my.mail.ru/pic?url=https://img-fotki.yandex.ru/get/44369/86441892.b63/0_130eb8_ce49965b_orig.jpg&amp;mw=&amp;mh=&amp;sig=62d9681ddbf11c1511808729f6619ae5" TargetMode="External"/><Relationship Id="rId5" Type="http://schemas.openxmlformats.org/officeDocument/2006/relationships/hyperlink" Target="http://s15.stc.all.kpcdn.net/share/i/4/830181/wx1080.jpg" TargetMode="External"/><Relationship Id="rId4" Type="http://schemas.openxmlformats.org/officeDocument/2006/relationships/hyperlink" Target="http://festival.1september.ru/articles/211134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2.png"/><Relationship Id="rId3" Type="http://schemas.openxmlformats.org/officeDocument/2006/relationships/slide" Target="slide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8.xml"/><Relationship Id="rId10" Type="http://schemas.openxmlformats.org/officeDocument/2006/relationships/slide" Target="slide14.xml"/><Relationship Id="rId4" Type="http://schemas.openxmlformats.org/officeDocument/2006/relationships/slide" Target="slide6.xml"/><Relationship Id="rId9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7658" y="1778453"/>
            <a:ext cx="9144000" cy="2387600"/>
          </a:xfrm>
        </p:spPr>
        <p:txBody>
          <a:bodyPr>
            <a:noAutofit/>
          </a:bodyPr>
          <a:lstStyle/>
          <a:p>
            <a:r>
              <a:rPr lang="ru-RU" dirty="0" smtClean="0"/>
              <a:t>Синтаксический разбор простого предложения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31078" y="4979193"/>
            <a:ext cx="3113314" cy="741362"/>
          </a:xfrm>
        </p:spPr>
        <p:txBody>
          <a:bodyPr>
            <a:normAutofit fontScale="92500" lnSpcReduction="10000"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класс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playcast.ru/uploads/2016/10/25/2030754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190" y="2128826"/>
            <a:ext cx="2946854" cy="4342732"/>
          </a:xfrm>
          <a:prstGeom prst="rect">
            <a:avLst/>
          </a:prstGeom>
          <a:noFill/>
          <a:effectLst>
            <a:glow rad="228600">
              <a:srgbClr val="76753A">
                <a:alpha val="33725"/>
              </a:srgbClr>
            </a:glow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5" t="20345" r="12068" b="20921"/>
          <a:stretch/>
        </p:blipFill>
        <p:spPr>
          <a:xfrm>
            <a:off x="7293427" y="4166053"/>
            <a:ext cx="4898573" cy="236764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389896" y="6256421"/>
            <a:ext cx="641684" cy="449179"/>
          </a:xfrm>
          <a:prstGeom prst="actionButtonForwardNext">
            <a:avLst/>
          </a:prstGeom>
          <a:solidFill>
            <a:srgbClr val="82804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2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649" y="353301"/>
            <a:ext cx="11412701" cy="61513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637" y="539647"/>
            <a:ext cx="11032760" cy="102716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Отличи словосочетание от предложения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637" y="1375742"/>
            <a:ext cx="11032760" cy="436449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5400" dirty="0" smtClean="0"/>
              <a:t>Дул ветер. Сильный ветер. Ветер в лесу. Ветер сильный. Мечтал о ветре. Ветер и снег. </a:t>
            </a:r>
            <a:r>
              <a:rPr lang="ru-RU" sz="5400" dirty="0"/>
              <a:t>Под ветер. </a:t>
            </a:r>
            <a:r>
              <a:rPr lang="ru-RU" sz="5400" dirty="0" smtClean="0"/>
              <a:t>Дуновение ветра.</a:t>
            </a:r>
            <a:endParaRPr lang="ru-RU" sz="54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843658" y="2415642"/>
            <a:ext cx="1758131" cy="1364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Группа 40"/>
          <p:cNvGrpSpPr/>
          <p:nvPr/>
        </p:nvGrpSpPr>
        <p:grpSpPr>
          <a:xfrm>
            <a:off x="554637" y="2409146"/>
            <a:ext cx="1098039" cy="160071"/>
            <a:chOff x="554637" y="2409146"/>
            <a:chExt cx="1098039" cy="160071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554637" y="2409146"/>
              <a:ext cx="1098039" cy="2595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54637" y="2543267"/>
              <a:ext cx="1098039" cy="2595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Прямая соединительная линия 22"/>
          <p:cNvCxnSpPr/>
          <p:nvPr/>
        </p:nvCxnSpPr>
        <p:spPr>
          <a:xfrm>
            <a:off x="2212146" y="3640193"/>
            <a:ext cx="1758131" cy="1364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Группа 41"/>
          <p:cNvGrpSpPr/>
          <p:nvPr/>
        </p:nvGrpSpPr>
        <p:grpSpPr>
          <a:xfrm>
            <a:off x="4135264" y="3653840"/>
            <a:ext cx="2483900" cy="122828"/>
            <a:chOff x="4135264" y="3653840"/>
            <a:chExt cx="2483900" cy="122828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4135265" y="3653840"/>
              <a:ext cx="2483899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4135264" y="3776668"/>
              <a:ext cx="2483899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Группа 42"/>
          <p:cNvGrpSpPr/>
          <p:nvPr/>
        </p:nvGrpSpPr>
        <p:grpSpPr>
          <a:xfrm>
            <a:off x="4859206" y="1375743"/>
            <a:ext cx="2742597" cy="657774"/>
            <a:chOff x="4859206" y="1375743"/>
            <a:chExt cx="2742597" cy="657774"/>
          </a:xfrm>
        </p:grpSpPr>
        <p:sp>
          <p:nvSpPr>
            <p:cNvPr id="27" name="Умножение 26"/>
            <p:cNvSpPr/>
            <p:nvPr/>
          </p:nvSpPr>
          <p:spPr>
            <a:xfrm>
              <a:off x="6960358" y="1375743"/>
              <a:ext cx="641445" cy="657774"/>
            </a:xfrm>
            <a:prstGeom prst="mathMultiply">
              <a:avLst>
                <a:gd name="adj1" fmla="val 1713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Стрелка углом вверх 30"/>
            <p:cNvSpPr/>
            <p:nvPr/>
          </p:nvSpPr>
          <p:spPr>
            <a:xfrm flipH="1" flipV="1">
              <a:off x="4859206" y="1566815"/>
              <a:ext cx="2018658" cy="394853"/>
            </a:xfrm>
            <a:prstGeom prst="bentUpArrow">
              <a:avLst>
                <a:gd name="adj1" fmla="val 18087"/>
                <a:gd name="adj2" fmla="val 25000"/>
                <a:gd name="adj3" fmla="val 3536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57225" y="1397267"/>
            <a:ext cx="10235234" cy="1791210"/>
            <a:chOff x="657225" y="1397267"/>
            <a:chExt cx="10235234" cy="1791210"/>
          </a:xfrm>
        </p:grpSpPr>
        <p:sp>
          <p:nvSpPr>
            <p:cNvPr id="28" name="Умножение 27"/>
            <p:cNvSpPr/>
            <p:nvPr/>
          </p:nvSpPr>
          <p:spPr>
            <a:xfrm>
              <a:off x="8953154" y="1397267"/>
              <a:ext cx="641445" cy="657774"/>
            </a:xfrm>
            <a:prstGeom prst="mathMultiply">
              <a:avLst>
                <a:gd name="adj1" fmla="val 1713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трелка углом вверх 31"/>
            <p:cNvSpPr/>
            <p:nvPr/>
          </p:nvSpPr>
          <p:spPr>
            <a:xfrm flipV="1">
              <a:off x="657225" y="2793624"/>
              <a:ext cx="724178" cy="394853"/>
            </a:xfrm>
            <a:prstGeom prst="bentUpArrow">
              <a:avLst>
                <a:gd name="adj1" fmla="val 18087"/>
                <a:gd name="adj2" fmla="val 25000"/>
                <a:gd name="adj3" fmla="val 3536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9567182" y="1757335"/>
              <a:ext cx="1325277" cy="13647"/>
            </a:xfrm>
            <a:prstGeom prst="line">
              <a:avLst/>
            </a:prstGeom>
            <a:ln w="984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820998" y="2666863"/>
            <a:ext cx="9048000" cy="1708825"/>
            <a:chOff x="820998" y="2666863"/>
            <a:chExt cx="9048000" cy="1708825"/>
          </a:xfrm>
        </p:grpSpPr>
        <p:sp>
          <p:nvSpPr>
            <p:cNvPr id="29" name="Умножение 28"/>
            <p:cNvSpPr/>
            <p:nvPr/>
          </p:nvSpPr>
          <p:spPr>
            <a:xfrm>
              <a:off x="7902276" y="2666863"/>
              <a:ext cx="641445" cy="657774"/>
            </a:xfrm>
            <a:prstGeom prst="mathMultiply">
              <a:avLst>
                <a:gd name="adj1" fmla="val 1713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>
              <a:off x="8543721" y="2991050"/>
              <a:ext cx="1325277" cy="13647"/>
            </a:xfrm>
            <a:prstGeom prst="line">
              <a:avLst/>
            </a:prstGeom>
            <a:ln w="984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Стрелка углом вверх 35"/>
            <p:cNvSpPr/>
            <p:nvPr/>
          </p:nvSpPr>
          <p:spPr>
            <a:xfrm flipV="1">
              <a:off x="820998" y="3980835"/>
              <a:ext cx="724178" cy="394853"/>
            </a:xfrm>
            <a:prstGeom prst="bentUpArrow">
              <a:avLst>
                <a:gd name="adj1" fmla="val 18087"/>
                <a:gd name="adj2" fmla="val 25000"/>
                <a:gd name="adj3" fmla="val 3536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1843658" y="5119316"/>
            <a:ext cx="3015547" cy="657774"/>
            <a:chOff x="1843658" y="5119316"/>
            <a:chExt cx="3015547" cy="657774"/>
          </a:xfrm>
        </p:grpSpPr>
        <p:sp>
          <p:nvSpPr>
            <p:cNvPr id="30" name="Умножение 29"/>
            <p:cNvSpPr/>
            <p:nvPr/>
          </p:nvSpPr>
          <p:spPr>
            <a:xfrm>
              <a:off x="1843658" y="5119316"/>
              <a:ext cx="641445" cy="657774"/>
            </a:xfrm>
            <a:prstGeom prst="mathMultiply">
              <a:avLst>
                <a:gd name="adj1" fmla="val 1713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Стрелка углом вверх 37"/>
            <p:cNvSpPr/>
            <p:nvPr/>
          </p:nvSpPr>
          <p:spPr>
            <a:xfrm flipV="1">
              <a:off x="2485102" y="5273462"/>
              <a:ext cx="2374103" cy="394853"/>
            </a:xfrm>
            <a:prstGeom prst="bentUpArrow">
              <a:avLst>
                <a:gd name="adj1" fmla="val 18087"/>
                <a:gd name="adj2" fmla="val 25000"/>
                <a:gd name="adj3" fmla="val 3536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" name="Овал 38"/>
          <p:cNvSpPr/>
          <p:nvPr/>
        </p:nvSpPr>
        <p:spPr>
          <a:xfrm>
            <a:off x="4312692" y="4258102"/>
            <a:ext cx="614149" cy="69603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387152" y="4271749"/>
            <a:ext cx="1364776" cy="75062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http://www.xn--80aauegbcjrdg4a.xn--p1ai/uploads/1/0/5/8/10580347/1406855.jpg?47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11" b="34231"/>
          <a:stretch/>
        </p:blipFill>
        <p:spPr bwMode="auto">
          <a:xfrm>
            <a:off x="389649" y="1375743"/>
            <a:ext cx="11412701" cy="512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Управляющая кнопка: домой 33">
            <a:hlinkClick r:id="rId4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288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5433837" y="2534994"/>
            <a:ext cx="5858921" cy="0"/>
          </a:xfrm>
          <a:prstGeom prst="line">
            <a:avLst/>
          </a:prstGeom>
          <a:noFill/>
          <a:ln w="139700">
            <a:solidFill>
              <a:srgbClr val="D657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5577839" y="5711317"/>
            <a:ext cx="5684355" cy="0"/>
          </a:xfrm>
          <a:prstGeom prst="line">
            <a:avLst/>
          </a:prstGeom>
          <a:noFill/>
          <a:ln w="139700">
            <a:solidFill>
              <a:srgbClr val="D65700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333300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5403274" y="1469062"/>
            <a:ext cx="5920048" cy="310556"/>
            <a:chOff x="6989564" y="2250270"/>
            <a:chExt cx="4779819" cy="290946"/>
          </a:xfrm>
        </p:grpSpPr>
        <p:sp>
          <p:nvSpPr>
            <p:cNvPr id="9" name="Line 3"/>
            <p:cNvSpPr>
              <a:spLocks noChangeShapeType="1"/>
            </p:cNvSpPr>
            <p:nvPr/>
          </p:nvSpPr>
          <p:spPr bwMode="auto">
            <a:xfrm>
              <a:off x="6989565" y="2250270"/>
              <a:ext cx="4779818" cy="0"/>
            </a:xfrm>
            <a:prstGeom prst="line">
              <a:avLst/>
            </a:prstGeom>
            <a:noFill/>
            <a:ln w="139700">
              <a:solidFill>
                <a:srgbClr val="D657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0" name="Line 3"/>
            <p:cNvSpPr>
              <a:spLocks noChangeShapeType="1"/>
            </p:cNvSpPr>
            <p:nvPr/>
          </p:nvSpPr>
          <p:spPr bwMode="auto">
            <a:xfrm>
              <a:off x="6989564" y="2541216"/>
              <a:ext cx="4779819" cy="0"/>
            </a:xfrm>
            <a:prstGeom prst="line">
              <a:avLst/>
            </a:prstGeom>
            <a:noFill/>
            <a:ln w="139700">
              <a:solidFill>
                <a:srgbClr val="D657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</p:grpSp>
      <p:sp>
        <p:nvSpPr>
          <p:cNvPr id="11" name="Line 3"/>
          <p:cNvSpPr>
            <a:spLocks noChangeShapeType="1"/>
          </p:cNvSpPr>
          <p:nvPr/>
        </p:nvSpPr>
        <p:spPr bwMode="auto">
          <a:xfrm>
            <a:off x="5403273" y="3565668"/>
            <a:ext cx="5858922" cy="0"/>
          </a:xfrm>
          <a:prstGeom prst="line">
            <a:avLst/>
          </a:prstGeom>
          <a:noFill/>
          <a:ln w="139700">
            <a:solidFill>
              <a:srgbClr val="D657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n>
                <a:solidFill>
                  <a:schemeClr val="tx1"/>
                </a:solidFill>
                <a:prstDash val="dash"/>
              </a:ln>
              <a:solidFill>
                <a:srgbClr val="33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648" y="1971246"/>
            <a:ext cx="463296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Подлежащее</a:t>
            </a:r>
            <a:endParaRPr lang="ru-RU" sz="6000" dirty="0">
              <a:solidFill>
                <a:srgbClr val="33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120" y="979348"/>
            <a:ext cx="482415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Сказуемое</a:t>
            </a:r>
            <a:endParaRPr lang="ru-RU" sz="6000" dirty="0">
              <a:solidFill>
                <a:srgbClr val="33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120" y="4194122"/>
            <a:ext cx="482415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</a:t>
            </a:r>
            <a:endParaRPr lang="ru-RU" sz="6000" dirty="0">
              <a:solidFill>
                <a:srgbClr val="33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1943" y="5264892"/>
            <a:ext cx="490541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Обстоятельство</a:t>
            </a:r>
            <a:endParaRPr lang="ru-RU" sz="5400" dirty="0">
              <a:solidFill>
                <a:srgbClr val="33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9120" y="3057837"/>
            <a:ext cx="469801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Дополнение</a:t>
            </a:r>
            <a:endParaRPr lang="ru-RU" sz="6000" dirty="0">
              <a:solidFill>
                <a:srgbClr val="33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Кенжегуль-Сапышевна\Desktop\Рисунок1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7700" y="4360640"/>
            <a:ext cx="5985058" cy="68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Заголовок 26"/>
          <p:cNvSpPr>
            <a:spLocks noGrp="1"/>
          </p:cNvSpPr>
          <p:nvPr>
            <p:ph type="title"/>
          </p:nvPr>
        </p:nvSpPr>
        <p:spPr>
          <a:xfrm>
            <a:off x="554637" y="539646"/>
            <a:ext cx="11032760" cy="64907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Как обозначаются члены предложения?</a:t>
            </a:r>
            <a:endParaRPr lang="ru-RU" sz="3600" dirty="0"/>
          </a:p>
        </p:txBody>
      </p:sp>
      <p:sp>
        <p:nvSpPr>
          <p:cNvPr id="17" name="Управляющая кнопка: домой 16">
            <a:hlinkClick r:id="rId5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072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637" y="539646"/>
            <a:ext cx="11032760" cy="908154"/>
          </a:xfrm>
        </p:spPr>
        <p:txBody>
          <a:bodyPr/>
          <a:lstStyle/>
          <a:p>
            <a:r>
              <a:rPr lang="ru-RU" dirty="0" smtClean="0">
                <a:solidFill>
                  <a:srgbClr val="4C3A00"/>
                </a:solidFill>
              </a:rPr>
              <a:t>Найди соответствие</a:t>
            </a:r>
            <a:endParaRPr lang="ru-RU" dirty="0">
              <a:solidFill>
                <a:srgbClr val="4C3A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55320" y="242316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подлежащее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55320" y="324612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сказуемое 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5320" y="403860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дополнение 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5320" y="484632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 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5320" y="563880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обстоятельство   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5320" y="1249680"/>
            <a:ext cx="1074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На берегу я увидел своих друзей.</a:t>
            </a:r>
            <a:endParaRPr lang="ru-RU" sz="5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36080" y="241554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берегу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36080" y="323850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36080" y="403098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увидел 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36080" y="483870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своих  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36080" y="5631180"/>
            <a:ext cx="4922520" cy="670560"/>
          </a:xfrm>
          <a:prstGeom prst="roundRect">
            <a:avLst/>
          </a:prstGeom>
          <a:solidFill>
            <a:srgbClr val="E5E4C9"/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друзей   </a:t>
            </a:r>
            <a:endParaRPr lang="ru-RU" sz="54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>
            <a:stCxn id="3" idx="3"/>
            <a:endCxn id="10" idx="1"/>
          </p:cNvCxnSpPr>
          <p:nvPr/>
        </p:nvCxnSpPr>
        <p:spPr>
          <a:xfrm>
            <a:off x="5577840" y="2758440"/>
            <a:ext cx="1158240" cy="81534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577840" y="3604260"/>
            <a:ext cx="1158240" cy="81534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endCxn id="13" idx="1"/>
          </p:cNvCxnSpPr>
          <p:nvPr/>
        </p:nvCxnSpPr>
        <p:spPr>
          <a:xfrm>
            <a:off x="5577840" y="4366260"/>
            <a:ext cx="1158240" cy="16002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7" idx="3"/>
          </p:cNvCxnSpPr>
          <p:nvPr/>
        </p:nvCxnSpPr>
        <p:spPr>
          <a:xfrm flipV="1">
            <a:off x="5577840" y="2895600"/>
            <a:ext cx="1158240" cy="307848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6" idx="3"/>
            <a:endCxn id="12" idx="1"/>
          </p:cNvCxnSpPr>
          <p:nvPr/>
        </p:nvCxnSpPr>
        <p:spPr>
          <a:xfrm flipV="1">
            <a:off x="5577840" y="5173980"/>
            <a:ext cx="1158240" cy="76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8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971" y="615846"/>
            <a:ext cx="11032760" cy="1151042"/>
          </a:xfrm>
        </p:spPr>
        <p:txBody>
          <a:bodyPr/>
          <a:lstStyle/>
          <a:p>
            <a:r>
              <a:rPr lang="ru-RU" dirty="0" smtClean="0"/>
              <a:t>Найди грамматические основы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>
              <a:lnSpc>
                <a:spcPts val="9000"/>
              </a:lnSpc>
              <a:buNone/>
            </a:pPr>
            <a:r>
              <a:rPr lang="ru-RU" sz="6600" dirty="0"/>
              <a:t>Я ставил утром на буфет</a:t>
            </a:r>
            <a:br>
              <a:rPr lang="ru-RU" sz="6600" dirty="0"/>
            </a:br>
            <a:r>
              <a:rPr lang="ru-RU" sz="6600" dirty="0"/>
              <a:t>Из </a:t>
            </a:r>
            <a:r>
              <a:rPr lang="ru-RU" sz="6600" dirty="0" err="1"/>
              <a:t>полецветиков</a:t>
            </a:r>
            <a:r>
              <a:rPr lang="ru-RU" sz="6600" dirty="0"/>
              <a:t> букет.</a:t>
            </a:r>
            <a:br>
              <a:rPr lang="ru-RU" sz="6600" dirty="0"/>
            </a:br>
            <a:r>
              <a:rPr lang="ru-RU" sz="6600" dirty="0"/>
              <a:t>Остались в нем </a:t>
            </a:r>
            <a:r>
              <a:rPr lang="ru-RU" sz="6600" dirty="0" err="1"/>
              <a:t>желтютики</a:t>
            </a:r>
            <a:r>
              <a:rPr lang="ru-RU" sz="6600" dirty="0"/>
              <a:t>…</a:t>
            </a:r>
            <a:br>
              <a:rPr lang="ru-RU" sz="6600" dirty="0"/>
            </a:br>
            <a:r>
              <a:rPr lang="ru-RU" sz="6600" dirty="0"/>
              <a:t>А где же </a:t>
            </a:r>
            <a:r>
              <a:rPr lang="ru-RU" sz="6600" dirty="0" err="1"/>
              <a:t>одушютики</a:t>
            </a:r>
            <a:r>
              <a:rPr lang="ru-RU" sz="6600" dirty="0"/>
              <a:t>?!</a:t>
            </a:r>
          </a:p>
          <a:p>
            <a:endParaRPr lang="ru-RU" sz="24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634971" y="2864659"/>
            <a:ext cx="449758" cy="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352147" y="2864657"/>
            <a:ext cx="2287524" cy="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352147" y="2999128"/>
            <a:ext cx="2287524" cy="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751511" y="5078939"/>
            <a:ext cx="3103313" cy="2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751510" y="5231339"/>
            <a:ext cx="3103313" cy="2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255840" y="5078943"/>
            <a:ext cx="3945995" cy="0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854824" y="6226426"/>
            <a:ext cx="3945995" cy="0"/>
          </a:xfrm>
          <a:prstGeom prst="line">
            <a:avLst/>
          </a:prstGeom>
          <a:ln w="762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352147" y="6226424"/>
            <a:ext cx="2287524" cy="2"/>
          </a:xfrm>
          <a:prstGeom prst="line">
            <a:avLst/>
          </a:prstGeom>
          <a:ln w="762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352147" y="6360895"/>
            <a:ext cx="2287524" cy="2"/>
          </a:xfrm>
          <a:prstGeom prst="line">
            <a:avLst/>
          </a:prstGeom>
          <a:ln w="762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Группа 23"/>
          <p:cNvGrpSpPr/>
          <p:nvPr/>
        </p:nvGrpSpPr>
        <p:grpSpPr>
          <a:xfrm>
            <a:off x="3048000" y="5083858"/>
            <a:ext cx="1264024" cy="707886"/>
            <a:chOff x="3048000" y="5083858"/>
            <a:chExt cx="1264024" cy="707886"/>
          </a:xfrm>
        </p:grpSpPr>
        <p:sp>
          <p:nvSpPr>
            <p:cNvPr id="18" name="TextBox 17"/>
            <p:cNvSpPr txBox="1"/>
            <p:nvPr/>
          </p:nvSpPr>
          <p:spPr>
            <a:xfrm>
              <a:off x="3048000" y="5083858"/>
              <a:ext cx="12640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/>
                <a:t>есть</a:t>
              </a:r>
              <a:endParaRPr lang="ru-RU" sz="4000" dirty="0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>
              <a:off x="3182471" y="5652953"/>
              <a:ext cx="959223" cy="0"/>
            </a:xfrm>
            <a:prstGeom prst="line">
              <a:avLst/>
            </a:prstGeom>
            <a:ln w="381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3200400" y="5734178"/>
              <a:ext cx="959223" cy="0"/>
            </a:xfrm>
            <a:prstGeom prst="line">
              <a:avLst/>
            </a:prstGeom>
            <a:ln w="381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2" descr="https://filed15-19.my.mail.ru/pic?url=https%3A%2F%2Fimg-fotki.yandex.ru%2Fget%2F44369%2F86441892.b63%2F0_130eb8_ce49965b_orig.jpg&amp;mw=&amp;mh=&amp;sig=62d9681ddbf11c1511808729f6619ae5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27" t="6971" r="7233" b="21166"/>
          <a:stretch/>
        </p:blipFill>
        <p:spPr bwMode="auto">
          <a:xfrm>
            <a:off x="8693416" y="2179320"/>
            <a:ext cx="3086339" cy="2301240"/>
          </a:xfrm>
          <a:prstGeom prst="roundRect">
            <a:avLst>
              <a:gd name="adj" fmla="val 40196"/>
            </a:avLst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Управляющая кнопка: домой 20">
            <a:hlinkClick r:id="rId3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007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Расставь знаки препинания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8000" dirty="0"/>
              <a:t>Важнейшее </a:t>
            </a:r>
            <a:r>
              <a:rPr lang="ru-RU" sz="8000" dirty="0" smtClean="0"/>
              <a:t>  богатство      язык   народа</a:t>
            </a:r>
            <a:r>
              <a:rPr lang="ru-RU" sz="8000" dirty="0"/>
              <a:t>.</a:t>
            </a:r>
          </a:p>
          <a:p>
            <a:pPr marL="0" indent="0">
              <a:buNone/>
            </a:pPr>
            <a:r>
              <a:rPr lang="ru-RU" sz="8000" dirty="0"/>
              <a:t>Подлинное </a:t>
            </a:r>
            <a:r>
              <a:rPr lang="ru-RU" sz="8000" dirty="0" smtClean="0"/>
              <a:t>  искусство       только   поэзия</a:t>
            </a:r>
            <a:r>
              <a:rPr lang="ru-RU" sz="8000" dirty="0"/>
              <a:t>.</a:t>
            </a:r>
          </a:p>
          <a:p>
            <a:pPr marL="0" indent="0">
              <a:buNone/>
            </a:pPr>
            <a:endParaRPr lang="ru-RU" sz="80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774680" y="2407920"/>
            <a:ext cx="853440" cy="0"/>
          </a:xfrm>
          <a:prstGeom prst="line">
            <a:avLst/>
          </a:prstGeom>
          <a:ln w="76200">
            <a:solidFill>
              <a:srgbClr val="4C3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774680" y="4770120"/>
            <a:ext cx="853440" cy="0"/>
          </a:xfrm>
          <a:prstGeom prst="line">
            <a:avLst/>
          </a:prstGeom>
          <a:ln w="76200">
            <a:solidFill>
              <a:srgbClr val="4C3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477000" y="2880360"/>
            <a:ext cx="40843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880" y="5166360"/>
            <a:ext cx="40843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17"/>
          <p:cNvGrpSpPr/>
          <p:nvPr/>
        </p:nvGrpSpPr>
        <p:grpSpPr>
          <a:xfrm>
            <a:off x="655320" y="3916680"/>
            <a:ext cx="2225040" cy="228600"/>
            <a:chOff x="655320" y="3916680"/>
            <a:chExt cx="2225040" cy="228600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655320" y="3916680"/>
              <a:ext cx="222504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55320" y="4145280"/>
              <a:ext cx="222504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4251960" y="6126480"/>
            <a:ext cx="3002280" cy="228600"/>
            <a:chOff x="655320" y="3916680"/>
            <a:chExt cx="2225040" cy="228600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655320" y="3916680"/>
              <a:ext cx="222504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655320" y="4145280"/>
              <a:ext cx="222504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7734300" y="1432560"/>
            <a:ext cx="1569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сущ.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982980" y="2697480"/>
            <a:ext cx="1569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сущ.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7536180" y="3852892"/>
            <a:ext cx="1569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сущ.</a:t>
            </a:r>
            <a:endParaRPr lang="ru-RU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4488180" y="5011132"/>
            <a:ext cx="1569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сущ.</a:t>
            </a:r>
            <a:endParaRPr lang="ru-RU" sz="3200" dirty="0"/>
          </a:p>
        </p:txBody>
      </p:sp>
      <p:sp>
        <p:nvSpPr>
          <p:cNvPr id="23" name="Управляющая кнопка: домой 22">
            <a:hlinkClick r:id="rId2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781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22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Кенжегуль-Сапышевна\Desktop\Рисунок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508" y="317500"/>
            <a:ext cx="11526837" cy="6223000"/>
          </a:xfrm>
          <a:prstGeom prst="rect">
            <a:avLst/>
          </a:prstGeom>
          <a:solidFill>
            <a:schemeClr val="bg1">
              <a:alpha val="90000"/>
            </a:schemeClr>
          </a:solidFill>
          <a:ex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4637" y="539646"/>
            <a:ext cx="11032760" cy="67955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Синтаксический разбор предложения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02920" y="1005840"/>
            <a:ext cx="11262359" cy="48815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000" dirty="0"/>
              <a:t/>
            </a:r>
            <a:br>
              <a:rPr lang="ru-RU" sz="5000" dirty="0"/>
            </a:br>
            <a:r>
              <a:rPr lang="ru-RU" sz="5000" dirty="0" err="1" smtClean="0"/>
              <a:t>Загл_ните</a:t>
            </a:r>
            <a:r>
              <a:rPr lang="ru-RU" sz="5000" dirty="0" smtClean="0"/>
              <a:t> </a:t>
            </a:r>
            <a:r>
              <a:rPr lang="ru-RU" sz="5000" dirty="0"/>
              <a:t>в осе</a:t>
            </a:r>
            <a:r>
              <a:rPr lang="ru-RU" sz="5000" dirty="0" smtClean="0"/>
              <a:t>__</a:t>
            </a:r>
            <a:r>
              <a:rPr lang="ru-RU" sz="5000" dirty="0" err="1" smtClean="0"/>
              <a:t>ий</a:t>
            </a:r>
            <a:r>
              <a:rPr lang="ru-RU" sz="5000" dirty="0" smtClean="0"/>
              <a:t> </a:t>
            </a:r>
            <a:r>
              <a:rPr lang="ru-RU" sz="5000" dirty="0"/>
              <a:t>лес.</a:t>
            </a:r>
          </a:p>
          <a:p>
            <a:pPr marL="0" indent="0">
              <a:buNone/>
            </a:pPr>
            <a:endParaRPr lang="ru-RU" sz="5000" dirty="0" smtClean="0"/>
          </a:p>
          <a:p>
            <a:pPr marL="0" indent="0">
              <a:buNone/>
            </a:pPr>
            <a:r>
              <a:rPr lang="ru-RU" sz="5000" dirty="0" err="1" smtClean="0"/>
              <a:t>Лист_я</a:t>
            </a:r>
            <a:r>
              <a:rPr lang="ru-RU" sz="5000" dirty="0" smtClean="0"/>
              <a:t> </a:t>
            </a:r>
            <a:r>
              <a:rPr lang="ru-RU" sz="5000" dirty="0" err="1"/>
              <a:t>нал_лись</a:t>
            </a:r>
            <a:r>
              <a:rPr lang="ru-RU" sz="5000" dirty="0"/>
              <a:t> </a:t>
            </a:r>
            <a:r>
              <a:rPr lang="ru-RU" sz="5000" dirty="0" err="1"/>
              <a:t>от_желели</a:t>
            </a:r>
            <a:r>
              <a:rPr lang="ru-RU" sz="5000" dirty="0"/>
              <a:t> и </a:t>
            </a:r>
            <a:r>
              <a:rPr lang="ru-RU" sz="5000" dirty="0" err="1"/>
              <a:t>пот_кли</a:t>
            </a:r>
            <a:r>
              <a:rPr lang="ru-RU" sz="5000" dirty="0"/>
              <a:t>.</a:t>
            </a:r>
          </a:p>
          <a:p>
            <a:pPr marL="0" indent="0">
              <a:buNone/>
            </a:pPr>
            <a:endParaRPr lang="ru-RU" sz="5000" dirty="0" smtClean="0"/>
          </a:p>
          <a:p>
            <a:pPr marL="0" indent="0">
              <a:buNone/>
            </a:pPr>
            <a:r>
              <a:rPr lang="ru-RU" sz="5000" dirty="0" smtClean="0"/>
              <a:t>Зашумел </a:t>
            </a:r>
            <a:r>
              <a:rPr lang="ru-RU" sz="5000" dirty="0"/>
              <a:t>в </a:t>
            </a:r>
            <a:r>
              <a:rPr lang="ru-RU" sz="5000" dirty="0" err="1"/>
              <a:t>л_су</a:t>
            </a:r>
            <a:r>
              <a:rPr lang="ru-RU" sz="5000" dirty="0"/>
              <a:t> </a:t>
            </a:r>
            <a:r>
              <a:rPr lang="ru-RU" sz="5000" dirty="0" err="1"/>
              <a:t>з_л_той</a:t>
            </a:r>
            <a:r>
              <a:rPr lang="ru-RU" sz="5000" dirty="0"/>
              <a:t> дож__.</a:t>
            </a:r>
          </a:p>
          <a:p>
            <a:pPr marL="0" indent="0">
              <a:buNone/>
            </a:pPr>
            <a:endParaRPr lang="ru-RU" sz="5000" dirty="0"/>
          </a:p>
        </p:txBody>
      </p:sp>
      <p:sp>
        <p:nvSpPr>
          <p:cNvPr id="5" name="TextBox 4"/>
          <p:cNvSpPr txBox="1"/>
          <p:nvPr/>
        </p:nvSpPr>
        <p:spPr>
          <a:xfrm>
            <a:off x="1630680" y="1603972"/>
            <a:ext cx="533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0580" y="1616078"/>
            <a:ext cx="10363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нн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7103" y="3229982"/>
            <a:ext cx="533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44240" y="3230880"/>
            <a:ext cx="533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0240" y="3229640"/>
            <a:ext cx="533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16440" y="3230880"/>
            <a:ext cx="533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7620" y="4845826"/>
            <a:ext cx="533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13020" y="4861351"/>
            <a:ext cx="533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45480" y="4846320"/>
            <a:ext cx="533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29600" y="4846320"/>
            <a:ext cx="8839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дь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02673" y="2436383"/>
            <a:ext cx="2651067" cy="188055"/>
            <a:chOff x="6989564" y="2250270"/>
            <a:chExt cx="4779819" cy="290946"/>
          </a:xfrm>
        </p:grpSpPr>
        <p:sp>
          <p:nvSpPr>
            <p:cNvPr id="16" name="Line 3"/>
            <p:cNvSpPr>
              <a:spLocks noChangeShapeType="1"/>
            </p:cNvSpPr>
            <p:nvPr/>
          </p:nvSpPr>
          <p:spPr bwMode="auto">
            <a:xfrm>
              <a:off x="6989565" y="2250270"/>
              <a:ext cx="4779818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" name="Line 3"/>
            <p:cNvSpPr>
              <a:spLocks noChangeShapeType="1"/>
            </p:cNvSpPr>
            <p:nvPr/>
          </p:nvSpPr>
          <p:spPr bwMode="auto">
            <a:xfrm>
              <a:off x="6989564" y="2541216"/>
              <a:ext cx="4779819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998720" y="3276600"/>
            <a:ext cx="5486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</a:rPr>
              <a:t>,</a:t>
            </a:r>
            <a:endParaRPr lang="ru-RU" sz="5000" b="1" dirty="0">
              <a:solidFill>
                <a:srgbClr val="FF0000"/>
              </a:solidFill>
            </a:endParaRPr>
          </a:p>
        </p:txBody>
      </p:sp>
      <p:sp>
        <p:nvSpPr>
          <p:cNvPr id="19" name="Line 3"/>
          <p:cNvSpPr>
            <a:spLocks noChangeShapeType="1"/>
          </p:cNvSpPr>
          <p:nvPr/>
        </p:nvSpPr>
        <p:spPr bwMode="auto">
          <a:xfrm>
            <a:off x="6319603" y="2413883"/>
            <a:ext cx="936483" cy="0"/>
          </a:xfrm>
          <a:prstGeom prst="line">
            <a:avLst/>
          </a:prstGeom>
          <a:noFill/>
          <a:ln w="57150">
            <a:solidFill>
              <a:srgbClr val="D05400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333300"/>
              </a:solidFill>
            </a:endParaRPr>
          </a:p>
        </p:txBody>
      </p:sp>
      <p:pic>
        <p:nvPicPr>
          <p:cNvPr id="20" name="Picture 2" descr="C:\Users\Кенжегуль-Сапышевна\Desktop\Рисунок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1420" y="2339230"/>
            <a:ext cx="2468798" cy="28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207770" y="1286599"/>
            <a:ext cx="1440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C3A00"/>
                </a:solidFill>
              </a:rPr>
              <a:t>глаг.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81943" y="1286599"/>
            <a:ext cx="126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C3A00"/>
                </a:solidFill>
              </a:rPr>
              <a:t>предлог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50079" y="1286599"/>
            <a:ext cx="1645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4C3A00"/>
                </a:solidFill>
              </a:rPr>
              <a:t>прилаг</a:t>
            </a:r>
            <a:r>
              <a:rPr lang="ru-RU" sz="2400" dirty="0" smtClean="0">
                <a:solidFill>
                  <a:srgbClr val="4C3A00"/>
                </a:solidFill>
              </a:rPr>
              <a:t>.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78880" y="1286599"/>
            <a:ext cx="992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C3A00"/>
                </a:solidFill>
              </a:rPr>
              <a:t>сущ.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25" name="Line 3"/>
          <p:cNvSpPr>
            <a:spLocks noChangeShapeType="1"/>
          </p:cNvSpPr>
          <p:nvPr/>
        </p:nvSpPr>
        <p:spPr bwMode="auto">
          <a:xfrm flipV="1">
            <a:off x="602673" y="4132954"/>
            <a:ext cx="1958339" cy="15240"/>
          </a:xfrm>
          <a:prstGeom prst="line">
            <a:avLst/>
          </a:prstGeom>
          <a:noFill/>
          <a:ln w="57150">
            <a:solidFill>
              <a:srgbClr val="D054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38751" y="2614455"/>
            <a:ext cx="675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(</a:t>
            </a:r>
            <a:r>
              <a:rPr lang="ru-RU" sz="2400" dirty="0" err="1" smtClean="0"/>
              <a:t>Повеств</a:t>
            </a:r>
            <a:r>
              <a:rPr lang="ru-RU" sz="2400" dirty="0" smtClean="0"/>
              <a:t>., </a:t>
            </a:r>
            <a:r>
              <a:rPr lang="ru-RU" sz="2400" dirty="0" err="1" smtClean="0"/>
              <a:t>невоскл</a:t>
            </a:r>
            <a:r>
              <a:rPr lang="ru-RU" sz="2400" dirty="0" smtClean="0"/>
              <a:t>., прост., </a:t>
            </a:r>
            <a:r>
              <a:rPr lang="ru-RU" sz="2400" dirty="0" err="1" smtClean="0"/>
              <a:t>односост</a:t>
            </a:r>
            <a:r>
              <a:rPr lang="ru-RU" sz="2400" dirty="0" smtClean="0"/>
              <a:t>., </a:t>
            </a:r>
            <a:r>
              <a:rPr lang="ru-RU" sz="2400" dirty="0" err="1" smtClean="0"/>
              <a:t>распростр</a:t>
            </a:r>
            <a:r>
              <a:rPr lang="ru-RU" sz="2400" dirty="0" smtClean="0"/>
              <a:t>.)</a:t>
            </a:r>
            <a:endParaRPr lang="ru-RU" sz="2400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2796539" y="4132954"/>
            <a:ext cx="2400300" cy="188055"/>
            <a:chOff x="6989564" y="2250270"/>
            <a:chExt cx="4779819" cy="290946"/>
          </a:xfrm>
        </p:grpSpPr>
        <p:sp>
          <p:nvSpPr>
            <p:cNvPr id="28" name="Line 3"/>
            <p:cNvSpPr>
              <a:spLocks noChangeShapeType="1"/>
            </p:cNvSpPr>
            <p:nvPr/>
          </p:nvSpPr>
          <p:spPr bwMode="auto">
            <a:xfrm>
              <a:off x="6989565" y="2250270"/>
              <a:ext cx="4779818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9" name="Line 3"/>
            <p:cNvSpPr>
              <a:spLocks noChangeShapeType="1"/>
            </p:cNvSpPr>
            <p:nvPr/>
          </p:nvSpPr>
          <p:spPr bwMode="auto">
            <a:xfrm>
              <a:off x="6989564" y="2541216"/>
              <a:ext cx="4779819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5444490" y="4132954"/>
            <a:ext cx="2887981" cy="188055"/>
            <a:chOff x="6989564" y="2250270"/>
            <a:chExt cx="4779819" cy="290946"/>
          </a:xfrm>
        </p:grpSpPr>
        <p:sp>
          <p:nvSpPr>
            <p:cNvPr id="31" name="Line 3"/>
            <p:cNvSpPr>
              <a:spLocks noChangeShapeType="1"/>
            </p:cNvSpPr>
            <p:nvPr/>
          </p:nvSpPr>
          <p:spPr bwMode="auto">
            <a:xfrm>
              <a:off x="6989565" y="2250270"/>
              <a:ext cx="4779818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32" name="Line 3"/>
            <p:cNvSpPr>
              <a:spLocks noChangeShapeType="1"/>
            </p:cNvSpPr>
            <p:nvPr/>
          </p:nvSpPr>
          <p:spPr bwMode="auto">
            <a:xfrm>
              <a:off x="6989564" y="2541216"/>
              <a:ext cx="4779819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8942416" y="4132954"/>
            <a:ext cx="2186940" cy="188055"/>
            <a:chOff x="6989564" y="2250270"/>
            <a:chExt cx="4779819" cy="290946"/>
          </a:xfrm>
        </p:grpSpPr>
        <p:sp>
          <p:nvSpPr>
            <p:cNvPr id="34" name="Line 3"/>
            <p:cNvSpPr>
              <a:spLocks noChangeShapeType="1"/>
            </p:cNvSpPr>
            <p:nvPr/>
          </p:nvSpPr>
          <p:spPr bwMode="auto">
            <a:xfrm>
              <a:off x="6989565" y="2250270"/>
              <a:ext cx="4779818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35" name="Line 3"/>
            <p:cNvSpPr>
              <a:spLocks noChangeShapeType="1"/>
            </p:cNvSpPr>
            <p:nvPr/>
          </p:nvSpPr>
          <p:spPr bwMode="auto">
            <a:xfrm>
              <a:off x="6989564" y="2541216"/>
              <a:ext cx="4779819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134457" y="3025463"/>
            <a:ext cx="992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C3A00"/>
                </a:solidFill>
              </a:rPr>
              <a:t>сущ.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63883" y="3025463"/>
            <a:ext cx="1440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C3A00"/>
                </a:solidFill>
              </a:rPr>
              <a:t>глаг.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15213" y="3025463"/>
            <a:ext cx="1440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C3A00"/>
                </a:solidFill>
              </a:rPr>
              <a:t>глаг.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62703" y="3025463"/>
            <a:ext cx="1440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C3A00"/>
                </a:solidFill>
              </a:rPr>
              <a:t>глаг.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69957" y="4321009"/>
            <a:ext cx="10035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(</a:t>
            </a:r>
            <a:r>
              <a:rPr lang="ru-RU" sz="2400" dirty="0" err="1" smtClean="0"/>
              <a:t>Повеств</a:t>
            </a:r>
            <a:r>
              <a:rPr lang="ru-RU" sz="2400" dirty="0" smtClean="0"/>
              <a:t>., </a:t>
            </a:r>
            <a:r>
              <a:rPr lang="ru-RU" sz="2400" dirty="0" err="1" smtClean="0"/>
              <a:t>невоскл</a:t>
            </a:r>
            <a:r>
              <a:rPr lang="ru-RU" sz="2400" dirty="0" smtClean="0"/>
              <a:t>., прост., </a:t>
            </a:r>
            <a:r>
              <a:rPr lang="ru-RU" sz="2400" dirty="0" err="1" smtClean="0"/>
              <a:t>двусост</a:t>
            </a:r>
            <a:r>
              <a:rPr lang="ru-RU" sz="2400" dirty="0" smtClean="0"/>
              <a:t>., </a:t>
            </a:r>
            <a:r>
              <a:rPr lang="ru-RU" sz="2400" dirty="0" err="1" smtClean="0"/>
              <a:t>нераспростр</a:t>
            </a:r>
            <a:r>
              <a:rPr lang="ru-RU" sz="2400" dirty="0" smtClean="0"/>
              <a:t>., </a:t>
            </a:r>
            <a:r>
              <a:rPr lang="ru-RU" sz="2400" dirty="0" err="1" smtClean="0"/>
              <a:t>осл</a:t>
            </a:r>
            <a:r>
              <a:rPr lang="ru-RU" sz="2400" dirty="0" smtClean="0"/>
              <a:t>. </a:t>
            </a:r>
            <a:r>
              <a:rPr lang="ru-RU" sz="2400" dirty="0" err="1" smtClean="0"/>
              <a:t>однор</a:t>
            </a:r>
            <a:r>
              <a:rPr lang="ru-RU" sz="2400" dirty="0" smtClean="0"/>
              <a:t>. сказуемыми)</a:t>
            </a:r>
            <a:endParaRPr lang="ru-RU" sz="2400" dirty="0"/>
          </a:p>
        </p:txBody>
      </p:sp>
      <p:sp>
        <p:nvSpPr>
          <p:cNvPr id="41" name="Line 3"/>
          <p:cNvSpPr>
            <a:spLocks noChangeShapeType="1"/>
          </p:cNvSpPr>
          <p:nvPr/>
        </p:nvSpPr>
        <p:spPr bwMode="auto">
          <a:xfrm flipV="1">
            <a:off x="7204364" y="5632970"/>
            <a:ext cx="1958339" cy="15240"/>
          </a:xfrm>
          <a:prstGeom prst="line">
            <a:avLst/>
          </a:prstGeom>
          <a:noFill/>
          <a:ln w="57150">
            <a:solidFill>
              <a:srgbClr val="D054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38127" y="4691194"/>
            <a:ext cx="992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C3A00"/>
                </a:solidFill>
              </a:rPr>
              <a:t>сущ.</a:t>
            </a:r>
            <a:endParaRPr lang="ru-RU" sz="2400" dirty="0">
              <a:solidFill>
                <a:srgbClr val="4C3A0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602673" y="5632970"/>
            <a:ext cx="2400300" cy="188055"/>
            <a:chOff x="6989564" y="2250270"/>
            <a:chExt cx="4779819" cy="290946"/>
          </a:xfrm>
        </p:grpSpPr>
        <p:sp>
          <p:nvSpPr>
            <p:cNvPr id="44" name="Line 3"/>
            <p:cNvSpPr>
              <a:spLocks noChangeShapeType="1"/>
            </p:cNvSpPr>
            <p:nvPr/>
          </p:nvSpPr>
          <p:spPr bwMode="auto">
            <a:xfrm>
              <a:off x="6989565" y="2250270"/>
              <a:ext cx="4779818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45" name="Line 3"/>
            <p:cNvSpPr>
              <a:spLocks noChangeShapeType="1"/>
            </p:cNvSpPr>
            <p:nvPr/>
          </p:nvSpPr>
          <p:spPr bwMode="auto">
            <a:xfrm>
              <a:off x="6989564" y="2541216"/>
              <a:ext cx="4779819" cy="0"/>
            </a:xfrm>
            <a:prstGeom prst="line">
              <a:avLst/>
            </a:prstGeom>
            <a:noFill/>
            <a:ln w="57150">
              <a:solidFill>
                <a:srgbClr val="D054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333300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120139" y="4691194"/>
            <a:ext cx="1440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C3A00"/>
                </a:solidFill>
              </a:rPr>
              <a:t>глаг.</a:t>
            </a:r>
            <a:endParaRPr lang="ru-RU" sz="2400" dirty="0">
              <a:solidFill>
                <a:srgbClr val="4C3A00"/>
              </a:solidFill>
            </a:endParaRPr>
          </a:p>
        </p:txBody>
      </p:sp>
      <p:pic>
        <p:nvPicPr>
          <p:cNvPr id="47" name="Picture 2" descr="C:\Users\Кенжегуль-Сапышевна\Desktop\Рисунок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1425" y="5556770"/>
            <a:ext cx="2468798" cy="28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5242863" y="4691194"/>
            <a:ext cx="1645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4C3A00"/>
                </a:solidFill>
              </a:rPr>
              <a:t>прилаг</a:t>
            </a:r>
            <a:r>
              <a:rPr lang="ru-RU" sz="2400" dirty="0" smtClean="0">
                <a:solidFill>
                  <a:srgbClr val="4C3A00"/>
                </a:solidFill>
              </a:rPr>
              <a:t>.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49" name="Line 3"/>
          <p:cNvSpPr>
            <a:spLocks noChangeShapeType="1"/>
          </p:cNvSpPr>
          <p:nvPr/>
        </p:nvSpPr>
        <p:spPr bwMode="auto">
          <a:xfrm flipV="1">
            <a:off x="3177192" y="5632970"/>
            <a:ext cx="1638993" cy="0"/>
          </a:xfrm>
          <a:prstGeom prst="line">
            <a:avLst/>
          </a:prstGeom>
          <a:noFill/>
          <a:ln w="57150">
            <a:solidFill>
              <a:srgbClr val="D05400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29890" y="4691194"/>
            <a:ext cx="2095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4C3A00"/>
                </a:solidFill>
              </a:rPr>
              <a:t>сущ.с</a:t>
            </a:r>
            <a:r>
              <a:rPr lang="ru-RU" sz="2400" dirty="0" smtClean="0">
                <a:solidFill>
                  <a:srgbClr val="4C3A00"/>
                </a:solidFill>
              </a:rPr>
              <a:t> </a:t>
            </a:r>
            <a:r>
              <a:rPr lang="ru-RU" sz="2400" dirty="0" err="1" smtClean="0">
                <a:solidFill>
                  <a:srgbClr val="4C3A00"/>
                </a:solidFill>
              </a:rPr>
              <a:t>предл</a:t>
            </a:r>
            <a:r>
              <a:rPr lang="ru-RU" sz="2400" dirty="0" smtClean="0">
                <a:solidFill>
                  <a:srgbClr val="4C3A00"/>
                </a:solidFill>
              </a:rPr>
              <a:t>.</a:t>
            </a:r>
            <a:endParaRPr lang="ru-RU" sz="2400" dirty="0">
              <a:solidFill>
                <a:srgbClr val="4C3A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58864" y="5822899"/>
            <a:ext cx="6446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(</a:t>
            </a:r>
            <a:r>
              <a:rPr lang="ru-RU" sz="2400" dirty="0" err="1" smtClean="0"/>
              <a:t>Повеств</a:t>
            </a:r>
            <a:r>
              <a:rPr lang="ru-RU" sz="2400" dirty="0" smtClean="0"/>
              <a:t>., </a:t>
            </a:r>
            <a:r>
              <a:rPr lang="ru-RU" sz="2400" dirty="0" err="1" smtClean="0"/>
              <a:t>невоскл</a:t>
            </a:r>
            <a:r>
              <a:rPr lang="ru-RU" sz="2400" dirty="0" smtClean="0"/>
              <a:t>., прост., </a:t>
            </a:r>
            <a:r>
              <a:rPr lang="ru-RU" sz="2400" dirty="0" err="1" smtClean="0"/>
              <a:t>двусост</a:t>
            </a:r>
            <a:r>
              <a:rPr lang="ru-RU" sz="2400" dirty="0" smtClean="0"/>
              <a:t>., </a:t>
            </a:r>
            <a:r>
              <a:rPr lang="ru-RU" sz="2400" dirty="0" err="1" smtClean="0"/>
              <a:t>распростр</a:t>
            </a:r>
            <a:r>
              <a:rPr lang="ru-RU" sz="2400" dirty="0" smtClean="0"/>
              <a:t>.)</a:t>
            </a:r>
            <a:endParaRPr lang="ru-RU" sz="2400" dirty="0"/>
          </a:p>
        </p:txBody>
      </p:sp>
      <p:sp>
        <p:nvSpPr>
          <p:cNvPr id="53" name="Line 3"/>
          <p:cNvSpPr>
            <a:spLocks noChangeShapeType="1"/>
          </p:cNvSpPr>
          <p:nvPr/>
        </p:nvSpPr>
        <p:spPr bwMode="auto">
          <a:xfrm flipV="1">
            <a:off x="3420538" y="2480019"/>
            <a:ext cx="372604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54" name="Управляющая кнопка: домой 53">
            <a:hlinkClick r:id="rId6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215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19" grpId="0" animBg="1"/>
      <p:bldP spid="21" grpId="0"/>
      <p:bldP spid="22" grpId="0"/>
      <p:bldP spid="23" grpId="0"/>
      <p:bldP spid="24" grpId="0"/>
      <p:bldP spid="25" grpId="0" animBg="1"/>
      <p:bldP spid="26" grpId="0"/>
      <p:bldP spid="36" grpId="0"/>
      <p:bldP spid="37" grpId="0"/>
      <p:bldP spid="38" grpId="0"/>
      <p:bldP spid="39" grpId="0"/>
      <p:bldP spid="40" grpId="0"/>
      <p:bldP spid="41" grpId="0" animBg="1"/>
      <p:bldP spid="42" grpId="0"/>
      <p:bldP spid="46" grpId="0"/>
      <p:bldP spid="48" grpId="0"/>
      <p:bldP spid="49" grpId="0" animBg="1"/>
      <p:bldP spid="50" grpId="0"/>
      <p:bldP spid="51" grpId="0"/>
      <p:bldP spid="53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23215" y="353318"/>
            <a:ext cx="11518264" cy="6209982"/>
            <a:chOff x="323215" y="312738"/>
            <a:chExt cx="11518264" cy="6209982"/>
          </a:xfrm>
          <a:solidFill>
            <a:schemeClr val="bg1">
              <a:alpha val="91000"/>
            </a:schemeClr>
          </a:solidFill>
        </p:grpSpPr>
        <p:pic>
          <p:nvPicPr>
            <p:cNvPr id="4101" name="Picture 5" descr="C:\Users\Кенжегуль-Сапышевна\Desktop\i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215" y="312738"/>
              <a:ext cx="11518264" cy="6209982"/>
            </a:xfrm>
            <a:prstGeom prst="rect">
              <a:avLst/>
            </a:prstGeom>
            <a:grpFill/>
            <a:extLst/>
          </p:spPr>
        </p:pic>
        <p:sp>
          <p:nvSpPr>
            <p:cNvPr id="6" name="Прямоугольник 5"/>
            <p:cNvSpPr/>
            <p:nvPr/>
          </p:nvSpPr>
          <p:spPr>
            <a:xfrm>
              <a:off x="323215" y="312738"/>
              <a:ext cx="11518264" cy="620998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65967" y="414439"/>
            <a:ext cx="11032760" cy="1151042"/>
          </a:xfrm>
        </p:spPr>
        <p:txBody>
          <a:bodyPr>
            <a:normAutofit/>
          </a:bodyPr>
          <a:lstStyle/>
          <a:p>
            <a:r>
              <a:rPr lang="ru-RU" dirty="0" smtClean="0"/>
              <a:t>Составь </a:t>
            </a:r>
            <a:r>
              <a:rPr lang="ru-RU" dirty="0"/>
              <a:t>по схеме </a:t>
            </a:r>
            <a:r>
              <a:rPr lang="ru-RU" dirty="0" smtClean="0"/>
              <a:t>предложение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519546" y="-327342"/>
            <a:ext cx="10962410" cy="3785652"/>
            <a:chOff x="1847851" y="1602914"/>
            <a:chExt cx="8496299" cy="1878572"/>
          </a:xfrm>
        </p:grpSpPr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5808664" y="2997200"/>
              <a:ext cx="2016125" cy="0"/>
            </a:xfrm>
            <a:prstGeom prst="line">
              <a:avLst/>
            </a:prstGeom>
            <a:noFill/>
            <a:ln w="1397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3" name="AutoShape 10"/>
            <p:cNvSpPr>
              <a:spLocks/>
            </p:cNvSpPr>
            <p:nvPr/>
          </p:nvSpPr>
          <p:spPr bwMode="auto">
            <a:xfrm>
              <a:off x="1847851" y="2542199"/>
              <a:ext cx="360363" cy="939287"/>
            </a:xfrm>
            <a:prstGeom prst="leftBracket">
              <a:avLst>
                <a:gd name="adj" fmla="val 2646"/>
              </a:avLst>
            </a:prstGeom>
            <a:noFill/>
            <a:ln w="1397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957302" y="1602914"/>
              <a:ext cx="1732086" cy="1878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endParaRPr lang="ru-RU" altLang="ru-RU" sz="9600" b="1" dirty="0" smtClean="0">
                <a:solidFill>
                  <a:srgbClr val="800000"/>
                </a:solidFill>
              </a:endParaRPr>
            </a:p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ru-RU" sz="9600" b="1" dirty="0" smtClean="0">
                  <a:solidFill>
                    <a:srgbClr val="800000"/>
                  </a:solidFill>
                </a:rPr>
                <a:t>~~~</a:t>
              </a:r>
              <a:endParaRPr lang="ru-RU" altLang="ru-RU" sz="9600" b="1" dirty="0">
                <a:solidFill>
                  <a:srgbClr val="800000"/>
                </a:solidFill>
              </a:endParaRPr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>
              <a:off x="3689389" y="2997200"/>
              <a:ext cx="1974813" cy="0"/>
            </a:xfrm>
            <a:prstGeom prst="line">
              <a:avLst/>
            </a:prstGeom>
            <a:noFill/>
            <a:ln w="1397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5808664" y="3150380"/>
              <a:ext cx="2016125" cy="0"/>
            </a:xfrm>
            <a:prstGeom prst="line">
              <a:avLst/>
            </a:prstGeom>
            <a:noFill/>
            <a:ln w="1397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8040689" y="2997200"/>
              <a:ext cx="2160587" cy="0"/>
            </a:xfrm>
            <a:prstGeom prst="line">
              <a:avLst/>
            </a:prstGeom>
            <a:noFill/>
            <a:ln w="139700">
              <a:solidFill>
                <a:srgbClr val="800000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" name="AutoShape 17"/>
            <p:cNvSpPr>
              <a:spLocks/>
            </p:cNvSpPr>
            <p:nvPr/>
          </p:nvSpPr>
          <p:spPr bwMode="auto">
            <a:xfrm>
              <a:off x="9912350" y="2542199"/>
              <a:ext cx="431800" cy="939287"/>
            </a:xfrm>
            <a:prstGeom prst="rightBracket">
              <a:avLst>
                <a:gd name="adj" fmla="val 0"/>
              </a:avLst>
            </a:prstGeom>
            <a:noFill/>
            <a:ln w="1397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519546" y="4345780"/>
            <a:ext cx="11489684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800" dirty="0" smtClean="0"/>
              <a:t>Кудрявый </a:t>
            </a:r>
            <a:r>
              <a:rPr lang="ru-RU" sz="5800" dirty="0"/>
              <a:t>клен стоял перед домом.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05680" y="4112334"/>
            <a:ext cx="1016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сущ.</a:t>
            </a:r>
            <a:endParaRPr lang="ru-RU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5755889" y="4112334"/>
            <a:ext cx="1016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глаг.</a:t>
            </a:r>
            <a:endParaRPr lang="ru-RU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1589728" y="4109867"/>
            <a:ext cx="1305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прил.</a:t>
            </a:r>
            <a:endParaRPr lang="ru-RU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7509816" y="4062680"/>
            <a:ext cx="1443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/>
              <a:t>предл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9903756" y="4112334"/>
            <a:ext cx="1016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сущ.</a:t>
            </a:r>
            <a:endParaRPr lang="ru-RU" sz="3200" dirty="0"/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453007" y="2549518"/>
            <a:ext cx="332651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ru-RU" altLang="ru-RU" sz="9600" b="1" dirty="0" smtClean="0">
              <a:solidFill>
                <a:srgbClr val="8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9600" b="1" dirty="0" smtClean="0">
                <a:solidFill>
                  <a:srgbClr val="800000"/>
                </a:solidFill>
              </a:rPr>
              <a:t>~~~~</a:t>
            </a:r>
            <a:r>
              <a:rPr lang="en-US" altLang="ru-RU" sz="9600" b="1" dirty="0">
                <a:solidFill>
                  <a:srgbClr val="800000"/>
                </a:solidFill>
              </a:rPr>
              <a:t>~</a:t>
            </a:r>
          </a:p>
        </p:txBody>
      </p:sp>
      <p:sp>
        <p:nvSpPr>
          <p:cNvPr id="29" name="Line 12"/>
          <p:cNvSpPr>
            <a:spLocks noChangeShapeType="1"/>
          </p:cNvSpPr>
          <p:nvPr/>
        </p:nvSpPr>
        <p:spPr bwMode="auto">
          <a:xfrm>
            <a:off x="3800880" y="5321675"/>
            <a:ext cx="1539235" cy="0"/>
          </a:xfrm>
          <a:prstGeom prst="line">
            <a:avLst/>
          </a:prstGeom>
          <a:noFill/>
          <a:ln w="13970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>
            <a:off x="5535047" y="5335145"/>
            <a:ext cx="1654706" cy="0"/>
          </a:xfrm>
          <a:prstGeom prst="line">
            <a:avLst/>
          </a:prstGeom>
          <a:noFill/>
          <a:ln w="13970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5535047" y="5643830"/>
            <a:ext cx="1654706" cy="0"/>
          </a:xfrm>
          <a:prstGeom prst="line">
            <a:avLst/>
          </a:prstGeom>
          <a:noFill/>
          <a:ln w="13970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>
            <a:off x="7497042" y="5370731"/>
            <a:ext cx="4181570" cy="0"/>
          </a:xfrm>
          <a:prstGeom prst="line">
            <a:avLst/>
          </a:prstGeom>
          <a:noFill/>
          <a:ln w="139700">
            <a:solidFill>
              <a:srgbClr val="800000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3" name="Управляющая кнопка: домой 32">
            <a:hlinkClick r:id="rId3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15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hlinkClick r:id="rId2"/>
              </a:rPr>
              <a:t>Лютики жёлтые</a:t>
            </a:r>
          </a:p>
          <a:p>
            <a:pPr marL="0" indent="0">
              <a:buNone/>
            </a:pPr>
            <a:r>
              <a:rPr lang="ru-RU" sz="2400" dirty="0" smtClean="0">
                <a:hlinkClick r:id="rId3"/>
              </a:rPr>
              <a:t>Полевые цветы</a:t>
            </a:r>
          </a:p>
          <a:p>
            <a:pPr marL="0" indent="0">
              <a:buNone/>
            </a:pPr>
            <a:r>
              <a:rPr lang="ru-RU" sz="2400" dirty="0" smtClean="0">
                <a:hlinkClick r:id="rId4"/>
              </a:rPr>
              <a:t>Стихотворение</a:t>
            </a:r>
          </a:p>
          <a:p>
            <a:pPr marL="0" indent="0">
              <a:buNone/>
            </a:pPr>
            <a:r>
              <a:rPr lang="ru-RU" sz="2400" dirty="0" smtClean="0">
                <a:hlinkClick r:id="rId5"/>
              </a:rPr>
              <a:t>Одуванчики</a:t>
            </a:r>
          </a:p>
          <a:p>
            <a:pPr marL="0" indent="0">
              <a:buNone/>
            </a:pPr>
            <a:r>
              <a:rPr lang="ru-RU" sz="2400" dirty="0" smtClean="0">
                <a:hlinkClick r:id="rId6"/>
              </a:rPr>
              <a:t>Букет</a:t>
            </a:r>
          </a:p>
          <a:p>
            <a:pPr marL="0" indent="0">
              <a:buNone/>
            </a:pPr>
            <a:r>
              <a:rPr lang="ru-RU" sz="2400" dirty="0" smtClean="0">
                <a:hlinkClick r:id="rId6"/>
              </a:rPr>
              <a:t>Ученик с указкой</a:t>
            </a:r>
          </a:p>
          <a:p>
            <a:pPr marL="0" indent="0">
              <a:buNone/>
            </a:pPr>
            <a:r>
              <a:rPr lang="ru-RU" sz="2400" dirty="0" smtClean="0">
                <a:hlinkClick r:id="rId6"/>
              </a:rPr>
              <a:t>Тетрадь с ручкой</a:t>
            </a:r>
          </a:p>
          <a:p>
            <a:pPr marL="0" indent="0">
              <a:buNone/>
            </a:pPr>
            <a:r>
              <a:rPr lang="ru-RU" sz="2400" dirty="0" smtClean="0">
                <a:hlinkClick r:id="rId6"/>
              </a:rPr>
              <a:t>Ветер</a:t>
            </a:r>
          </a:p>
          <a:p>
            <a:pPr marL="0" indent="0">
              <a:buNone/>
            </a:pPr>
            <a:endParaRPr lang="ru-RU" sz="2400" dirty="0" smtClean="0">
              <a:hlinkClick r:id="rId6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endParaRPr lang="ru-RU" sz="2000" dirty="0" smtClean="0"/>
          </a:p>
          <a:p>
            <a:pPr marL="0" indent="0" algn="r">
              <a:buNone/>
            </a:pPr>
            <a:endParaRPr lang="ru-RU" sz="2000" dirty="0"/>
          </a:p>
          <a:p>
            <a:pPr marL="0" indent="0" algn="r">
              <a:buNone/>
            </a:pPr>
            <a:r>
              <a:rPr lang="ru-RU" sz="2000" dirty="0" smtClean="0"/>
              <a:t>Подготовила </a:t>
            </a:r>
            <a:endParaRPr lang="ru-RU" sz="2000" dirty="0"/>
          </a:p>
          <a:p>
            <a:pPr marL="0" indent="0" algn="r">
              <a:buNone/>
            </a:pPr>
            <a:r>
              <a:rPr lang="ru-RU" sz="2000" dirty="0"/>
              <a:t>учитель русского языка и литературы</a:t>
            </a:r>
          </a:p>
          <a:p>
            <a:pPr marL="0" indent="0" algn="r">
              <a:buNone/>
            </a:pPr>
            <a:r>
              <a:rPr lang="ru-RU" sz="2000" dirty="0"/>
              <a:t> </a:t>
            </a:r>
            <a:r>
              <a:rPr lang="ru-RU" sz="2000" dirty="0" smtClean="0"/>
              <a:t>Ниязова </a:t>
            </a:r>
            <a:r>
              <a:rPr lang="ru-RU" sz="2000" dirty="0" err="1" smtClean="0"/>
              <a:t>Диляра</a:t>
            </a:r>
            <a:r>
              <a:rPr lang="ru-RU" sz="2000" dirty="0" smtClean="0"/>
              <a:t> </a:t>
            </a:r>
            <a:r>
              <a:rPr lang="ru-RU" sz="2000" dirty="0" err="1" smtClean="0"/>
              <a:t>Ринатовна</a:t>
            </a:r>
            <a:r>
              <a:rPr lang="ru-RU" sz="2000" dirty="0" smtClean="0"/>
              <a:t>, </a:t>
            </a:r>
            <a:r>
              <a:rPr lang="ru-RU" sz="2000" dirty="0" err="1" smtClean="0"/>
              <a:t>г.Нефтеюганск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458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637" y="539646"/>
            <a:ext cx="2858034" cy="766640"/>
          </a:xfrm>
        </p:spPr>
        <p:txBody>
          <a:bodyPr/>
          <a:lstStyle/>
          <a:p>
            <a:r>
              <a:rPr lang="ru-RU" dirty="0" smtClean="0"/>
              <a:t>Знать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637" y="1306286"/>
            <a:ext cx="11218262" cy="1985900"/>
          </a:xfrm>
        </p:spPr>
        <p:txBody>
          <a:bodyPr>
            <a:noAutofit/>
          </a:bodyPr>
          <a:lstStyle/>
          <a:p>
            <a:r>
              <a:rPr lang="ru-RU" sz="3400" dirty="0" smtClean="0"/>
              <a:t>Что такое предложение, словосочетание.</a:t>
            </a:r>
          </a:p>
          <a:p>
            <a:r>
              <a:rPr lang="ru-RU" sz="3400" dirty="0" smtClean="0"/>
              <a:t>Порядок синтаксического разбора простого предложения.</a:t>
            </a:r>
          </a:p>
          <a:p>
            <a:r>
              <a:rPr lang="ru-RU" sz="3400" dirty="0" smtClean="0"/>
              <a:t>Главные и второстепенные члены предложения.</a:t>
            </a:r>
          </a:p>
          <a:p>
            <a:endParaRPr lang="ru-RU" sz="3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54637" y="3292186"/>
            <a:ext cx="2858034" cy="8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prstMaterial="softEdge">
              <a:bevelT w="38100" h="38100"/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666633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Уметь </a:t>
            </a: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54637" y="4147458"/>
            <a:ext cx="11032760" cy="1985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29291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292915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29291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292915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292915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400" dirty="0" smtClean="0"/>
              <a:t>Производить синтаксический разбор простого предложения устно и письменно.</a:t>
            </a:r>
          </a:p>
          <a:p>
            <a:r>
              <a:rPr lang="ru-RU" sz="3400" dirty="0" smtClean="0"/>
              <a:t>Отличать предложение от словосочетания.</a:t>
            </a:r>
            <a:endParaRPr lang="ru-RU" sz="3400" dirty="0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11389896" y="6256421"/>
            <a:ext cx="641684" cy="449179"/>
          </a:xfrm>
          <a:prstGeom prst="actionButtonForwardNext">
            <a:avLst/>
          </a:prstGeom>
          <a:solidFill>
            <a:srgbClr val="82804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www.playcast.ru/uploads/2016/10/25/2030754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717735" y="3292186"/>
            <a:ext cx="1993003" cy="2841172"/>
          </a:xfrm>
          <a:prstGeom prst="rect">
            <a:avLst/>
          </a:prstGeom>
          <a:noFill/>
          <a:effectLst>
            <a:glow rad="228600">
              <a:srgbClr val="76753A">
                <a:alpha val="34000"/>
              </a:srgbClr>
            </a:glow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704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11033125" cy="852488"/>
          </a:xfrm>
        </p:spPr>
        <p:txBody>
          <a:bodyPr/>
          <a:lstStyle/>
          <a:p>
            <a:r>
              <a:rPr lang="ru-RU" dirty="0" smtClean="0"/>
              <a:t>Путеводитель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586855" y="1501254"/>
            <a:ext cx="5377218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242412"/>
                </a:solidFill>
              </a:rPr>
              <a:t>Что я знаю о словосочетании?</a:t>
            </a: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250674" y="1501254"/>
            <a:ext cx="5363570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242412"/>
                </a:solidFill>
              </a:rPr>
              <a:t>Вспомни схему словосочетания</a:t>
            </a: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559558" y="2333768"/>
            <a:ext cx="5377218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ru-RU" sz="2800" b="1">
                <a:solidFill>
                  <a:srgbClr val="242412"/>
                </a:solidFill>
              </a:rPr>
              <a:t>Найди спрятанные словосочетания</a:t>
            </a:r>
          </a:p>
        </p:txBody>
      </p:sp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6223377" y="2333768"/>
            <a:ext cx="5363570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242412"/>
                </a:solidFill>
              </a:rPr>
              <a:t>Закончи предложение</a:t>
            </a: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559558" y="3166282"/>
            <a:ext cx="5377218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ru-RU" sz="2800" b="1" dirty="0">
                <a:solidFill>
                  <a:srgbClr val="242412"/>
                </a:solidFill>
              </a:rPr>
              <a:t>Отличи словосочетание от предложения</a:t>
            </a:r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6223377" y="3166282"/>
            <a:ext cx="5363570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ru-RU" sz="2800" b="1">
                <a:solidFill>
                  <a:srgbClr val="242412"/>
                </a:solidFill>
              </a:rPr>
              <a:t>Как обозначаются члены предложения?</a:t>
            </a:r>
          </a:p>
        </p:txBody>
      </p:sp>
      <p:sp>
        <p:nvSpPr>
          <p:cNvPr id="10" name="Прямоугольник 9">
            <a:hlinkClick r:id="rId8" action="ppaction://hlinksldjump"/>
          </p:cNvPr>
          <p:cNvSpPr/>
          <p:nvPr/>
        </p:nvSpPr>
        <p:spPr>
          <a:xfrm>
            <a:off x="559558" y="3998796"/>
            <a:ext cx="5377218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242412"/>
                </a:solidFill>
              </a:rPr>
              <a:t>Найди соответствие</a:t>
            </a:r>
          </a:p>
        </p:txBody>
      </p:sp>
      <p:sp>
        <p:nvSpPr>
          <p:cNvPr id="11" name="Прямоугольник 10">
            <a:hlinkClick r:id="rId9" action="ppaction://hlinksldjump"/>
          </p:cNvPr>
          <p:cNvSpPr/>
          <p:nvPr/>
        </p:nvSpPr>
        <p:spPr>
          <a:xfrm>
            <a:off x="6223377" y="3998796"/>
            <a:ext cx="5363570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242412"/>
                </a:solidFill>
              </a:rPr>
              <a:t>Найди грамматические основы</a:t>
            </a:r>
          </a:p>
        </p:txBody>
      </p:sp>
      <p:sp>
        <p:nvSpPr>
          <p:cNvPr id="12" name="Прямоугольник 11">
            <a:hlinkClick r:id="rId10" action="ppaction://hlinksldjump"/>
          </p:cNvPr>
          <p:cNvSpPr/>
          <p:nvPr/>
        </p:nvSpPr>
        <p:spPr>
          <a:xfrm>
            <a:off x="559559" y="4831310"/>
            <a:ext cx="5377218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242412"/>
                </a:solidFill>
              </a:rPr>
              <a:t>Расставь знаки препинания</a:t>
            </a:r>
          </a:p>
        </p:txBody>
      </p:sp>
      <p:sp>
        <p:nvSpPr>
          <p:cNvPr id="13" name="Прямоугольник 12">
            <a:hlinkClick r:id="rId11" action="ppaction://hlinksldjump"/>
          </p:cNvPr>
          <p:cNvSpPr/>
          <p:nvPr/>
        </p:nvSpPr>
        <p:spPr>
          <a:xfrm>
            <a:off x="6223378" y="4831310"/>
            <a:ext cx="5363570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ru-RU" sz="2800" b="1">
                <a:solidFill>
                  <a:srgbClr val="242412"/>
                </a:solidFill>
              </a:rPr>
              <a:t>Синтаксический разбор предложения</a:t>
            </a:r>
          </a:p>
        </p:txBody>
      </p:sp>
      <p:sp>
        <p:nvSpPr>
          <p:cNvPr id="14" name="Прямоугольник 13">
            <a:hlinkClick r:id="rId12" action="ppaction://hlinksldjump"/>
          </p:cNvPr>
          <p:cNvSpPr/>
          <p:nvPr/>
        </p:nvSpPr>
        <p:spPr>
          <a:xfrm>
            <a:off x="3394335" y="5663824"/>
            <a:ext cx="5363570" cy="641445"/>
          </a:xfrm>
          <a:prstGeom prst="rect">
            <a:avLst/>
          </a:prstGeom>
          <a:solidFill>
            <a:srgbClr val="E5E4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solidFill>
                  <a:srgbClr val="242412"/>
                </a:solidFill>
              </a:rPr>
              <a:t>Составь по схеме предложение</a:t>
            </a:r>
          </a:p>
        </p:txBody>
      </p:sp>
      <p:sp>
        <p:nvSpPr>
          <p:cNvPr id="15" name="Умножение 14">
            <a:hlinkClick r:id="" action="ppaction://hlinkshowjump?jump=endshow"/>
          </p:cNvPr>
          <p:cNvSpPr/>
          <p:nvPr/>
        </p:nvSpPr>
        <p:spPr>
          <a:xfrm>
            <a:off x="11170689" y="5895839"/>
            <a:ext cx="696036" cy="696035"/>
          </a:xfrm>
          <a:prstGeom prst="mathMultiply">
            <a:avLst/>
          </a:prstGeom>
          <a:solidFill>
            <a:srgbClr val="4F4E27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http://www.playcast.ru/uploads/2016/10/25/20307541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903386" y="235919"/>
            <a:ext cx="753568" cy="1074266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905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637" y="539646"/>
            <a:ext cx="11032760" cy="717654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Что я знаю о словосочетании?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637" y="1257300"/>
            <a:ext cx="11032760" cy="4919664"/>
          </a:xfrm>
        </p:spPr>
        <p:txBody>
          <a:bodyPr>
            <a:noAutofit/>
          </a:bodyPr>
          <a:lstStyle/>
          <a:p>
            <a:pPr algn="ctr">
              <a:lnSpc>
                <a:spcPts val="4000"/>
              </a:lnSpc>
            </a:pPr>
            <a:r>
              <a:rPr lang="ru-RU" sz="3900" b="1" dirty="0" smtClean="0"/>
              <a:t>Что называется словосочетанием?</a:t>
            </a:r>
          </a:p>
          <a:p>
            <a:pPr algn="ctr">
              <a:lnSpc>
                <a:spcPts val="4000"/>
              </a:lnSpc>
            </a:pPr>
            <a:r>
              <a:rPr lang="ru-RU" sz="3900" b="1" dirty="0" smtClean="0"/>
              <a:t>Какие бывают словосочетания?</a:t>
            </a:r>
          </a:p>
          <a:p>
            <a:pPr algn="ctr">
              <a:lnSpc>
                <a:spcPts val="4000"/>
              </a:lnSpc>
            </a:pPr>
            <a:r>
              <a:rPr lang="ru-RU" sz="3900" b="1" dirty="0" smtClean="0"/>
              <a:t>Какие словосочетания называются именными?</a:t>
            </a:r>
          </a:p>
          <a:p>
            <a:pPr algn="ctr">
              <a:lnSpc>
                <a:spcPts val="4000"/>
              </a:lnSpc>
            </a:pPr>
            <a:r>
              <a:rPr lang="ru-RU" sz="3900" b="1" dirty="0" smtClean="0"/>
              <a:t>Какие словосочетания называются глагольными?</a:t>
            </a:r>
          </a:p>
          <a:p>
            <a:pPr algn="ctr">
              <a:lnSpc>
                <a:spcPts val="4000"/>
              </a:lnSpc>
            </a:pPr>
            <a:r>
              <a:rPr lang="ru-RU" sz="3900" b="1" dirty="0"/>
              <a:t>Какие словосочетания называются </a:t>
            </a:r>
            <a:r>
              <a:rPr lang="ru-RU" sz="3900" b="1" dirty="0" smtClean="0"/>
              <a:t>наречными?</a:t>
            </a:r>
          </a:p>
          <a:p>
            <a:pPr algn="ctr">
              <a:lnSpc>
                <a:spcPts val="4000"/>
              </a:lnSpc>
            </a:pPr>
            <a:r>
              <a:rPr lang="ru-RU" sz="3900" b="1" dirty="0" smtClean="0"/>
              <a:t>Чем отличается словосочетание от предложения?</a:t>
            </a:r>
            <a:endParaRPr lang="ru-RU" sz="39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://www.playcast.ru/uploads/2016/10/25/2030754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491538" y="4942284"/>
            <a:ext cx="1095859" cy="1562227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00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11033125" cy="901700"/>
          </a:xfrm>
        </p:spPr>
        <p:txBody>
          <a:bodyPr/>
          <a:lstStyle/>
          <a:p>
            <a:r>
              <a:rPr lang="ru-RU" dirty="0" smtClean="0"/>
              <a:t>Вспомни схему словосочетания</a:t>
            </a:r>
            <a:endParaRPr lang="ru-RU" dirty="0"/>
          </a:p>
        </p:txBody>
      </p:sp>
      <p:sp>
        <p:nvSpPr>
          <p:cNvPr id="4" name="Умножение 3"/>
          <p:cNvSpPr/>
          <p:nvPr/>
        </p:nvSpPr>
        <p:spPr>
          <a:xfrm>
            <a:off x="9601200" y="1435298"/>
            <a:ext cx="990600" cy="944880"/>
          </a:xfrm>
          <a:prstGeom prst="mathMultiply">
            <a:avLst>
              <a:gd name="adj1" fmla="val 122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углом вверх 4"/>
          <p:cNvSpPr/>
          <p:nvPr/>
        </p:nvSpPr>
        <p:spPr>
          <a:xfrm flipH="1" flipV="1">
            <a:off x="8191500" y="1862017"/>
            <a:ext cx="1409700" cy="457200"/>
          </a:xfrm>
          <a:prstGeom prst="bentUpArrow">
            <a:avLst>
              <a:gd name="adj1" fmla="val 18333"/>
              <a:gd name="adj2" fmla="val 25000"/>
              <a:gd name="adj3" fmla="val 25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480" y="1843023"/>
            <a:ext cx="5836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увидеть цветок</a:t>
            </a:r>
            <a:endParaRPr lang="ru-RU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833360" y="1290833"/>
            <a:ext cx="2194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какой?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56360" y="2615862"/>
            <a:ext cx="1386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глаг.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64280" y="2615862"/>
            <a:ext cx="1386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сущ.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882140" y="3119615"/>
            <a:ext cx="2567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глагольное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040880" y="1930060"/>
            <a:ext cx="411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яркий луч</a:t>
            </a:r>
            <a:endParaRPr lang="ru-RU" sz="6000" b="1" dirty="0"/>
          </a:p>
        </p:txBody>
      </p:sp>
      <p:sp>
        <p:nvSpPr>
          <p:cNvPr id="12" name="Умножение 11"/>
          <p:cNvSpPr/>
          <p:nvPr/>
        </p:nvSpPr>
        <p:spPr>
          <a:xfrm>
            <a:off x="1554480" y="1380589"/>
            <a:ext cx="990600" cy="944880"/>
          </a:xfrm>
          <a:prstGeom prst="mathMultiply">
            <a:avLst>
              <a:gd name="adj1" fmla="val 122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углом вверх 12"/>
          <p:cNvSpPr/>
          <p:nvPr/>
        </p:nvSpPr>
        <p:spPr>
          <a:xfrm flipV="1">
            <a:off x="2545080" y="1761588"/>
            <a:ext cx="2240280" cy="457200"/>
          </a:xfrm>
          <a:prstGeom prst="bentUpArrow">
            <a:avLst>
              <a:gd name="adj1" fmla="val 18333"/>
              <a:gd name="adj2" fmla="val 25000"/>
              <a:gd name="adj3" fmla="val 25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0840" y="1237178"/>
            <a:ext cx="1386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что?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509510" y="2622558"/>
            <a:ext cx="1386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прил.</a:t>
            </a:r>
            <a:endParaRPr lang="ru-RU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403080" y="2642201"/>
            <a:ext cx="1386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сущ.</a:t>
            </a:r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997190" y="3136132"/>
            <a:ext cx="2567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именное</a:t>
            </a:r>
            <a:endParaRPr lang="ru-RU" sz="3600" b="1" dirty="0"/>
          </a:p>
        </p:txBody>
      </p:sp>
      <p:sp>
        <p:nvSpPr>
          <p:cNvPr id="25" name="Умножение 24"/>
          <p:cNvSpPr/>
          <p:nvPr/>
        </p:nvSpPr>
        <p:spPr>
          <a:xfrm>
            <a:off x="3375660" y="4032554"/>
            <a:ext cx="990600" cy="944880"/>
          </a:xfrm>
          <a:prstGeom prst="mathMultiply">
            <a:avLst>
              <a:gd name="adj1" fmla="val 122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углом вверх 25"/>
          <p:cNvSpPr/>
          <p:nvPr/>
        </p:nvSpPr>
        <p:spPr>
          <a:xfrm flipH="1" flipV="1">
            <a:off x="1965960" y="4459273"/>
            <a:ext cx="1409700" cy="457200"/>
          </a:xfrm>
          <a:prstGeom prst="bentUpArrow">
            <a:avLst>
              <a:gd name="adj1" fmla="val 18333"/>
              <a:gd name="adj2" fmla="val 25000"/>
              <a:gd name="adj3" fmla="val 25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3970" y="3796426"/>
            <a:ext cx="4293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как? в какой мере?</a:t>
            </a:r>
            <a:endParaRPr lang="ru-RU" sz="3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712470" y="4475811"/>
            <a:ext cx="5234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очень хорошо</a:t>
            </a:r>
            <a:endParaRPr lang="ru-RU" sz="6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283970" y="5219814"/>
            <a:ext cx="1687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нареч.</a:t>
            </a:r>
            <a:endParaRPr lang="ru-RU" sz="36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177540" y="5239457"/>
            <a:ext cx="1775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нареч.</a:t>
            </a:r>
            <a:endParaRPr lang="ru-RU" sz="3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771650" y="5733388"/>
            <a:ext cx="2567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наречное</a:t>
            </a:r>
            <a:endParaRPr lang="ru-RU" sz="36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156960" y="3884936"/>
            <a:ext cx="5562600" cy="2531103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rgbClr val="4C4B25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Внимание!</a:t>
            </a:r>
          </a:p>
          <a:p>
            <a:pPr algn="ctr"/>
            <a:r>
              <a:rPr lang="ru-RU" sz="2800" b="1" dirty="0" smtClean="0">
                <a:solidFill>
                  <a:srgbClr val="740000"/>
                </a:solidFill>
              </a:rPr>
              <a:t>Не являются словосочетаниями</a:t>
            </a:r>
          </a:p>
          <a:p>
            <a:pPr algn="ctr"/>
            <a:r>
              <a:rPr lang="ru-RU" sz="2800" b="1" u="sng" dirty="0" smtClean="0">
                <a:solidFill>
                  <a:schemeClr val="tx1"/>
                </a:solidFill>
              </a:rPr>
              <a:t>Грамматическая основа</a:t>
            </a:r>
          </a:p>
          <a:p>
            <a:pPr algn="ctr"/>
            <a:r>
              <a:rPr lang="ru-RU" sz="2800" b="1" u="sng" dirty="0" smtClean="0">
                <a:solidFill>
                  <a:schemeClr val="tx1"/>
                </a:solidFill>
              </a:rPr>
              <a:t>Однородные члены предложения</a:t>
            </a:r>
          </a:p>
          <a:p>
            <a:pPr algn="ctr"/>
            <a:r>
              <a:rPr lang="ru-RU" sz="2800" b="1" u="sng" dirty="0" smtClean="0">
                <a:solidFill>
                  <a:schemeClr val="tx1"/>
                </a:solidFill>
              </a:rPr>
              <a:t>Слова с предлогами, частицами</a:t>
            </a:r>
            <a:endParaRPr lang="ru-RU" sz="2800" b="1" u="sng" dirty="0">
              <a:solidFill>
                <a:schemeClr val="tx1"/>
              </a:solidFill>
            </a:endParaRPr>
          </a:p>
        </p:txBody>
      </p:sp>
      <p:sp>
        <p:nvSpPr>
          <p:cNvPr id="33" name="Рамка 32"/>
          <p:cNvSpPr/>
          <p:nvPr/>
        </p:nvSpPr>
        <p:spPr>
          <a:xfrm>
            <a:off x="495300" y="1261408"/>
            <a:ext cx="5577840" cy="2572928"/>
          </a:xfrm>
          <a:prstGeom prst="frame">
            <a:avLst>
              <a:gd name="adj1" fmla="val 2280"/>
            </a:avLst>
          </a:prstGeom>
          <a:solidFill>
            <a:srgbClr val="4C3A00"/>
          </a:solidFill>
          <a:ln>
            <a:solidFill>
              <a:srgbClr val="543F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Рамка 33"/>
          <p:cNvSpPr/>
          <p:nvPr/>
        </p:nvSpPr>
        <p:spPr>
          <a:xfrm>
            <a:off x="6141720" y="1280362"/>
            <a:ext cx="5577840" cy="2535019"/>
          </a:xfrm>
          <a:prstGeom prst="frame">
            <a:avLst>
              <a:gd name="adj1" fmla="val 2280"/>
            </a:avLst>
          </a:prstGeom>
          <a:solidFill>
            <a:srgbClr val="4C3A00"/>
          </a:solidFill>
          <a:ln>
            <a:solidFill>
              <a:srgbClr val="543F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Рамка 34"/>
          <p:cNvSpPr/>
          <p:nvPr/>
        </p:nvSpPr>
        <p:spPr>
          <a:xfrm>
            <a:off x="495300" y="3884936"/>
            <a:ext cx="5577840" cy="2535019"/>
          </a:xfrm>
          <a:prstGeom prst="frame">
            <a:avLst>
              <a:gd name="adj1" fmla="val 2280"/>
            </a:avLst>
          </a:prstGeom>
          <a:solidFill>
            <a:srgbClr val="4C3A00"/>
          </a:solidFill>
          <a:ln>
            <a:solidFill>
              <a:srgbClr val="543F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Управляющая кнопка: домой 35">
            <a:hlinkClick r:id="rId2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380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/>
      <p:bldP spid="15" grpId="0"/>
      <p:bldP spid="16" grpId="0"/>
      <p:bldP spid="17" grpId="0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637" y="539646"/>
            <a:ext cx="11032760" cy="4177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Найди спрятанные словосочетания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637" y="1371600"/>
            <a:ext cx="11032760" cy="4805363"/>
          </a:xfrm>
        </p:spPr>
        <p:txBody>
          <a:bodyPr>
            <a:noAutofit/>
          </a:bodyPr>
          <a:lstStyle/>
          <a:p>
            <a:pPr marL="0" indent="0">
              <a:lnSpc>
                <a:spcPts val="9000"/>
              </a:lnSpc>
              <a:buNone/>
            </a:pPr>
            <a:r>
              <a:rPr lang="ru-RU" sz="7000" dirty="0"/>
              <a:t>Я ставил утром на буфет</a:t>
            </a:r>
            <a:br>
              <a:rPr lang="ru-RU" sz="7000" dirty="0"/>
            </a:br>
            <a:r>
              <a:rPr lang="ru-RU" sz="7000" dirty="0"/>
              <a:t>Из </a:t>
            </a:r>
            <a:r>
              <a:rPr lang="ru-RU" sz="7000" dirty="0" err="1"/>
              <a:t>полецветиков</a:t>
            </a:r>
            <a:r>
              <a:rPr lang="ru-RU" sz="7000" dirty="0"/>
              <a:t> букет.</a:t>
            </a:r>
            <a:br>
              <a:rPr lang="ru-RU" sz="7000" dirty="0"/>
            </a:br>
            <a:r>
              <a:rPr lang="ru-RU" sz="7000" dirty="0"/>
              <a:t>Остались в нем </a:t>
            </a:r>
            <a:r>
              <a:rPr lang="ru-RU" sz="7000" dirty="0" err="1"/>
              <a:t>желтютики</a:t>
            </a:r>
            <a:r>
              <a:rPr lang="ru-RU" sz="7000" dirty="0"/>
              <a:t>…</a:t>
            </a:r>
            <a:br>
              <a:rPr lang="ru-RU" sz="7000" dirty="0"/>
            </a:br>
            <a:r>
              <a:rPr lang="ru-RU" sz="7000" dirty="0"/>
              <a:t>А где же </a:t>
            </a:r>
            <a:r>
              <a:rPr lang="ru-RU" sz="7000" dirty="0" err="1"/>
              <a:t>одушютики</a:t>
            </a:r>
            <a:r>
              <a:rPr lang="ru-RU" sz="7000" dirty="0"/>
              <a:t>?!</a:t>
            </a:r>
          </a:p>
          <a:p>
            <a:pPr marL="0" indent="0">
              <a:lnSpc>
                <a:spcPts val="9000"/>
              </a:lnSpc>
              <a:buNone/>
            </a:pPr>
            <a:endParaRPr lang="ru-RU" sz="7000" dirty="0"/>
          </a:p>
        </p:txBody>
      </p:sp>
      <p:sp>
        <p:nvSpPr>
          <p:cNvPr id="4" name="Умножение 3"/>
          <p:cNvSpPr/>
          <p:nvPr/>
        </p:nvSpPr>
        <p:spPr>
          <a:xfrm>
            <a:off x="1805076" y="991884"/>
            <a:ext cx="778533" cy="836916"/>
          </a:xfrm>
          <a:prstGeom prst="mathMultiply">
            <a:avLst>
              <a:gd name="adj1" fmla="val 9116"/>
            </a:avLst>
          </a:prstGeom>
          <a:solidFill>
            <a:srgbClr val="1E781E"/>
          </a:solidFill>
          <a:ln>
            <a:solidFill>
              <a:srgbClr val="1E78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углом вверх 4"/>
          <p:cNvSpPr/>
          <p:nvPr/>
        </p:nvSpPr>
        <p:spPr>
          <a:xfrm flipV="1">
            <a:off x="2803585" y="1621764"/>
            <a:ext cx="2587924" cy="284672"/>
          </a:xfrm>
          <a:prstGeom prst="bentUp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углом вверх 5"/>
          <p:cNvSpPr/>
          <p:nvPr/>
        </p:nvSpPr>
        <p:spPr>
          <a:xfrm flipV="1">
            <a:off x="2803585" y="1337092"/>
            <a:ext cx="5762445" cy="284672"/>
          </a:xfrm>
          <a:prstGeom prst="bentUpArrow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371600" y="2346386"/>
            <a:ext cx="2424023" cy="0"/>
          </a:xfrm>
          <a:prstGeom prst="line">
            <a:avLst/>
          </a:prstGeom>
          <a:ln w="571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371600" y="2449902"/>
            <a:ext cx="2424023" cy="862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371599" y="2562048"/>
            <a:ext cx="2424023" cy="17253"/>
          </a:xfrm>
          <a:prstGeom prst="line">
            <a:avLst/>
          </a:prstGeom>
          <a:ln w="57150">
            <a:solidFill>
              <a:srgbClr val="5A00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959525" y="2346386"/>
            <a:ext cx="2424023" cy="0"/>
          </a:xfrm>
          <a:prstGeom prst="line">
            <a:avLst/>
          </a:prstGeom>
          <a:ln w="571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564702" y="2355013"/>
            <a:ext cx="3148641" cy="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7289320" y="3674863"/>
            <a:ext cx="2018582" cy="1"/>
          </a:xfrm>
          <a:prstGeom prst="line">
            <a:avLst/>
          </a:prstGeom>
          <a:ln w="57150">
            <a:solidFill>
              <a:srgbClr val="5A00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131389" y="1265847"/>
            <a:ext cx="175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62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когда?</a:t>
            </a:r>
            <a:endParaRPr lang="ru-RU" sz="2400" b="1" dirty="0">
              <a:solidFill>
                <a:srgbClr val="362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32386" y="991884"/>
            <a:ext cx="175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куда?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929004" y="2199583"/>
            <a:ext cx="1043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5A00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что?</a:t>
            </a:r>
            <a:endParaRPr lang="ru-RU" sz="2400" b="1" dirty="0">
              <a:solidFill>
                <a:srgbClr val="5A00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Умножение 29"/>
          <p:cNvSpPr/>
          <p:nvPr/>
        </p:nvSpPr>
        <p:spPr>
          <a:xfrm>
            <a:off x="7469397" y="2473064"/>
            <a:ext cx="389266" cy="376367"/>
          </a:xfrm>
          <a:prstGeom prst="mathMultiply">
            <a:avLst/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31" name="Стрелка углом вверх 30"/>
          <p:cNvSpPr/>
          <p:nvPr/>
        </p:nvSpPr>
        <p:spPr>
          <a:xfrm flipH="1" flipV="1">
            <a:off x="4097547" y="2639681"/>
            <a:ext cx="3371850" cy="284672"/>
          </a:xfrm>
          <a:prstGeom prst="bentUpArrow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707366" y="3510957"/>
            <a:ext cx="6357668" cy="8"/>
          </a:xfrm>
          <a:prstGeom prst="line">
            <a:avLst/>
          </a:prstGeom>
          <a:ln w="571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7289320" y="3510957"/>
            <a:ext cx="2018582" cy="1"/>
          </a:xfrm>
          <a:prstGeom prst="line">
            <a:avLst/>
          </a:prstGeom>
          <a:ln w="571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520905" y="2277070"/>
            <a:ext cx="13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CC0066"/>
                  </a:solidFill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какой?</a:t>
            </a:r>
            <a:endParaRPr lang="ru-RU" sz="2400" b="1" dirty="0">
              <a:ln>
                <a:solidFill>
                  <a:srgbClr val="CC0066"/>
                </a:solidFill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06174" y="2274837"/>
            <a:ext cx="16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CC0066"/>
                  </a:solidFill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(из чего?)</a:t>
            </a:r>
            <a:endParaRPr lang="ru-RU" sz="2400" b="1" dirty="0">
              <a:ln>
                <a:solidFill>
                  <a:srgbClr val="CC0066"/>
                </a:solidFill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2803584" y="991884"/>
            <a:ext cx="8082951" cy="1954036"/>
            <a:chOff x="2803584" y="991884"/>
            <a:chExt cx="8082951" cy="1954036"/>
          </a:xfrm>
        </p:grpSpPr>
        <p:sp>
          <p:nvSpPr>
            <p:cNvPr id="27" name="Стрелка углом вверх 26"/>
            <p:cNvSpPr/>
            <p:nvPr/>
          </p:nvSpPr>
          <p:spPr>
            <a:xfrm flipH="1" flipV="1">
              <a:off x="7858663" y="2661248"/>
              <a:ext cx="2976116" cy="284672"/>
            </a:xfrm>
            <a:prstGeom prst="bentUpArrow">
              <a:avLst/>
            </a:prstGeom>
            <a:solidFill>
              <a:srgbClr val="5A007A"/>
            </a:solidFill>
            <a:ln>
              <a:solidFill>
                <a:srgbClr val="5A00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Стрелка углом вверх 27"/>
            <p:cNvSpPr/>
            <p:nvPr/>
          </p:nvSpPr>
          <p:spPr>
            <a:xfrm flipV="1">
              <a:off x="2803584" y="991884"/>
              <a:ext cx="8082951" cy="284672"/>
            </a:xfrm>
            <a:prstGeom prst="bentUpArrow">
              <a:avLst>
                <a:gd name="adj1" fmla="val 25000"/>
                <a:gd name="adj2" fmla="val 20455"/>
                <a:gd name="adj3" fmla="val 25000"/>
              </a:avLst>
            </a:prstGeom>
            <a:solidFill>
              <a:srgbClr val="5A007A"/>
            </a:solidFill>
            <a:ln>
              <a:solidFill>
                <a:srgbClr val="5A00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 flipH="1">
              <a:off x="10834779" y="1205388"/>
              <a:ext cx="1" cy="1531114"/>
            </a:xfrm>
            <a:prstGeom prst="line">
              <a:avLst/>
            </a:prstGeom>
            <a:ln w="76200">
              <a:solidFill>
                <a:srgbClr val="5A00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Прямая соединительная линия 41"/>
          <p:cNvCxnSpPr/>
          <p:nvPr/>
        </p:nvCxnSpPr>
        <p:spPr>
          <a:xfrm flipV="1">
            <a:off x="698739" y="4675530"/>
            <a:ext cx="3398808" cy="1"/>
          </a:xfrm>
          <a:prstGeom prst="line">
            <a:avLst/>
          </a:prstGeom>
          <a:ln w="5715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4382218" y="4675530"/>
            <a:ext cx="2070340" cy="2"/>
          </a:xfrm>
          <a:prstGeom prst="line">
            <a:avLst/>
          </a:prstGeom>
          <a:ln w="5715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Стрелка углом вверх 47"/>
          <p:cNvSpPr/>
          <p:nvPr/>
        </p:nvSpPr>
        <p:spPr>
          <a:xfrm flipV="1">
            <a:off x="2812211" y="3847379"/>
            <a:ext cx="2587924" cy="284672"/>
          </a:xfrm>
          <a:prstGeom prst="bentUpArrow">
            <a:avLst/>
          </a:prstGeom>
          <a:solidFill>
            <a:srgbClr val="3333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2861810" y="3510957"/>
            <a:ext cx="933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где?</a:t>
            </a:r>
            <a:endParaRPr lang="ru-RU" sz="24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Умножение 49"/>
          <p:cNvSpPr/>
          <p:nvPr/>
        </p:nvSpPr>
        <p:spPr>
          <a:xfrm>
            <a:off x="2112393" y="3674864"/>
            <a:ext cx="389266" cy="376367"/>
          </a:xfrm>
          <a:prstGeom prst="mathMultiply">
            <a:avLst>
              <a:gd name="adj1" fmla="val 16644"/>
            </a:avLst>
          </a:prstGeom>
          <a:solidFill>
            <a:srgbClr val="3333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5621" y="3515108"/>
            <a:ext cx="1595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чём?)</a:t>
            </a:r>
            <a:endParaRPr lang="ru-RU" sz="24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11389896" y="6256421"/>
            <a:ext cx="641684" cy="449179"/>
          </a:xfrm>
          <a:prstGeom prst="actionButtonForwardNext">
            <a:avLst/>
          </a:prstGeom>
          <a:solidFill>
            <a:srgbClr val="82804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343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5" grpId="0"/>
      <p:bldP spid="26" grpId="0"/>
      <p:bldP spid="29" grpId="0"/>
      <p:bldP spid="30" grpId="0" animBg="1"/>
      <p:bldP spid="31" grpId="0" animBg="1"/>
      <p:bldP spid="35" grpId="0"/>
      <p:bldP spid="37" grpId="0"/>
      <p:bldP spid="48" grpId="0" animBg="1"/>
      <p:bldP spid="49" grpId="0"/>
      <p:bldP spid="50" grpId="0" animBg="1"/>
      <p:bldP spid="51" grpId="0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lumba.guru/images/87466/lyutiki-i-ego-znacheniya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54"/>
          <a:stretch/>
        </p:blipFill>
        <p:spPr bwMode="auto">
          <a:xfrm>
            <a:off x="6070141" y="559461"/>
            <a:ext cx="5414660" cy="3004500"/>
          </a:xfrm>
          <a:prstGeom prst="roundRect">
            <a:avLst>
              <a:gd name="adj" fmla="val 16160"/>
            </a:avLst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Кенжегуль-Сапышевна\Desktop\daisies-cornflowers-flowers-meadow-summer-nature-1152x86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8" t="21343" r="198" b="5101"/>
          <a:stretch/>
        </p:blipFill>
        <p:spPr bwMode="auto">
          <a:xfrm>
            <a:off x="610073" y="560711"/>
            <a:ext cx="5364480" cy="3008651"/>
          </a:xfrm>
          <a:prstGeom prst="roundRect">
            <a:avLst>
              <a:gd name="adj" fmla="val 14019"/>
            </a:avLst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alexbronsky.ru/wp-content/uploads/2014/02/7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542" b="6436"/>
          <a:stretch/>
        </p:blipFill>
        <p:spPr bwMode="auto">
          <a:xfrm>
            <a:off x="579120" y="3722990"/>
            <a:ext cx="5434999" cy="2756415"/>
          </a:xfrm>
          <a:prstGeom prst="roundRect">
            <a:avLst>
              <a:gd name="adj" fmla="val 19400"/>
            </a:avLst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213462" y="3705343"/>
            <a:ext cx="5380440" cy="2590800"/>
          </a:xfrm>
          <a:prstGeom prst="rect">
            <a:avLst/>
          </a:prstGeom>
          <a:solidFill>
            <a:srgbClr val="E5E4C9">
              <a:alpha val="51000"/>
            </a:srgbClr>
          </a:solidFill>
        </p:spPr>
        <p:txBody>
          <a:bodyPr vert="horz" lIns="91440" tIns="45720" rIns="91440" bIns="45720" rtlCol="0" anchor="ctr">
            <a:normAutofit fontScale="97500" lnSpcReduction="10000"/>
            <a:scene3d>
              <a:camera prst="orthographicFront"/>
              <a:lightRig rig="morning" dir="t"/>
            </a:scene3d>
            <a:sp3d extrusionH="57150" prstMaterial="softEdge">
              <a:bevelT w="38100" h="38100"/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666633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540000"/>
                </a:solidFill>
              </a:rPr>
              <a:t>Составь словосочетания</a:t>
            </a:r>
            <a:r>
              <a:rPr lang="ru-RU" dirty="0" smtClean="0">
                <a:solidFill>
                  <a:srgbClr val="000000"/>
                </a:solidFill>
              </a:rPr>
              <a:t/>
            </a:r>
            <a:br>
              <a:rPr lang="ru-RU" dirty="0" smtClean="0">
                <a:solidFill>
                  <a:srgbClr val="000000"/>
                </a:solidFill>
              </a:rPr>
            </a:br>
            <a:r>
              <a:rPr lang="ru-RU" sz="3600" dirty="0" smtClean="0">
                <a:solidFill>
                  <a:srgbClr val="000000"/>
                </a:solidFill>
              </a:rPr>
              <a:t>1. именное</a:t>
            </a:r>
            <a:br>
              <a:rPr lang="ru-RU" sz="3600" dirty="0" smtClean="0">
                <a:solidFill>
                  <a:srgbClr val="000000"/>
                </a:solidFill>
              </a:rPr>
            </a:br>
            <a:r>
              <a:rPr lang="ru-RU" sz="3600" dirty="0" smtClean="0">
                <a:solidFill>
                  <a:srgbClr val="000000"/>
                </a:solidFill>
              </a:rPr>
              <a:t>2. глагольное </a:t>
            </a:r>
            <a:br>
              <a:rPr lang="ru-RU" sz="3600" dirty="0" smtClean="0">
                <a:solidFill>
                  <a:srgbClr val="000000"/>
                </a:solidFill>
              </a:rPr>
            </a:br>
            <a:r>
              <a:rPr lang="ru-RU" sz="3600" dirty="0" smtClean="0">
                <a:solidFill>
                  <a:srgbClr val="000000"/>
                </a:solidFill>
              </a:rPr>
              <a:t>3. наречное</a:t>
            </a:r>
            <a:endParaRPr lang="ru-RU" sz="3600" dirty="0">
              <a:solidFill>
                <a:srgbClr val="000000"/>
              </a:solidFill>
            </a:endParaRPr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9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7640" y="182880"/>
            <a:ext cx="11871960" cy="6446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3840" y="947057"/>
            <a:ext cx="6461760" cy="1933303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1C1C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Предложение – </a:t>
            </a:r>
            <a:r>
              <a:rPr lang="ru-RU" sz="3200" b="1" dirty="0" smtClean="0">
                <a:solidFill>
                  <a:srgbClr val="1C1C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</a:t>
            </a:r>
            <a:endParaRPr lang="ru-RU" sz="3200" b="1" dirty="0">
              <a:solidFill>
                <a:srgbClr val="1C1C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42760" y="947057"/>
            <a:ext cx="5074920" cy="1933303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000"/>
              </a:lnSpc>
            </a:pPr>
            <a:r>
              <a:rPr lang="ru-RU" sz="3100" b="1" dirty="0">
                <a:solidFill>
                  <a:srgbClr val="1C1C0E"/>
                </a:solidFill>
              </a:rPr>
              <a:t>группа слов, которая выражает законченную мысль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4637" y="293284"/>
            <a:ext cx="11032760" cy="547094"/>
          </a:xfrm>
        </p:spPr>
        <p:txBody>
          <a:bodyPr>
            <a:normAutofit fontScale="90000"/>
          </a:bodyPr>
          <a:lstStyle/>
          <a:p>
            <a:r>
              <a:rPr lang="ru-RU" dirty="0"/>
              <a:t>Закончи предложение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3840" y="2987040"/>
            <a:ext cx="6461760" cy="1767840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1C1C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Простым предложением </a:t>
            </a:r>
            <a:r>
              <a:rPr lang="ru-RU" sz="3200" b="1" dirty="0" smtClean="0">
                <a:solidFill>
                  <a:srgbClr val="1C1C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</a:t>
            </a:r>
            <a:endParaRPr lang="ru-RU" sz="3200" b="1" dirty="0">
              <a:solidFill>
                <a:srgbClr val="1C1C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42760" y="2987040"/>
            <a:ext cx="5074920" cy="1767840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1C1C0E"/>
                </a:solidFill>
              </a:rPr>
              <a:t>предложение с одной грамматической основой</a:t>
            </a:r>
            <a:endParaRPr lang="ru-RU" sz="3200" b="1" dirty="0">
              <a:solidFill>
                <a:srgbClr val="1C1C0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42760" y="4861560"/>
            <a:ext cx="5074920" cy="1661160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1C1C0E"/>
                </a:solidFill>
              </a:rPr>
              <a:t>распространённым и нераспространённым</a:t>
            </a:r>
            <a:endParaRPr lang="ru-RU" sz="3200" b="1" dirty="0">
              <a:solidFill>
                <a:srgbClr val="1C1C0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3840" y="4861560"/>
            <a:ext cx="6461760" cy="1661160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1C1C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b="1" dirty="0">
                <a:solidFill>
                  <a:srgbClr val="1C1C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наличию второстепенных членов </a:t>
            </a:r>
            <a:r>
              <a:rPr lang="ru-RU" sz="3200" b="1" dirty="0" smtClean="0">
                <a:solidFill>
                  <a:srgbClr val="1C1C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предложение  </a:t>
            </a:r>
            <a:r>
              <a:rPr lang="ru-RU" sz="3200" b="1" dirty="0">
                <a:solidFill>
                  <a:srgbClr val="1C1C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</a:t>
            </a:r>
            <a:r>
              <a:rPr lang="ru-RU" sz="3200" b="1" dirty="0" smtClean="0">
                <a:solidFill>
                  <a:srgbClr val="1C1C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быть</a:t>
            </a:r>
            <a:endParaRPr lang="ru-RU" sz="3200" b="1" dirty="0">
              <a:solidFill>
                <a:srgbClr val="1C1C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11587397" y="6291618"/>
            <a:ext cx="452203" cy="436728"/>
          </a:xfrm>
          <a:prstGeom prst="actionButtonForwardNext">
            <a:avLst/>
          </a:prstGeom>
          <a:solidFill>
            <a:srgbClr val="82804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613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9" grpId="0" animBg="1"/>
      <p:bldP spid="10" grpId="0" animBg="1"/>
      <p:bldP spid="11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7640" y="213360"/>
            <a:ext cx="11871960" cy="6416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8120" y="4042609"/>
            <a:ext cx="6537960" cy="1205956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Односоставным является предложение, в котором</a:t>
            </a:r>
            <a:endParaRPr lang="ru-RU" sz="36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42760" y="4042609"/>
            <a:ext cx="5135880" cy="1205956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242412"/>
                </a:solidFill>
              </a:rPr>
              <a:t>есть один главный член предложения</a:t>
            </a:r>
            <a:endParaRPr lang="ru-RU" sz="3600" b="1" dirty="0">
              <a:solidFill>
                <a:srgbClr val="242412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8120" y="5342021"/>
            <a:ext cx="6537960" cy="1134978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Двусоставным </a:t>
            </a:r>
            <a:r>
              <a:rPr lang="ru-RU" sz="3600" b="1" dirty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предложение, в котором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42760" y="5342021"/>
            <a:ext cx="5135880" cy="1134978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242412"/>
                </a:solidFill>
              </a:rPr>
              <a:t>есть </a:t>
            </a:r>
            <a:r>
              <a:rPr lang="ru-RU" sz="3600" b="1" dirty="0" smtClean="0">
                <a:solidFill>
                  <a:srgbClr val="242412"/>
                </a:solidFill>
              </a:rPr>
              <a:t>подлежащее и сказуемое</a:t>
            </a:r>
            <a:endParaRPr lang="ru-RU" sz="3600" b="1" dirty="0">
              <a:solidFill>
                <a:srgbClr val="242412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8120" y="2431983"/>
            <a:ext cx="6537960" cy="1538186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Нераспространённым </a:t>
            </a:r>
            <a:r>
              <a:rPr lang="ru-RU" sz="36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</a:t>
            </a:r>
            <a:r>
              <a:rPr lang="ru-RU" sz="3600" b="1" dirty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 предложение, в </a:t>
            </a:r>
            <a:r>
              <a:rPr lang="ru-RU" sz="36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котором</a:t>
            </a:r>
            <a:endParaRPr lang="ru-RU" sz="36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42760" y="2431983"/>
            <a:ext cx="5135880" cy="1538186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242412"/>
                </a:solidFill>
              </a:rPr>
              <a:t>отсутствуют второстепенные члены предложения</a:t>
            </a:r>
            <a:endParaRPr lang="ru-RU" sz="3600" b="1" dirty="0">
              <a:solidFill>
                <a:srgbClr val="242412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43840" y="1005034"/>
            <a:ext cx="6461760" cy="1341120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ru-RU" sz="3600" b="1" dirty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Распространённым </a:t>
            </a:r>
            <a:r>
              <a:rPr lang="ru-RU" sz="36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</a:t>
            </a:r>
            <a:r>
              <a:rPr lang="ru-RU" sz="3600" b="1" dirty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 предложение, в </a:t>
            </a:r>
            <a:r>
              <a:rPr lang="ru-RU" sz="3600" b="1" dirty="0" smtClean="0">
                <a:solidFill>
                  <a:srgbClr val="242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котором</a:t>
            </a:r>
            <a:endParaRPr lang="ru-RU" sz="3600" b="1" dirty="0">
              <a:solidFill>
                <a:srgbClr val="242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842760" y="1005034"/>
            <a:ext cx="5135880" cy="1341120"/>
          </a:xfrm>
          <a:prstGeom prst="roundRect">
            <a:avLst/>
          </a:prstGeom>
          <a:solidFill>
            <a:srgbClr val="F0EFE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242412"/>
                </a:solidFill>
              </a:rPr>
              <a:t>есть хотя бы один второстепенный член предложения</a:t>
            </a:r>
            <a:endParaRPr lang="ru-RU" sz="3600" b="1" dirty="0">
              <a:solidFill>
                <a:srgbClr val="242412"/>
              </a:solidFill>
            </a:endParaRP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1587397" y="6238380"/>
            <a:ext cx="532263" cy="532262"/>
          </a:xfrm>
          <a:prstGeom prst="actionButtonHome">
            <a:avLst/>
          </a:prstGeom>
          <a:solidFill>
            <a:srgbClr val="828040"/>
          </a:solidFill>
          <a:ln>
            <a:solidFill>
              <a:srgbClr val="24241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6"/>
          <p:cNvSpPr txBox="1">
            <a:spLocks/>
          </p:cNvSpPr>
          <p:nvPr/>
        </p:nvSpPr>
        <p:spPr>
          <a:xfrm>
            <a:off x="554637" y="293284"/>
            <a:ext cx="11032760" cy="547094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666633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ru-RU" smtClean="0"/>
              <a:t>Закончи предложение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7790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127</TotalTime>
  <Words>507</Words>
  <Application>Microsoft Office PowerPoint</Application>
  <PresentationFormat>Широкоэкранный</PresentationFormat>
  <Paragraphs>174</Paragraphs>
  <Slides>17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Calibri</vt:lpstr>
      <vt:lpstr>Century Gothic</vt:lpstr>
      <vt:lpstr>Wingdings 3</vt:lpstr>
      <vt:lpstr>Ион (конференц-зал)</vt:lpstr>
      <vt:lpstr>Синтаксический разбор простого предложения</vt:lpstr>
      <vt:lpstr>Знать </vt:lpstr>
      <vt:lpstr>Путеводитель</vt:lpstr>
      <vt:lpstr>Что я знаю о словосочетании?</vt:lpstr>
      <vt:lpstr>Вспомни схему словосочетания</vt:lpstr>
      <vt:lpstr>Найди спрятанные словосочетания</vt:lpstr>
      <vt:lpstr>Презентация PowerPoint</vt:lpstr>
      <vt:lpstr>Закончи предложение</vt:lpstr>
      <vt:lpstr>Презентация PowerPoint</vt:lpstr>
      <vt:lpstr>Отличи словосочетание от предложения</vt:lpstr>
      <vt:lpstr>Как обозначаются члены предложения?</vt:lpstr>
      <vt:lpstr>Найди соответствие</vt:lpstr>
      <vt:lpstr>Найди грамматические основы</vt:lpstr>
      <vt:lpstr>Расставь знаки препинания</vt:lpstr>
      <vt:lpstr>Синтаксический разбор предложения</vt:lpstr>
      <vt:lpstr>Составь по схеме предложение</vt:lpstr>
      <vt:lpstr>Интернет источники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Синтаксический разбор простого предложения</dc:title>
  <dc:creator>User</dc:creator>
  <cp:lastModifiedBy>expert</cp:lastModifiedBy>
  <cp:revision>22</cp:revision>
  <dcterms:created xsi:type="dcterms:W3CDTF">2017-03-16T18:58:55Z</dcterms:created>
  <dcterms:modified xsi:type="dcterms:W3CDTF">2022-05-03T07:51:57Z</dcterms:modified>
</cp:coreProperties>
</file>