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Clear Sans Regular" charset="0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Clear Sans Bold" charset="0"/>
      <p:regular r:id="rId19"/>
    </p:embeddedFont>
    <p:embeddedFont>
      <p:font typeface="Arimo" charset="0"/>
      <p:regular r:id="rId20"/>
    </p:embeddedFont>
    <p:embeddedFont>
      <p:font typeface="Clear Sans Regular Bold" charset="0"/>
      <p:regular r:id="rId21"/>
    </p:embeddedFont>
    <p:embeddedFont>
      <p:font typeface="Open Sans Light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-5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21.png"/><Relationship Id="rId10" Type="http://schemas.openxmlformats.org/officeDocument/2006/relationships/image" Target="../media/image40.svg"/><Relationship Id="rId4" Type="http://schemas.openxmlformats.org/officeDocument/2006/relationships/image" Target="../media/image34.sv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1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23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13.png"/><Relationship Id="rId14" Type="http://schemas.openxmlformats.org/officeDocument/2006/relationships/image" Target="../media/image2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18.png"/><Relationship Id="rId4" Type="http://schemas.openxmlformats.org/officeDocument/2006/relationships/image" Target="../media/image2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18.png"/><Relationship Id="rId4" Type="http://schemas.openxmlformats.org/officeDocument/2006/relationships/image" Target="../media/image3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17.png"/><Relationship Id="rId4" Type="http://schemas.openxmlformats.org/officeDocument/2006/relationships/image" Target="../media/image3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18.png"/><Relationship Id="rId4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10800000">
            <a:off x="0" y="0"/>
            <a:ext cx="322049" cy="10287000"/>
          </a:xfrm>
          <a:prstGeom prst="rect">
            <a:avLst/>
          </a:prstGeom>
          <a:solidFill>
            <a:srgbClr val="3EDAD8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/>
          <a:srcRect t="9039" b="9039"/>
          <a:stretch>
            <a:fillRect/>
          </a:stretch>
        </p:blipFill>
        <p:spPr>
          <a:xfrm>
            <a:off x="322049" y="0"/>
            <a:ext cx="8371392" cy="102870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0633649" y="518713"/>
            <a:ext cx="5595058" cy="153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spc="175">
                <a:solidFill>
                  <a:srgbClr val="191919">
                    <a:alpha val="49804"/>
                  </a:srgbClr>
                </a:solidFill>
                <a:latin typeface="Clear Sans Regular"/>
              </a:rPr>
              <a:t>Муниципальное казенное общеобразовательное учреждение</a:t>
            </a:r>
          </a:p>
          <a:p>
            <a:pPr algn="ctr">
              <a:lnSpc>
                <a:spcPts val="3079"/>
              </a:lnSpc>
            </a:pPr>
            <a:r>
              <a:rPr lang="en-US" sz="2200" spc="175">
                <a:solidFill>
                  <a:srgbClr val="191919">
                    <a:alpha val="49804"/>
                  </a:srgbClr>
                </a:solidFill>
                <a:latin typeface="Clear Sans Regular"/>
              </a:rPr>
              <a:t>«Средняя общеобразовательная школа № 10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0633649" y="3410175"/>
            <a:ext cx="6087676" cy="4479652"/>
            <a:chOff x="0" y="0"/>
            <a:chExt cx="8116901" cy="5972869"/>
          </a:xfrm>
        </p:grpSpPr>
        <p:sp>
          <p:nvSpPr>
            <p:cNvPr id="6" name="TextBox 6"/>
            <p:cNvSpPr txBox="1"/>
            <p:nvPr/>
          </p:nvSpPr>
          <p:spPr>
            <a:xfrm>
              <a:off x="0" y="2974822"/>
              <a:ext cx="8116901" cy="29980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640"/>
                </a:lnSpc>
              </a:pPr>
              <a:endParaRPr/>
            </a:p>
            <a:p>
              <a:pPr marL="0" lvl="0" indent="0" algn="just">
                <a:lnSpc>
                  <a:spcPts val="3640"/>
                </a:lnSpc>
              </a:pPr>
              <a:r>
                <a:rPr lang="en-US" sz="2600" u="none" spc="130">
                  <a:solidFill>
                    <a:srgbClr val="191919"/>
                  </a:solidFill>
                  <a:latin typeface="Clear Sans Regular"/>
                </a:rPr>
                <a:t>Выполнил: ученик 11 «А» класса</a:t>
              </a:r>
            </a:p>
            <a:p>
              <a:pPr marL="0" lvl="0" indent="0" algn="just">
                <a:lnSpc>
                  <a:spcPts val="3640"/>
                </a:lnSpc>
              </a:pPr>
              <a:r>
                <a:rPr lang="en-US" sz="2600" u="none" spc="130">
                  <a:solidFill>
                    <a:srgbClr val="191919"/>
                  </a:solidFill>
                  <a:latin typeface="Clear Sans Regular"/>
                </a:rPr>
                <a:t>Нарзуллоев Шахром</a:t>
              </a:r>
            </a:p>
            <a:p>
              <a:pPr marL="0" lvl="0" indent="0" algn="just">
                <a:lnSpc>
                  <a:spcPts val="3640"/>
                </a:lnSpc>
              </a:pPr>
              <a:r>
                <a:rPr lang="en-US" sz="2600" u="none" spc="130">
                  <a:solidFill>
                    <a:srgbClr val="191919"/>
                  </a:solidFill>
                  <a:latin typeface="Clear Sans Regular"/>
                </a:rPr>
                <a:t>Проверил: Ягудин Э.В.</a:t>
              </a:r>
            </a:p>
            <a:p>
              <a:pPr marL="0" lvl="0" indent="0" algn="just">
                <a:lnSpc>
                  <a:spcPts val="3640"/>
                </a:lnSpc>
              </a:pPr>
              <a:endParaRPr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5179"/>
              <a:ext cx="8116901" cy="24671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just">
                <a:lnSpc>
                  <a:spcPts val="4945"/>
                </a:lnSpc>
                <a:spcBef>
                  <a:spcPct val="0"/>
                </a:spcBef>
              </a:pPr>
              <a:r>
                <a:rPr lang="en-US" sz="3774" spc="113">
                  <a:solidFill>
                    <a:srgbClr val="191919"/>
                  </a:solidFill>
                  <a:latin typeface="Clear Sans Bold"/>
                </a:rPr>
                <a:t>ПР</a:t>
              </a:r>
              <a:r>
                <a:rPr lang="en-US" sz="3774" u="none" spc="113">
                  <a:solidFill>
                    <a:srgbClr val="191919"/>
                  </a:solidFill>
                  <a:latin typeface="Clear Sans Bold"/>
                </a:rPr>
                <a:t>ОЕКТ ПО ТЕМЕ:</a:t>
              </a:r>
            </a:p>
            <a:p>
              <a:pPr marL="0" lvl="0" indent="0" algn="just">
                <a:lnSpc>
                  <a:spcPts val="4945"/>
                </a:lnSpc>
                <a:spcBef>
                  <a:spcPct val="0"/>
                </a:spcBef>
              </a:pPr>
              <a:r>
                <a:rPr lang="en-US" sz="3774" u="none" spc="113">
                  <a:solidFill>
                    <a:srgbClr val="191919"/>
                  </a:solidFill>
                  <a:latin typeface="Clear Sans Bold"/>
                </a:rPr>
                <a:t>«БОКС»</a:t>
              </a:r>
            </a:p>
            <a:p>
              <a:pPr marL="0" lvl="0" indent="0" algn="just">
                <a:lnSpc>
                  <a:spcPts val="4945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633649" y="9675075"/>
            <a:ext cx="5595058" cy="370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200" spc="175">
                <a:solidFill>
                  <a:srgbClr val="191919">
                    <a:alpha val="49804"/>
                  </a:srgbClr>
                </a:solidFill>
                <a:latin typeface="Clear Sans Regular"/>
              </a:rPr>
              <a:t>Нижнеудинск 2021г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l="4788" t="7856" r="4788" b="2016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34200" y="907716"/>
            <a:ext cx="5945300" cy="1782968"/>
            <a:chOff x="0" y="0"/>
            <a:chExt cx="7927067" cy="2377291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7927067" cy="2377291"/>
              <a:chOff x="0" y="0"/>
              <a:chExt cx="7266787" cy="2179276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7266787" cy="2179276"/>
              </a:xfrm>
              <a:custGeom>
                <a:avLst/>
                <a:gdLst/>
                <a:ahLst/>
                <a:cxnLst/>
                <a:rect l="l" t="t" r="r" b="b"/>
                <a:pathLst>
                  <a:path w="7266787" h="2179276">
                    <a:moveTo>
                      <a:pt x="0" y="0"/>
                    </a:moveTo>
                    <a:lnTo>
                      <a:pt x="0" y="2179276"/>
                    </a:lnTo>
                    <a:lnTo>
                      <a:pt x="7266787" y="2179276"/>
                    </a:lnTo>
                    <a:lnTo>
                      <a:pt x="7266787" y="0"/>
                    </a:lnTo>
                    <a:lnTo>
                      <a:pt x="0" y="0"/>
                    </a:lnTo>
                    <a:close/>
                    <a:moveTo>
                      <a:pt x="7205828" y="2118316"/>
                    </a:moveTo>
                    <a:lnTo>
                      <a:pt x="59690" y="2118316"/>
                    </a:lnTo>
                    <a:lnTo>
                      <a:pt x="59690" y="59690"/>
                    </a:lnTo>
                    <a:lnTo>
                      <a:pt x="7205828" y="59690"/>
                    </a:lnTo>
                    <a:lnTo>
                      <a:pt x="7205828" y="2118316"/>
                    </a:lnTo>
                    <a:close/>
                  </a:path>
                </a:pathLst>
              </a:custGeom>
              <a:solidFill>
                <a:srgbClr val="37C9EF"/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986786" y="622392"/>
              <a:ext cx="6266836" cy="9310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524"/>
                </a:lnSpc>
              </a:pPr>
              <a:r>
                <a:rPr lang="en-US" sz="4604">
                  <a:solidFill>
                    <a:srgbClr val="FFFFFF"/>
                  </a:solidFill>
                  <a:latin typeface="Clear Sans Bold"/>
                </a:rPr>
                <a:t>ЗАКЛЮЧЕНИЕ</a:t>
              </a: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6673485" y="907716"/>
            <a:ext cx="1028033" cy="115627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325350" y="907716"/>
            <a:ext cx="1074332" cy="107433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2420235" y="4533223"/>
            <a:ext cx="1080205" cy="133809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829425" y="4497815"/>
            <a:ext cx="1334540" cy="1465064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6829425" y="1706149"/>
            <a:ext cx="5495925" cy="2562225"/>
            <a:chOff x="0" y="0"/>
            <a:chExt cx="7327900" cy="3416300"/>
          </a:xfrm>
        </p:grpSpPr>
        <p:sp>
          <p:nvSpPr>
            <p:cNvPr id="12" name="TextBox 12"/>
            <p:cNvSpPr txBox="1"/>
            <p:nvPr/>
          </p:nvSpPr>
          <p:spPr>
            <a:xfrm>
              <a:off x="0" y="-28575"/>
              <a:ext cx="7327900" cy="619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02"/>
                </a:lnSpc>
              </a:pPr>
              <a:endParaRPr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792480"/>
              <a:ext cx="7327900" cy="26238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75"/>
                </a:lnSpc>
              </a:pPr>
              <a:r>
                <a:rPr lang="en-US" sz="2650">
                  <a:solidFill>
                    <a:srgbClr val="FFFFFF"/>
                  </a:solidFill>
                  <a:latin typeface="Clear Sans Regular"/>
                </a:rPr>
                <a:t>Бокс развивает уверенность в себе, умение оценивать опасность, ответственность, целеустремленность.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2325350" y="1662936"/>
            <a:ext cx="5781010" cy="2055495"/>
            <a:chOff x="0" y="0"/>
            <a:chExt cx="7708014" cy="2740660"/>
          </a:xfrm>
        </p:grpSpPr>
        <p:sp>
          <p:nvSpPr>
            <p:cNvPr id="15" name="TextBox 15"/>
            <p:cNvSpPr txBox="1"/>
            <p:nvPr/>
          </p:nvSpPr>
          <p:spPr>
            <a:xfrm>
              <a:off x="0" y="-28575"/>
              <a:ext cx="7708014" cy="6381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endParaRPr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787400"/>
              <a:ext cx="7708014" cy="19532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75"/>
                </a:lnSpc>
              </a:pPr>
              <a:r>
                <a:rPr lang="en-US" sz="2650">
                  <a:solidFill>
                    <a:srgbClr val="FFFFFF"/>
                  </a:solidFill>
                  <a:latin typeface="Clear Sans Regular"/>
                </a:rPr>
                <a:t>Жесткий режим тренировок учит собранности и умению планировать свое время.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6829425" y="5332952"/>
            <a:ext cx="5072173" cy="2558415"/>
            <a:chOff x="0" y="0"/>
            <a:chExt cx="6762898" cy="3411220"/>
          </a:xfrm>
        </p:grpSpPr>
        <p:sp>
          <p:nvSpPr>
            <p:cNvPr id="18" name="TextBox 18"/>
            <p:cNvSpPr txBox="1"/>
            <p:nvPr/>
          </p:nvSpPr>
          <p:spPr>
            <a:xfrm>
              <a:off x="0" y="-28575"/>
              <a:ext cx="6762898" cy="6381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endParaRPr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787400"/>
              <a:ext cx="6762898" cy="26238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75"/>
                </a:lnSpc>
              </a:pPr>
              <a:r>
                <a:rPr lang="en-US" sz="2650">
                  <a:solidFill>
                    <a:srgbClr val="FFFFFF"/>
                  </a:solidFill>
                  <a:latin typeface="Clear Sans Regular"/>
                </a:rPr>
                <a:t>Уроки бокса — это выработка характера, умение преодолевать себя, самодисциплина.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2325350" y="5332952"/>
            <a:ext cx="5781010" cy="5076825"/>
            <a:chOff x="0" y="0"/>
            <a:chExt cx="7708014" cy="6769100"/>
          </a:xfrm>
        </p:grpSpPr>
        <p:sp>
          <p:nvSpPr>
            <p:cNvPr id="21" name="TextBox 21"/>
            <p:cNvSpPr txBox="1"/>
            <p:nvPr/>
          </p:nvSpPr>
          <p:spPr>
            <a:xfrm>
              <a:off x="0" y="-28575"/>
              <a:ext cx="7708014" cy="5721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10"/>
                </a:lnSpc>
              </a:pPr>
              <a:endParaRPr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792480"/>
              <a:ext cx="7708014" cy="59766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74"/>
                </a:lnSpc>
              </a:pPr>
              <a:r>
                <a:rPr lang="en-US" sz="2649">
                  <a:solidFill>
                    <a:srgbClr val="FFFFFF"/>
                  </a:solidFill>
                  <a:latin typeface="Clear Sans Regular"/>
                </a:rPr>
                <a:t>Кроме того, занятия боксом укрепляют сердечно-сосудистую систему и нервы.</a:t>
              </a:r>
            </a:p>
            <a:p>
              <a:pPr>
                <a:lnSpc>
                  <a:spcPts val="3975"/>
                </a:lnSpc>
              </a:pPr>
              <a:r>
                <a:rPr lang="en-US" sz="2650">
                  <a:solidFill>
                    <a:srgbClr val="FFFFFF"/>
                  </a:solidFill>
                  <a:latin typeface="Clear Sans Regular"/>
                </a:rPr>
                <a:t>Бокс — это не только функциональная подготовка но и развитие гибкости, координации, скорости принятия решений и психологической устойчивости.</a:t>
              </a:r>
            </a:p>
            <a:p>
              <a:pPr>
                <a:lnSpc>
                  <a:spcPts val="3974"/>
                </a:lnSpc>
              </a:pPr>
              <a:endParaRPr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658075" y="2920587"/>
            <a:ext cx="5143500" cy="1967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50"/>
              </a:lnSpc>
            </a:pPr>
            <a:r>
              <a:rPr lang="en-US" sz="2100" spc="315">
                <a:solidFill>
                  <a:srgbClr val="FFFFFF"/>
                </a:solidFill>
                <a:latin typeface="Clear Sans Regular"/>
              </a:rPr>
              <a:t>ПО ХОДУ ВЫПОЛНЕНИЯ ПРОЕКТНОЙ РАБОТЫ Я ПОДТВЕРДИЛ ГИПОТЕЗУ, ДОБИЛСЯ ЦЕЛИ И ВЫПОЛНИЛ ПОСТАВЛЕННЫЕ ЗАДАЧИ.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l="2906" t="959" r="1712" b="2529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-5400000">
            <a:off x="-2804142" y="4703762"/>
            <a:ext cx="7008460" cy="879475"/>
          </a:xfrm>
          <a:prstGeom prst="rect">
            <a:avLst/>
          </a:prstGeom>
          <a:solidFill>
            <a:srgbClr val="37C9EF">
              <a:alpha val="94902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1391073" y="4732385"/>
            <a:ext cx="5713499" cy="93281"/>
          </a:xfrm>
          <a:prstGeom prst="rect">
            <a:avLst/>
          </a:prstGeom>
          <a:solidFill>
            <a:srgbClr val="37C9EF"/>
          </a:solidFill>
        </p:spPr>
      </p:sp>
      <p:grpSp>
        <p:nvGrpSpPr>
          <p:cNvPr id="5" name="Group 5"/>
          <p:cNvGrpSpPr/>
          <p:nvPr/>
        </p:nvGrpSpPr>
        <p:grpSpPr>
          <a:xfrm>
            <a:off x="1391073" y="0"/>
            <a:ext cx="6355507" cy="4493747"/>
            <a:chOff x="0" y="0"/>
            <a:chExt cx="8474010" cy="5991663"/>
          </a:xfrm>
        </p:grpSpPr>
        <p:sp>
          <p:nvSpPr>
            <p:cNvPr id="6" name="TextBox 6"/>
            <p:cNvSpPr txBox="1"/>
            <p:nvPr/>
          </p:nvSpPr>
          <p:spPr>
            <a:xfrm>
              <a:off x="0" y="-152400"/>
              <a:ext cx="8474010" cy="18701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857"/>
                </a:lnSpc>
              </a:pPr>
              <a:endParaRPr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346304"/>
              <a:ext cx="8474010" cy="36453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402"/>
                </a:lnSpc>
              </a:pPr>
              <a:r>
                <a:rPr lang="en-US" sz="1847" spc="38">
                  <a:solidFill>
                    <a:srgbClr val="FFFFFF"/>
                  </a:solidFill>
                  <a:latin typeface="Clear Sans Regular"/>
                </a:rPr>
                <a:t>По ходу работы сложностей с выполнением проекта не возникло. В источниках достаточно различной информации по интересующим меня вопросам. Риски не выполнения проекта также сводятся к минимуму, потому что я хорошо разбираюсь в этой области спорта и имею личную заинтересованность в завершении исследования, так как у меня есть мечта получить звание мастера спорта и мне важно знать все об этом виде спорта.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-220121"/>
            <a:ext cx="8526653" cy="10287000"/>
          </a:xfrm>
          <a:prstGeom prst="rect">
            <a:avLst/>
          </a:prstGeom>
          <a:solidFill>
            <a:srgbClr val="191919"/>
          </a:solidFill>
        </p:spPr>
      </p:sp>
      <p:sp>
        <p:nvSpPr>
          <p:cNvPr id="3" name="AutoShape 3"/>
          <p:cNvSpPr/>
          <p:nvPr/>
        </p:nvSpPr>
        <p:spPr>
          <a:xfrm rot="-10800000">
            <a:off x="0" y="0"/>
            <a:ext cx="322049" cy="10287000"/>
          </a:xfrm>
          <a:prstGeom prst="rect">
            <a:avLst/>
          </a:prstGeom>
          <a:solidFill>
            <a:srgbClr val="3EDAD8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574437" y="7783695"/>
            <a:ext cx="3416812" cy="214327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22049" y="0"/>
            <a:ext cx="8204604" cy="1231460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/>
          <a:srcRect l="29218" r="18226"/>
          <a:stretch>
            <a:fillRect/>
          </a:stretch>
        </p:blipFill>
        <p:spPr>
          <a:xfrm>
            <a:off x="322049" y="-430926"/>
            <a:ext cx="8204604" cy="1070861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6571889" y="242994"/>
            <a:ext cx="5595058" cy="646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319"/>
              </a:lnSpc>
            </a:pPr>
            <a:r>
              <a:rPr lang="en-US" sz="3799" spc="303">
                <a:solidFill>
                  <a:srgbClr val="191919">
                    <a:alpha val="49804"/>
                  </a:srgbClr>
                </a:solidFill>
                <a:latin typeface="Clear Sans Regular"/>
              </a:rPr>
              <a:t>Литература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144000" y="319194"/>
            <a:ext cx="8399912" cy="6242920"/>
            <a:chOff x="0" y="0"/>
            <a:chExt cx="11199883" cy="8323893"/>
          </a:xfrm>
        </p:grpSpPr>
        <p:sp>
          <p:nvSpPr>
            <p:cNvPr id="9" name="TextBox 9"/>
            <p:cNvSpPr txBox="1"/>
            <p:nvPr/>
          </p:nvSpPr>
          <p:spPr>
            <a:xfrm>
              <a:off x="0" y="1419961"/>
              <a:ext cx="11199883" cy="69039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96571" lvl="1" indent="-248285">
                <a:lnSpc>
                  <a:spcPts val="3220"/>
                </a:lnSpc>
                <a:buFont typeface="Arial"/>
                <a:buChar char="•"/>
              </a:pPr>
              <a:r>
                <a:rPr lang="en-US" sz="2300" spc="115">
                  <a:solidFill>
                    <a:srgbClr val="191919"/>
                  </a:solidFill>
                  <a:latin typeface="Clear Sans Regular"/>
                </a:rPr>
                <a:t>bestreferat.ru - https://www.bestreferat.ru/referat-95730.html </a:t>
              </a:r>
            </a:p>
            <a:p>
              <a:pPr marL="496571" lvl="1" indent="-248285">
                <a:lnSpc>
                  <a:spcPts val="3220"/>
                </a:lnSpc>
                <a:buFont typeface="Arial"/>
                <a:buChar char="•"/>
              </a:pPr>
              <a:r>
                <a:rPr lang="en-US" sz="2300" spc="115">
                  <a:solidFill>
                    <a:srgbClr val="191919"/>
                  </a:solidFill>
                  <a:latin typeface="Clear Sans Regular"/>
                </a:rPr>
                <a:t>Реферат Банк - https://referatbank.ru/referat/preview/14200/referat-boks.html </a:t>
              </a:r>
            </a:p>
            <a:p>
              <a:pPr marL="496571" lvl="1" indent="-248285">
                <a:lnSpc>
                  <a:spcPts val="3220"/>
                </a:lnSpc>
                <a:buFont typeface="Arial"/>
                <a:buChar char="•"/>
              </a:pPr>
              <a:r>
                <a:rPr lang="en-US" sz="2300" spc="115">
                  <a:solidFill>
                    <a:srgbClr val="191919"/>
                  </a:solidFill>
                  <a:latin typeface="Clear Sans Regular"/>
                </a:rPr>
                <a:t>История Федерации Бокса - http://fb-irk.ru/istoriya-boksa-irk-obl/ </a:t>
              </a:r>
            </a:p>
            <a:p>
              <a:pPr marL="496571" lvl="1" indent="-248285">
                <a:lnSpc>
                  <a:spcPts val="3220"/>
                </a:lnSpc>
                <a:buFont typeface="Arial"/>
                <a:buChar char="•"/>
              </a:pPr>
              <a:r>
                <a:rPr lang="en-US" sz="2300" spc="115">
                  <a:solidFill>
                    <a:srgbClr val="191919"/>
                  </a:solidFill>
                  <a:latin typeface="Clear Sans Regular"/>
                </a:rPr>
                <a:t> Статья "Техника нанесения ударов в боксе" - https://your-revolution1905.ru/texnika-naneseniya-udarov-v-bokse/ </a:t>
              </a:r>
            </a:p>
            <a:p>
              <a:pPr marL="496571" lvl="1" indent="-248285">
                <a:lnSpc>
                  <a:spcPts val="3220"/>
                </a:lnSpc>
                <a:buFont typeface="Arial"/>
                <a:buChar char="•"/>
              </a:pPr>
              <a:r>
                <a:rPr lang="en-US" sz="2300" spc="115">
                  <a:solidFill>
                    <a:srgbClr val="191919"/>
                  </a:solidFill>
                  <a:latin typeface="Clear Sans Regular"/>
                </a:rPr>
                <a:t> Статьи "История развития бокса" - https://your-revolution1905.ru/istoriya-boksa/</a:t>
              </a:r>
            </a:p>
            <a:p>
              <a:pPr marL="496571" lvl="1" indent="-248285">
                <a:lnSpc>
                  <a:spcPts val="3220"/>
                </a:lnSpc>
                <a:buFont typeface="Arial"/>
                <a:buChar char="•"/>
              </a:pPr>
              <a:r>
                <a:rPr lang="en-US" sz="2300" spc="115">
                  <a:solidFill>
                    <a:srgbClr val="191919"/>
                  </a:solidFill>
                  <a:latin typeface="Clear Sans Regular"/>
                </a:rPr>
                <a:t>Спортивная энциклопедия - http://ru.sport-wiki.org/ 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35179"/>
              <a:ext cx="11199883" cy="9218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>
                <a:lnSpc>
                  <a:spcPts val="5731"/>
                </a:lnSpc>
                <a:spcBef>
                  <a:spcPct val="0"/>
                </a:spcBef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r="3121" b="1460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800000">
            <a:off x="11859846" y="2427274"/>
            <a:ext cx="4454985" cy="24725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V="1">
            <a:off x="7495569" y="4721448"/>
            <a:ext cx="6477153" cy="359482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800000" flipV="1">
            <a:off x="4950394" y="2000519"/>
            <a:ext cx="4454985" cy="247251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8298" b="3267"/>
          <a:stretch>
            <a:fillRect/>
          </a:stretch>
        </p:blipFill>
        <p:spPr>
          <a:xfrm rot="-10800000">
            <a:off x="1626832" y="5874999"/>
            <a:ext cx="4986337" cy="291922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64107" y="4122665"/>
            <a:ext cx="4454985" cy="2472517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4237998" y="3786196"/>
            <a:ext cx="9792954" cy="2808986"/>
            <a:chOff x="0" y="0"/>
            <a:chExt cx="5958492" cy="170911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959762" cy="1709119"/>
            </a:xfrm>
            <a:custGeom>
              <a:avLst/>
              <a:gdLst/>
              <a:ahLst/>
              <a:cxnLst/>
              <a:rect l="l" t="t" r="r" b="b"/>
              <a:pathLst>
                <a:path w="5959762" h="1709119">
                  <a:moveTo>
                    <a:pt x="5406043" y="1709119"/>
                  </a:moveTo>
                  <a:lnTo>
                    <a:pt x="553720" y="1709119"/>
                  </a:lnTo>
                  <a:cubicBezTo>
                    <a:pt x="247650" y="1709119"/>
                    <a:pt x="0" y="1326566"/>
                    <a:pt x="0" y="855596"/>
                  </a:cubicBezTo>
                  <a:cubicBezTo>
                    <a:pt x="0" y="382663"/>
                    <a:pt x="247650" y="0"/>
                    <a:pt x="553720" y="0"/>
                  </a:cubicBezTo>
                  <a:lnTo>
                    <a:pt x="5406043" y="0"/>
                  </a:lnTo>
                  <a:cubicBezTo>
                    <a:pt x="5712112" y="0"/>
                    <a:pt x="5959762" y="382663"/>
                    <a:pt x="5959762" y="855596"/>
                  </a:cubicBezTo>
                  <a:cubicBezTo>
                    <a:pt x="5958493" y="1326566"/>
                    <a:pt x="5710843" y="1709119"/>
                    <a:pt x="5406043" y="1709119"/>
                  </a:cubicBezTo>
                  <a:close/>
                </a:path>
              </a:pathLst>
            </a:custGeom>
            <a:solidFill>
              <a:srgbClr val="86EAE9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30378" y="1777117"/>
            <a:ext cx="2310885" cy="1003943"/>
            <a:chOff x="0" y="0"/>
            <a:chExt cx="2518233" cy="110617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519503" cy="1107440"/>
            </a:xfrm>
            <a:custGeom>
              <a:avLst/>
              <a:gdLst/>
              <a:ahLst/>
              <a:cxnLst/>
              <a:rect l="l" t="t" r="r" b="b"/>
              <a:pathLst>
                <a:path w="2519503" h="1107440">
                  <a:moveTo>
                    <a:pt x="1965783" y="45720"/>
                  </a:moveTo>
                  <a:cubicBezTo>
                    <a:pt x="2245183" y="45720"/>
                    <a:pt x="2472513" y="273050"/>
                    <a:pt x="2472513" y="552450"/>
                  </a:cubicBezTo>
                  <a:cubicBezTo>
                    <a:pt x="2472513" y="831850"/>
                    <a:pt x="2245183" y="1059180"/>
                    <a:pt x="1965783" y="1059180"/>
                  </a:cubicBezTo>
                  <a:lnTo>
                    <a:pt x="553720" y="1059180"/>
                  </a:lnTo>
                  <a:cubicBezTo>
                    <a:pt x="274320" y="1059180"/>
                    <a:pt x="46990" y="831850"/>
                    <a:pt x="46990" y="552450"/>
                  </a:cubicBezTo>
                  <a:cubicBezTo>
                    <a:pt x="46990" y="273050"/>
                    <a:pt x="274320" y="45720"/>
                    <a:pt x="553720" y="45720"/>
                  </a:cubicBezTo>
                  <a:lnTo>
                    <a:pt x="1965783" y="45720"/>
                  </a:lnTo>
                  <a:moveTo>
                    <a:pt x="1965783" y="0"/>
                  </a:moveTo>
                  <a:lnTo>
                    <a:pt x="553720" y="0"/>
                  </a:lnTo>
                  <a:cubicBezTo>
                    <a:pt x="247650" y="0"/>
                    <a:pt x="0" y="247650"/>
                    <a:pt x="0" y="553720"/>
                  </a:cubicBezTo>
                  <a:cubicBezTo>
                    <a:pt x="0" y="859790"/>
                    <a:pt x="247650" y="1107440"/>
                    <a:pt x="553720" y="1107440"/>
                  </a:cubicBezTo>
                  <a:lnTo>
                    <a:pt x="1965783" y="1107440"/>
                  </a:lnTo>
                  <a:cubicBezTo>
                    <a:pt x="2271853" y="1107440"/>
                    <a:pt x="2519503" y="859790"/>
                    <a:pt x="2519503" y="553720"/>
                  </a:cubicBezTo>
                  <a:cubicBezTo>
                    <a:pt x="2518233" y="247650"/>
                    <a:pt x="2270583" y="0"/>
                    <a:pt x="1965783" y="0"/>
                  </a:cubicBezTo>
                  <a:close/>
                </a:path>
              </a:pathLst>
            </a:custGeom>
            <a:solidFill>
              <a:srgbClr val="3EDAD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283851" y="1819613"/>
            <a:ext cx="2203940" cy="918949"/>
            <a:chOff x="0" y="0"/>
            <a:chExt cx="2797961" cy="116663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99231" cy="1166631"/>
            </a:xfrm>
            <a:custGeom>
              <a:avLst/>
              <a:gdLst/>
              <a:ahLst/>
              <a:cxnLst/>
              <a:rect l="l" t="t" r="r" b="b"/>
              <a:pathLst>
                <a:path w="2799231" h="1166631">
                  <a:moveTo>
                    <a:pt x="2245511" y="1166631"/>
                  </a:moveTo>
                  <a:lnTo>
                    <a:pt x="553720" y="1166631"/>
                  </a:lnTo>
                  <a:cubicBezTo>
                    <a:pt x="247650" y="1166631"/>
                    <a:pt x="0" y="905454"/>
                    <a:pt x="0" y="583991"/>
                  </a:cubicBezTo>
                  <a:cubicBezTo>
                    <a:pt x="0" y="261189"/>
                    <a:pt x="247650" y="0"/>
                    <a:pt x="553720" y="0"/>
                  </a:cubicBezTo>
                  <a:lnTo>
                    <a:pt x="2245511" y="0"/>
                  </a:lnTo>
                  <a:cubicBezTo>
                    <a:pt x="2551581" y="0"/>
                    <a:pt x="2799231" y="261189"/>
                    <a:pt x="2799231" y="583991"/>
                  </a:cubicBezTo>
                  <a:cubicBezTo>
                    <a:pt x="2797961" y="905454"/>
                    <a:pt x="2550311" y="1166631"/>
                    <a:pt x="2245511" y="1166631"/>
                  </a:cubicBezTo>
                  <a:close/>
                </a:path>
              </a:pathLst>
            </a:custGeom>
            <a:solidFill>
              <a:srgbClr val="191919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2856994" y="2160852"/>
            <a:ext cx="1390529" cy="236473"/>
            <a:chOff x="0" y="0"/>
            <a:chExt cx="2987190" cy="508000"/>
          </a:xfrm>
        </p:grpSpPr>
        <p:sp>
          <p:nvSpPr>
            <p:cNvPr id="15" name="Freeform 15"/>
            <p:cNvSpPr/>
            <p:nvPr/>
          </p:nvSpPr>
          <p:spPr>
            <a:xfrm>
              <a:off x="0" y="49530"/>
              <a:ext cx="2987190" cy="408940"/>
            </a:xfrm>
            <a:custGeom>
              <a:avLst/>
              <a:gdLst/>
              <a:ahLst/>
              <a:cxnLst/>
              <a:rect l="l" t="t" r="r" b="b"/>
              <a:pathLst>
                <a:path w="2987190" h="408940">
                  <a:moveTo>
                    <a:pt x="2781450" y="0"/>
                  </a:moveTo>
                  <a:cubicBezTo>
                    <a:pt x="2681120" y="0"/>
                    <a:pt x="2598570" y="72390"/>
                    <a:pt x="2579520" y="166370"/>
                  </a:cubicBezTo>
                  <a:lnTo>
                    <a:pt x="0" y="166370"/>
                  </a:lnTo>
                  <a:lnTo>
                    <a:pt x="0" y="242570"/>
                  </a:lnTo>
                  <a:lnTo>
                    <a:pt x="2580790" y="242570"/>
                  </a:lnTo>
                  <a:cubicBezTo>
                    <a:pt x="2598570" y="337820"/>
                    <a:pt x="2682390" y="408940"/>
                    <a:pt x="2782720" y="408940"/>
                  </a:cubicBezTo>
                  <a:cubicBezTo>
                    <a:pt x="2895750" y="408940"/>
                    <a:pt x="2987190" y="317500"/>
                    <a:pt x="2987190" y="204470"/>
                  </a:cubicBezTo>
                  <a:cubicBezTo>
                    <a:pt x="2987190" y="91440"/>
                    <a:pt x="2895750" y="0"/>
                    <a:pt x="278145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92981" y="6665095"/>
            <a:ext cx="2310885" cy="1003943"/>
            <a:chOff x="0" y="0"/>
            <a:chExt cx="2518233" cy="110617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519503" cy="1107440"/>
            </a:xfrm>
            <a:custGeom>
              <a:avLst/>
              <a:gdLst/>
              <a:ahLst/>
              <a:cxnLst/>
              <a:rect l="l" t="t" r="r" b="b"/>
              <a:pathLst>
                <a:path w="2519503" h="1107440">
                  <a:moveTo>
                    <a:pt x="1965783" y="45720"/>
                  </a:moveTo>
                  <a:cubicBezTo>
                    <a:pt x="2245183" y="45720"/>
                    <a:pt x="2472513" y="273050"/>
                    <a:pt x="2472513" y="552450"/>
                  </a:cubicBezTo>
                  <a:cubicBezTo>
                    <a:pt x="2472513" y="831850"/>
                    <a:pt x="2245183" y="1059180"/>
                    <a:pt x="1965783" y="1059180"/>
                  </a:cubicBezTo>
                  <a:lnTo>
                    <a:pt x="553720" y="1059180"/>
                  </a:lnTo>
                  <a:cubicBezTo>
                    <a:pt x="274320" y="1059180"/>
                    <a:pt x="46990" y="831850"/>
                    <a:pt x="46990" y="552450"/>
                  </a:cubicBezTo>
                  <a:cubicBezTo>
                    <a:pt x="46990" y="273050"/>
                    <a:pt x="274320" y="45720"/>
                    <a:pt x="553720" y="45720"/>
                  </a:cubicBezTo>
                  <a:lnTo>
                    <a:pt x="1965783" y="45720"/>
                  </a:lnTo>
                  <a:moveTo>
                    <a:pt x="1965783" y="0"/>
                  </a:moveTo>
                  <a:lnTo>
                    <a:pt x="553720" y="0"/>
                  </a:lnTo>
                  <a:cubicBezTo>
                    <a:pt x="247650" y="0"/>
                    <a:pt x="0" y="247650"/>
                    <a:pt x="0" y="553720"/>
                  </a:cubicBezTo>
                  <a:cubicBezTo>
                    <a:pt x="0" y="859790"/>
                    <a:pt x="247650" y="1107440"/>
                    <a:pt x="553720" y="1107440"/>
                  </a:cubicBezTo>
                  <a:lnTo>
                    <a:pt x="1965783" y="1107440"/>
                  </a:lnTo>
                  <a:cubicBezTo>
                    <a:pt x="2271853" y="1107440"/>
                    <a:pt x="2519503" y="859790"/>
                    <a:pt x="2519503" y="553720"/>
                  </a:cubicBezTo>
                  <a:cubicBezTo>
                    <a:pt x="2518233" y="247650"/>
                    <a:pt x="2270583" y="0"/>
                    <a:pt x="1965783" y="0"/>
                  </a:cubicBezTo>
                  <a:close/>
                </a:path>
              </a:pathLst>
            </a:custGeom>
            <a:solidFill>
              <a:srgbClr val="2C92D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2503866" y="7048830"/>
            <a:ext cx="1390529" cy="236473"/>
            <a:chOff x="0" y="0"/>
            <a:chExt cx="2987190" cy="508000"/>
          </a:xfrm>
        </p:grpSpPr>
        <p:sp>
          <p:nvSpPr>
            <p:cNvPr id="19" name="Freeform 19"/>
            <p:cNvSpPr/>
            <p:nvPr/>
          </p:nvSpPr>
          <p:spPr>
            <a:xfrm>
              <a:off x="0" y="49530"/>
              <a:ext cx="2987190" cy="408940"/>
            </a:xfrm>
            <a:custGeom>
              <a:avLst/>
              <a:gdLst/>
              <a:ahLst/>
              <a:cxnLst/>
              <a:rect l="l" t="t" r="r" b="b"/>
              <a:pathLst>
                <a:path w="2987190" h="408940">
                  <a:moveTo>
                    <a:pt x="2781450" y="0"/>
                  </a:moveTo>
                  <a:cubicBezTo>
                    <a:pt x="2681120" y="0"/>
                    <a:pt x="2598570" y="72390"/>
                    <a:pt x="2579520" y="166370"/>
                  </a:cubicBezTo>
                  <a:lnTo>
                    <a:pt x="0" y="166370"/>
                  </a:lnTo>
                  <a:lnTo>
                    <a:pt x="0" y="242570"/>
                  </a:lnTo>
                  <a:lnTo>
                    <a:pt x="2580790" y="242570"/>
                  </a:lnTo>
                  <a:cubicBezTo>
                    <a:pt x="2598570" y="337820"/>
                    <a:pt x="2682390" y="408940"/>
                    <a:pt x="2782720" y="408940"/>
                  </a:cubicBezTo>
                  <a:cubicBezTo>
                    <a:pt x="2895750" y="408940"/>
                    <a:pt x="2987190" y="317500"/>
                    <a:pt x="2987190" y="204470"/>
                  </a:cubicBezTo>
                  <a:cubicBezTo>
                    <a:pt x="2987190" y="91440"/>
                    <a:pt x="2895750" y="0"/>
                    <a:pt x="278145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1746737" y="7497367"/>
            <a:ext cx="2310885" cy="1003943"/>
            <a:chOff x="0" y="0"/>
            <a:chExt cx="2518233" cy="110617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519503" cy="1107440"/>
            </a:xfrm>
            <a:custGeom>
              <a:avLst/>
              <a:gdLst/>
              <a:ahLst/>
              <a:cxnLst/>
              <a:rect l="l" t="t" r="r" b="b"/>
              <a:pathLst>
                <a:path w="2519503" h="1107440">
                  <a:moveTo>
                    <a:pt x="1965783" y="45720"/>
                  </a:moveTo>
                  <a:cubicBezTo>
                    <a:pt x="2245183" y="45720"/>
                    <a:pt x="2472513" y="273050"/>
                    <a:pt x="2472513" y="552450"/>
                  </a:cubicBezTo>
                  <a:cubicBezTo>
                    <a:pt x="2472513" y="831850"/>
                    <a:pt x="2245183" y="1059180"/>
                    <a:pt x="1965783" y="1059180"/>
                  </a:cubicBezTo>
                  <a:lnTo>
                    <a:pt x="553720" y="1059180"/>
                  </a:lnTo>
                  <a:cubicBezTo>
                    <a:pt x="274320" y="1059180"/>
                    <a:pt x="46990" y="831850"/>
                    <a:pt x="46990" y="552450"/>
                  </a:cubicBezTo>
                  <a:cubicBezTo>
                    <a:pt x="46990" y="273050"/>
                    <a:pt x="274320" y="45720"/>
                    <a:pt x="553720" y="45720"/>
                  </a:cubicBezTo>
                  <a:lnTo>
                    <a:pt x="1965783" y="45720"/>
                  </a:lnTo>
                  <a:moveTo>
                    <a:pt x="1965783" y="0"/>
                  </a:moveTo>
                  <a:lnTo>
                    <a:pt x="553720" y="0"/>
                  </a:lnTo>
                  <a:cubicBezTo>
                    <a:pt x="247650" y="0"/>
                    <a:pt x="0" y="247650"/>
                    <a:pt x="0" y="553720"/>
                  </a:cubicBezTo>
                  <a:cubicBezTo>
                    <a:pt x="0" y="859790"/>
                    <a:pt x="247650" y="1107440"/>
                    <a:pt x="553720" y="1107440"/>
                  </a:cubicBezTo>
                  <a:lnTo>
                    <a:pt x="1965783" y="1107440"/>
                  </a:lnTo>
                  <a:cubicBezTo>
                    <a:pt x="2271853" y="1107440"/>
                    <a:pt x="2519503" y="859790"/>
                    <a:pt x="2519503" y="553720"/>
                  </a:cubicBezTo>
                  <a:cubicBezTo>
                    <a:pt x="2518233" y="247650"/>
                    <a:pt x="2270583" y="0"/>
                    <a:pt x="1965783" y="0"/>
                  </a:cubicBezTo>
                  <a:close/>
                </a:path>
              </a:pathLst>
            </a:custGeom>
            <a:solidFill>
              <a:srgbClr val="13538A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1801613" y="7539864"/>
            <a:ext cx="2203940" cy="918949"/>
            <a:chOff x="0" y="0"/>
            <a:chExt cx="2797961" cy="1166631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799231" cy="1166631"/>
            </a:xfrm>
            <a:custGeom>
              <a:avLst/>
              <a:gdLst/>
              <a:ahLst/>
              <a:cxnLst/>
              <a:rect l="l" t="t" r="r" b="b"/>
              <a:pathLst>
                <a:path w="2799231" h="1166631">
                  <a:moveTo>
                    <a:pt x="2245511" y="1166631"/>
                  </a:moveTo>
                  <a:lnTo>
                    <a:pt x="553720" y="1166631"/>
                  </a:lnTo>
                  <a:cubicBezTo>
                    <a:pt x="247650" y="1166631"/>
                    <a:pt x="0" y="905454"/>
                    <a:pt x="0" y="583991"/>
                  </a:cubicBezTo>
                  <a:cubicBezTo>
                    <a:pt x="0" y="261189"/>
                    <a:pt x="247650" y="0"/>
                    <a:pt x="553720" y="0"/>
                  </a:cubicBezTo>
                  <a:lnTo>
                    <a:pt x="2245511" y="0"/>
                  </a:lnTo>
                  <a:cubicBezTo>
                    <a:pt x="2551581" y="0"/>
                    <a:pt x="2799231" y="261189"/>
                    <a:pt x="2799231" y="583991"/>
                  </a:cubicBezTo>
                  <a:cubicBezTo>
                    <a:pt x="2797961" y="905454"/>
                    <a:pt x="2550311" y="1166631"/>
                    <a:pt x="2245511" y="1166631"/>
                  </a:cubicBezTo>
                  <a:close/>
                </a:path>
              </a:pathLst>
            </a:custGeom>
            <a:solidFill>
              <a:srgbClr val="191919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4057622" y="7881103"/>
            <a:ext cx="1373384" cy="233557"/>
            <a:chOff x="0" y="0"/>
            <a:chExt cx="2987190" cy="508000"/>
          </a:xfrm>
        </p:grpSpPr>
        <p:sp>
          <p:nvSpPr>
            <p:cNvPr id="25" name="Freeform 25"/>
            <p:cNvSpPr/>
            <p:nvPr/>
          </p:nvSpPr>
          <p:spPr>
            <a:xfrm>
              <a:off x="0" y="49530"/>
              <a:ext cx="2987190" cy="408940"/>
            </a:xfrm>
            <a:custGeom>
              <a:avLst/>
              <a:gdLst/>
              <a:ahLst/>
              <a:cxnLst/>
              <a:rect l="l" t="t" r="r" b="b"/>
              <a:pathLst>
                <a:path w="2987190" h="408940">
                  <a:moveTo>
                    <a:pt x="2781450" y="0"/>
                  </a:moveTo>
                  <a:cubicBezTo>
                    <a:pt x="2681120" y="0"/>
                    <a:pt x="2598570" y="72390"/>
                    <a:pt x="2579520" y="166370"/>
                  </a:cubicBezTo>
                  <a:lnTo>
                    <a:pt x="0" y="166370"/>
                  </a:lnTo>
                  <a:lnTo>
                    <a:pt x="0" y="242570"/>
                  </a:lnTo>
                  <a:lnTo>
                    <a:pt x="2580790" y="242570"/>
                  </a:lnTo>
                  <a:cubicBezTo>
                    <a:pt x="2598570" y="337820"/>
                    <a:pt x="2682390" y="408940"/>
                    <a:pt x="2782720" y="408940"/>
                  </a:cubicBezTo>
                  <a:cubicBezTo>
                    <a:pt x="2895750" y="408940"/>
                    <a:pt x="2987190" y="317500"/>
                    <a:pt x="2987190" y="204470"/>
                  </a:cubicBezTo>
                  <a:cubicBezTo>
                    <a:pt x="2987190" y="91440"/>
                    <a:pt x="2895750" y="0"/>
                    <a:pt x="278145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4948415" y="1958022"/>
            <a:ext cx="2310885" cy="1003943"/>
            <a:chOff x="0" y="0"/>
            <a:chExt cx="2518233" cy="110617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519503" cy="1107440"/>
            </a:xfrm>
            <a:custGeom>
              <a:avLst/>
              <a:gdLst/>
              <a:ahLst/>
              <a:cxnLst/>
              <a:rect l="l" t="t" r="r" b="b"/>
              <a:pathLst>
                <a:path w="2519503" h="1107440">
                  <a:moveTo>
                    <a:pt x="1965783" y="45720"/>
                  </a:moveTo>
                  <a:cubicBezTo>
                    <a:pt x="2245183" y="45720"/>
                    <a:pt x="2472513" y="273050"/>
                    <a:pt x="2472513" y="552450"/>
                  </a:cubicBezTo>
                  <a:cubicBezTo>
                    <a:pt x="2472513" y="831850"/>
                    <a:pt x="2245183" y="1059180"/>
                    <a:pt x="1965783" y="1059180"/>
                  </a:cubicBezTo>
                  <a:lnTo>
                    <a:pt x="553720" y="1059180"/>
                  </a:lnTo>
                  <a:cubicBezTo>
                    <a:pt x="274320" y="1059180"/>
                    <a:pt x="46990" y="831850"/>
                    <a:pt x="46990" y="552450"/>
                  </a:cubicBezTo>
                  <a:cubicBezTo>
                    <a:pt x="46990" y="273050"/>
                    <a:pt x="274320" y="45720"/>
                    <a:pt x="553720" y="45720"/>
                  </a:cubicBezTo>
                  <a:lnTo>
                    <a:pt x="1965783" y="45720"/>
                  </a:lnTo>
                  <a:moveTo>
                    <a:pt x="1965783" y="0"/>
                  </a:moveTo>
                  <a:lnTo>
                    <a:pt x="553720" y="0"/>
                  </a:lnTo>
                  <a:cubicBezTo>
                    <a:pt x="247650" y="0"/>
                    <a:pt x="0" y="247650"/>
                    <a:pt x="0" y="553720"/>
                  </a:cubicBezTo>
                  <a:cubicBezTo>
                    <a:pt x="0" y="859790"/>
                    <a:pt x="247650" y="1107440"/>
                    <a:pt x="553720" y="1107440"/>
                  </a:cubicBezTo>
                  <a:lnTo>
                    <a:pt x="1965783" y="1107440"/>
                  </a:lnTo>
                  <a:cubicBezTo>
                    <a:pt x="2271853" y="1107440"/>
                    <a:pt x="2519503" y="859790"/>
                    <a:pt x="2519503" y="553720"/>
                  </a:cubicBezTo>
                  <a:cubicBezTo>
                    <a:pt x="2518233" y="247650"/>
                    <a:pt x="2270583" y="0"/>
                    <a:pt x="1965783" y="0"/>
                  </a:cubicBezTo>
                  <a:close/>
                </a:path>
              </a:pathLst>
            </a:custGeom>
            <a:solidFill>
              <a:srgbClr val="37C9E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5001888" y="2000519"/>
            <a:ext cx="2203940" cy="918949"/>
            <a:chOff x="0" y="0"/>
            <a:chExt cx="2797961" cy="1166631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799231" cy="1166631"/>
            </a:xfrm>
            <a:custGeom>
              <a:avLst/>
              <a:gdLst/>
              <a:ahLst/>
              <a:cxnLst/>
              <a:rect l="l" t="t" r="r" b="b"/>
              <a:pathLst>
                <a:path w="2799231" h="1166631">
                  <a:moveTo>
                    <a:pt x="2245511" y="1166631"/>
                  </a:moveTo>
                  <a:lnTo>
                    <a:pt x="553720" y="1166631"/>
                  </a:lnTo>
                  <a:cubicBezTo>
                    <a:pt x="247650" y="1166631"/>
                    <a:pt x="0" y="905454"/>
                    <a:pt x="0" y="583991"/>
                  </a:cubicBezTo>
                  <a:cubicBezTo>
                    <a:pt x="0" y="261189"/>
                    <a:pt x="247650" y="0"/>
                    <a:pt x="553720" y="0"/>
                  </a:cubicBezTo>
                  <a:lnTo>
                    <a:pt x="2245511" y="0"/>
                  </a:lnTo>
                  <a:cubicBezTo>
                    <a:pt x="2551581" y="0"/>
                    <a:pt x="2799231" y="261189"/>
                    <a:pt x="2799231" y="583991"/>
                  </a:cubicBezTo>
                  <a:cubicBezTo>
                    <a:pt x="2797961" y="905454"/>
                    <a:pt x="2550311" y="1166631"/>
                    <a:pt x="2245511" y="1166631"/>
                  </a:cubicBezTo>
                  <a:close/>
                </a:path>
              </a:pathLst>
            </a:custGeom>
            <a:solidFill>
              <a:srgbClr val="191919"/>
            </a:solidFill>
          </p:spPr>
        </p:sp>
      </p:grpSp>
      <p:grpSp>
        <p:nvGrpSpPr>
          <p:cNvPr id="30" name="Group 30"/>
          <p:cNvGrpSpPr/>
          <p:nvPr/>
        </p:nvGrpSpPr>
        <p:grpSpPr>
          <a:xfrm rot="-10800000">
            <a:off x="13575031" y="2341757"/>
            <a:ext cx="1390529" cy="236473"/>
            <a:chOff x="0" y="0"/>
            <a:chExt cx="2987190" cy="508000"/>
          </a:xfrm>
        </p:grpSpPr>
        <p:sp>
          <p:nvSpPr>
            <p:cNvPr id="31" name="Freeform 31"/>
            <p:cNvSpPr/>
            <p:nvPr/>
          </p:nvSpPr>
          <p:spPr>
            <a:xfrm>
              <a:off x="0" y="49530"/>
              <a:ext cx="2987190" cy="408940"/>
            </a:xfrm>
            <a:custGeom>
              <a:avLst/>
              <a:gdLst/>
              <a:ahLst/>
              <a:cxnLst/>
              <a:rect l="l" t="t" r="r" b="b"/>
              <a:pathLst>
                <a:path w="2987190" h="408940">
                  <a:moveTo>
                    <a:pt x="2781450" y="0"/>
                  </a:moveTo>
                  <a:cubicBezTo>
                    <a:pt x="2681120" y="0"/>
                    <a:pt x="2598570" y="72390"/>
                    <a:pt x="2579520" y="166370"/>
                  </a:cubicBezTo>
                  <a:lnTo>
                    <a:pt x="0" y="166370"/>
                  </a:lnTo>
                  <a:lnTo>
                    <a:pt x="0" y="242570"/>
                  </a:lnTo>
                  <a:lnTo>
                    <a:pt x="2580790" y="242570"/>
                  </a:lnTo>
                  <a:cubicBezTo>
                    <a:pt x="2598570" y="337820"/>
                    <a:pt x="2682390" y="408940"/>
                    <a:pt x="2782720" y="408940"/>
                  </a:cubicBezTo>
                  <a:cubicBezTo>
                    <a:pt x="2895750" y="408940"/>
                    <a:pt x="2987190" y="317500"/>
                    <a:pt x="2987190" y="204470"/>
                  </a:cubicBezTo>
                  <a:cubicBezTo>
                    <a:pt x="2987190" y="91440"/>
                    <a:pt x="2895750" y="0"/>
                    <a:pt x="278145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32" name="TextBox 32"/>
          <p:cNvSpPr txBox="1"/>
          <p:nvPr/>
        </p:nvSpPr>
        <p:spPr>
          <a:xfrm>
            <a:off x="4740096" y="2050558"/>
            <a:ext cx="1334191" cy="409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95">
                <a:solidFill>
                  <a:srgbClr val="FFFFFF"/>
                </a:solidFill>
                <a:latin typeface="Clear Sans Regular"/>
              </a:rPr>
              <a:t>Цель</a:t>
            </a:r>
          </a:p>
        </p:txBody>
      </p:sp>
      <p:grpSp>
        <p:nvGrpSpPr>
          <p:cNvPr id="33" name="Group 33"/>
          <p:cNvGrpSpPr/>
          <p:nvPr/>
        </p:nvGrpSpPr>
        <p:grpSpPr>
          <a:xfrm>
            <a:off x="462435" y="755678"/>
            <a:ext cx="2394559" cy="3965770"/>
            <a:chOff x="0" y="0"/>
            <a:chExt cx="3192746" cy="5287693"/>
          </a:xfrm>
        </p:grpSpPr>
        <p:sp>
          <p:nvSpPr>
            <p:cNvPr id="34" name="TextBox 34"/>
            <p:cNvSpPr txBox="1"/>
            <p:nvPr/>
          </p:nvSpPr>
          <p:spPr>
            <a:xfrm>
              <a:off x="0" y="-48709"/>
              <a:ext cx="3192746" cy="5312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805661"/>
              <a:ext cx="3192746" cy="27910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400" spc="95">
                  <a:solidFill>
                    <a:srgbClr val="FFFFFF"/>
                  </a:solidFill>
                  <a:latin typeface="Clear Sans Regular"/>
                </a:rPr>
                <a:t>моего про</a:t>
              </a:r>
              <a:r>
                <a:rPr lang="en-US" sz="2400" spc="96">
                  <a:solidFill>
                    <a:srgbClr val="FFFFFF"/>
                  </a:solidFill>
                  <a:latin typeface="Clear Sans Regular"/>
                </a:rPr>
                <a:t>екта  -  это изучение такого вида спорта как бокс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3914458"/>
              <a:ext cx="3192746" cy="5312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4757495"/>
              <a:ext cx="3192746" cy="5312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4545657" y="4162105"/>
            <a:ext cx="9298144" cy="2615731"/>
            <a:chOff x="0" y="0"/>
            <a:chExt cx="12397526" cy="3487642"/>
          </a:xfrm>
        </p:grpSpPr>
        <p:sp>
          <p:nvSpPr>
            <p:cNvPr id="39" name="TextBox 39"/>
            <p:cNvSpPr txBox="1"/>
            <p:nvPr/>
          </p:nvSpPr>
          <p:spPr>
            <a:xfrm>
              <a:off x="0" y="2817508"/>
              <a:ext cx="12397526" cy="6765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267"/>
                </a:lnSpc>
              </a:pPr>
              <a:endParaRPr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35700"/>
              <a:ext cx="12397526" cy="27403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301"/>
                </a:lnSpc>
                <a:spcBef>
                  <a:spcPct val="0"/>
                </a:spcBef>
              </a:pPr>
              <a:r>
                <a:rPr lang="en-US" sz="2520" spc="75">
                  <a:solidFill>
                    <a:srgbClr val="191919"/>
                  </a:solidFill>
                  <a:latin typeface="Clear Sans Bold"/>
                </a:rPr>
                <a:t>МОЙ ПРОЕКТ ОТНОСИТСЯ К ТИПУ </a:t>
              </a:r>
              <a:r>
                <a:rPr lang="en-US" sz="2520" u="none" spc="75">
                  <a:solidFill>
                    <a:srgbClr val="191919"/>
                  </a:solidFill>
                  <a:latin typeface="Clear Sans Bold"/>
                </a:rPr>
                <a:t>ОЗНАКОМИТЕЛЬНО-ОРИЕНТИРОВОЧНЫХ ПРОЕКТОВ(ИНФОРМАЦИОННЫХ), ТАК КАК ЕГО ЦЕЛЬЮ СЛУЖИТ ОЗНАКОМЛЕНИЕ, АНАЛИЗ И ОБОБЩЕНИЕ ИНФОРМАЦИИ О ТАКОМ ВИДЕ СПОРТА КАК БОКС ДЛЯ ШИРОКОЙ АУДИТОРИИ.</a:t>
              </a:r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681327" y="6938536"/>
            <a:ext cx="1334191" cy="409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95">
                <a:solidFill>
                  <a:srgbClr val="FFFFFF"/>
                </a:solidFill>
                <a:latin typeface="Clear Sans Regular"/>
              </a:rPr>
              <a:t>Объек</a:t>
            </a:r>
            <a:r>
              <a:rPr lang="en-US" sz="2400" spc="96">
                <a:solidFill>
                  <a:srgbClr val="FFFFFF"/>
                </a:solidFill>
                <a:latin typeface="Clear Sans Regular"/>
              </a:rPr>
              <a:t>т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4181696" y="6938536"/>
            <a:ext cx="1537396" cy="410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95">
                <a:solidFill>
                  <a:srgbClr val="FFFFFF"/>
                </a:solidFill>
                <a:latin typeface="Clear Sans Regular"/>
              </a:rPr>
              <a:t>Бокс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2256455" y="7605223"/>
            <a:ext cx="1334191" cy="740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71"/>
              </a:lnSpc>
            </a:pPr>
            <a:r>
              <a:rPr lang="en-US" sz="2122" spc="84">
                <a:solidFill>
                  <a:srgbClr val="FFFFFF"/>
                </a:solidFill>
                <a:latin typeface="Clear Sans Regular"/>
              </a:rPr>
              <a:t>Моя гипотеза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5431006" y="5762398"/>
            <a:ext cx="2654097" cy="4662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399" spc="95">
                <a:solidFill>
                  <a:srgbClr val="FFFFFF"/>
                </a:solidFill>
                <a:latin typeface="Clear Sans Regular"/>
              </a:rPr>
              <a:t> я думаю, что бокс является одним из ведущих видов спорта в России, так как воспитывает дисциплину и развивает мышление.</a:t>
            </a:r>
          </a:p>
          <a:p>
            <a:pPr algn="ctr">
              <a:lnSpc>
                <a:spcPts val="3359"/>
              </a:lnSpc>
            </a:pPr>
            <a:endParaRPr/>
          </a:p>
        </p:txBody>
      </p:sp>
      <p:sp>
        <p:nvSpPr>
          <p:cNvPr id="45" name="TextBox 45"/>
          <p:cNvSpPr txBox="1"/>
          <p:nvPr/>
        </p:nvSpPr>
        <p:spPr>
          <a:xfrm>
            <a:off x="15001888" y="2018146"/>
            <a:ext cx="2203940" cy="780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7"/>
              </a:lnSpc>
            </a:pPr>
            <a:r>
              <a:rPr lang="en-US" sz="2269" spc="90">
                <a:solidFill>
                  <a:srgbClr val="FFFFFF"/>
                </a:solidFill>
                <a:latin typeface="Clear Sans Regular"/>
              </a:rPr>
              <a:t>Предмет</a:t>
            </a:r>
          </a:p>
          <a:p>
            <a:pPr algn="ctr">
              <a:lnSpc>
                <a:spcPts val="3177"/>
              </a:lnSpc>
            </a:pPr>
            <a:r>
              <a:rPr lang="en-US" sz="2269" spc="90">
                <a:solidFill>
                  <a:srgbClr val="FFFFFF"/>
                </a:solidFill>
                <a:latin typeface="Clear Sans Regular"/>
              </a:rPr>
              <a:t>исследования</a:t>
            </a:r>
          </a:p>
        </p:txBody>
      </p:sp>
      <p:grpSp>
        <p:nvGrpSpPr>
          <p:cNvPr id="46" name="Group 46"/>
          <p:cNvGrpSpPr/>
          <p:nvPr/>
        </p:nvGrpSpPr>
        <p:grpSpPr>
          <a:xfrm>
            <a:off x="11859846" y="-1166036"/>
            <a:ext cx="1537396" cy="4389473"/>
            <a:chOff x="0" y="0"/>
            <a:chExt cx="2049861" cy="5852630"/>
          </a:xfrm>
        </p:grpSpPr>
        <p:sp>
          <p:nvSpPr>
            <p:cNvPr id="47" name="TextBox 47"/>
            <p:cNvSpPr txBox="1"/>
            <p:nvPr/>
          </p:nvSpPr>
          <p:spPr>
            <a:xfrm>
              <a:off x="0" y="-48709"/>
              <a:ext cx="2049861" cy="5312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805661"/>
              <a:ext cx="2049861" cy="5312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0" y="1654709"/>
              <a:ext cx="2049861" cy="5312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2497746"/>
              <a:ext cx="2049861" cy="33559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399" spc="95">
                  <a:solidFill>
                    <a:srgbClr val="FFFFFF"/>
                  </a:solidFill>
                  <a:latin typeface="Clear Sans Regular"/>
                </a:rPr>
                <a:t>техника;</a:t>
              </a:r>
            </a:p>
            <a:p>
              <a:pPr algn="ctr">
                <a:lnSpc>
                  <a:spcPts val="3359"/>
                </a:lnSpc>
              </a:pPr>
              <a:endParaRPr/>
            </a:p>
            <a:p>
              <a:pPr algn="ctr">
                <a:lnSpc>
                  <a:spcPts val="3359"/>
                </a:lnSpc>
              </a:pPr>
              <a:r>
                <a:rPr lang="en-US" sz="2399" spc="95">
                  <a:solidFill>
                    <a:srgbClr val="FFFFFF"/>
                  </a:solidFill>
                  <a:latin typeface="Clear Sans Regular"/>
                </a:rPr>
                <a:t>история;</a:t>
              </a:r>
            </a:p>
            <a:p>
              <a:pPr algn="ctr">
                <a:lnSpc>
                  <a:spcPts val="3359"/>
                </a:lnSpc>
              </a:pPr>
              <a:endParaRPr/>
            </a:p>
            <a:p>
              <a:pPr algn="ctr">
                <a:lnSpc>
                  <a:spcPts val="3359"/>
                </a:lnSpc>
              </a:pPr>
              <a:r>
                <a:rPr lang="en-US" sz="2400" spc="95">
                  <a:solidFill>
                    <a:srgbClr val="FFFFFF"/>
                  </a:solidFill>
                  <a:latin typeface="Clear Sans Regular"/>
                </a:rPr>
                <a:t>правил</a:t>
              </a:r>
              <a:r>
                <a:rPr lang="en-US" sz="2400" spc="96">
                  <a:solidFill>
                    <a:srgbClr val="FFFFFF"/>
                  </a:solidFill>
                  <a:latin typeface="Clear Sans Regular"/>
                </a:rPr>
                <a:t>а бокса</a:t>
              </a: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92981" y="8756329"/>
            <a:ext cx="2310885" cy="1003943"/>
            <a:chOff x="0" y="0"/>
            <a:chExt cx="2518233" cy="110617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519503" cy="1107440"/>
            </a:xfrm>
            <a:custGeom>
              <a:avLst/>
              <a:gdLst/>
              <a:ahLst/>
              <a:cxnLst/>
              <a:rect l="l" t="t" r="r" b="b"/>
              <a:pathLst>
                <a:path w="2519503" h="1107440">
                  <a:moveTo>
                    <a:pt x="1965783" y="45720"/>
                  </a:moveTo>
                  <a:cubicBezTo>
                    <a:pt x="2245183" y="45720"/>
                    <a:pt x="2472513" y="273050"/>
                    <a:pt x="2472513" y="552450"/>
                  </a:cubicBezTo>
                  <a:cubicBezTo>
                    <a:pt x="2472513" y="831850"/>
                    <a:pt x="2245183" y="1059180"/>
                    <a:pt x="1965783" y="1059180"/>
                  </a:cubicBezTo>
                  <a:lnTo>
                    <a:pt x="553720" y="1059180"/>
                  </a:lnTo>
                  <a:cubicBezTo>
                    <a:pt x="274320" y="1059180"/>
                    <a:pt x="46990" y="831850"/>
                    <a:pt x="46990" y="552450"/>
                  </a:cubicBezTo>
                  <a:cubicBezTo>
                    <a:pt x="46990" y="273050"/>
                    <a:pt x="274320" y="45720"/>
                    <a:pt x="553720" y="45720"/>
                  </a:cubicBezTo>
                  <a:lnTo>
                    <a:pt x="1965783" y="45720"/>
                  </a:lnTo>
                  <a:moveTo>
                    <a:pt x="1965783" y="0"/>
                  </a:moveTo>
                  <a:lnTo>
                    <a:pt x="553720" y="0"/>
                  </a:lnTo>
                  <a:cubicBezTo>
                    <a:pt x="247650" y="0"/>
                    <a:pt x="0" y="247650"/>
                    <a:pt x="0" y="553720"/>
                  </a:cubicBezTo>
                  <a:cubicBezTo>
                    <a:pt x="0" y="859790"/>
                    <a:pt x="247650" y="1107440"/>
                    <a:pt x="553720" y="1107440"/>
                  </a:cubicBezTo>
                  <a:lnTo>
                    <a:pt x="1965783" y="1107440"/>
                  </a:lnTo>
                  <a:cubicBezTo>
                    <a:pt x="2271853" y="1107440"/>
                    <a:pt x="2519503" y="859790"/>
                    <a:pt x="2519503" y="553720"/>
                  </a:cubicBezTo>
                  <a:cubicBezTo>
                    <a:pt x="2518233" y="247650"/>
                    <a:pt x="2270583" y="0"/>
                    <a:pt x="1965783" y="0"/>
                  </a:cubicBezTo>
                  <a:close/>
                </a:path>
              </a:pathLst>
            </a:custGeom>
            <a:solidFill>
              <a:srgbClr val="3EDAD8"/>
            </a:solidFill>
          </p:spPr>
        </p:sp>
      </p:grpSp>
      <p:sp>
        <p:nvSpPr>
          <p:cNvPr id="53" name="TextBox 53"/>
          <p:cNvSpPr txBox="1"/>
          <p:nvPr/>
        </p:nvSpPr>
        <p:spPr>
          <a:xfrm>
            <a:off x="192981" y="8810595"/>
            <a:ext cx="2310885" cy="759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 spc="88">
                <a:solidFill>
                  <a:srgbClr val="FFFFFF"/>
                </a:solidFill>
                <a:latin typeface="Clear Sans Regular"/>
              </a:rPr>
              <a:t>Методы исследования</a:t>
            </a:r>
          </a:p>
        </p:txBody>
      </p:sp>
      <p:grpSp>
        <p:nvGrpSpPr>
          <p:cNvPr id="54" name="Group 54"/>
          <p:cNvGrpSpPr/>
          <p:nvPr/>
        </p:nvGrpSpPr>
        <p:grpSpPr>
          <a:xfrm>
            <a:off x="2503866" y="9168639"/>
            <a:ext cx="1390529" cy="236473"/>
            <a:chOff x="0" y="0"/>
            <a:chExt cx="2987190" cy="508000"/>
          </a:xfrm>
        </p:grpSpPr>
        <p:sp>
          <p:nvSpPr>
            <p:cNvPr id="55" name="Freeform 55"/>
            <p:cNvSpPr/>
            <p:nvPr/>
          </p:nvSpPr>
          <p:spPr>
            <a:xfrm>
              <a:off x="0" y="49530"/>
              <a:ext cx="2987190" cy="408940"/>
            </a:xfrm>
            <a:custGeom>
              <a:avLst/>
              <a:gdLst/>
              <a:ahLst/>
              <a:cxnLst/>
              <a:rect l="l" t="t" r="r" b="b"/>
              <a:pathLst>
                <a:path w="2987190" h="408940">
                  <a:moveTo>
                    <a:pt x="2781450" y="0"/>
                  </a:moveTo>
                  <a:cubicBezTo>
                    <a:pt x="2681120" y="0"/>
                    <a:pt x="2598570" y="72390"/>
                    <a:pt x="2579520" y="166370"/>
                  </a:cubicBezTo>
                  <a:lnTo>
                    <a:pt x="0" y="166370"/>
                  </a:lnTo>
                  <a:lnTo>
                    <a:pt x="0" y="242570"/>
                  </a:lnTo>
                  <a:lnTo>
                    <a:pt x="2580790" y="242570"/>
                  </a:lnTo>
                  <a:cubicBezTo>
                    <a:pt x="2598570" y="337820"/>
                    <a:pt x="2682390" y="408940"/>
                    <a:pt x="2782720" y="408940"/>
                  </a:cubicBezTo>
                  <a:cubicBezTo>
                    <a:pt x="2895750" y="408940"/>
                    <a:pt x="2987190" y="317500"/>
                    <a:pt x="2987190" y="204470"/>
                  </a:cubicBezTo>
                  <a:cubicBezTo>
                    <a:pt x="2987190" y="91440"/>
                    <a:pt x="2895750" y="0"/>
                    <a:pt x="278145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6" name="TextBox 56"/>
          <p:cNvSpPr txBox="1"/>
          <p:nvPr/>
        </p:nvSpPr>
        <p:spPr>
          <a:xfrm>
            <a:off x="4545657" y="8579587"/>
            <a:ext cx="5776724" cy="1477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3"/>
              </a:lnSpc>
            </a:pPr>
            <a:r>
              <a:rPr lang="en-US" sz="2138" spc="85">
                <a:solidFill>
                  <a:srgbClr val="FFFFFF"/>
                </a:solidFill>
                <a:latin typeface="Clear Sans Regular"/>
              </a:rPr>
              <a:t>изучение различной литературы, обобщение и анализ собранной информации, сравнение любительского и профессионального бокса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l="1451" t="1071" r="3553" b="1877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5400000">
            <a:off x="2793136" y="7161273"/>
            <a:ext cx="2029257" cy="648785"/>
            <a:chOff x="0" y="0"/>
            <a:chExt cx="13488772" cy="4699000"/>
          </a:xfrm>
        </p:grpSpPr>
        <p:sp>
          <p:nvSpPr>
            <p:cNvPr id="4" name="Freeform 4"/>
            <p:cNvSpPr/>
            <p:nvPr/>
          </p:nvSpPr>
          <p:spPr>
            <a:xfrm>
              <a:off x="327533" y="113538"/>
              <a:ext cx="12797384" cy="4568952"/>
            </a:xfrm>
            <a:custGeom>
              <a:avLst/>
              <a:gdLst/>
              <a:ahLst/>
              <a:cxnLst/>
              <a:rect l="l" t="t" r="r" b="b"/>
              <a:pathLst>
                <a:path w="12797384" h="4568952">
                  <a:moveTo>
                    <a:pt x="12796875" y="4284853"/>
                  </a:moveTo>
                  <a:cubicBezTo>
                    <a:pt x="12797384" y="4274947"/>
                    <a:pt x="12796368" y="4265930"/>
                    <a:pt x="12794463" y="4257548"/>
                  </a:cubicBezTo>
                  <a:cubicBezTo>
                    <a:pt x="12779349" y="4143121"/>
                    <a:pt x="12702769" y="4046093"/>
                    <a:pt x="12595073" y="4012946"/>
                  </a:cubicBezTo>
                  <a:lnTo>
                    <a:pt x="12595073" y="2871851"/>
                  </a:lnTo>
                  <a:lnTo>
                    <a:pt x="12595073" y="618109"/>
                  </a:lnTo>
                  <a:lnTo>
                    <a:pt x="12595073" y="98552"/>
                  </a:lnTo>
                  <a:cubicBezTo>
                    <a:pt x="12595073" y="47117"/>
                    <a:pt x="12551385" y="3302"/>
                    <a:pt x="12499823" y="3302"/>
                  </a:cubicBezTo>
                  <a:lnTo>
                    <a:pt x="12228932" y="3302"/>
                  </a:lnTo>
                  <a:lnTo>
                    <a:pt x="11383299" y="3302"/>
                  </a:lnTo>
                  <a:lnTo>
                    <a:pt x="10045713" y="3302"/>
                  </a:lnTo>
                  <a:lnTo>
                    <a:pt x="8413601" y="3302"/>
                  </a:lnTo>
                  <a:lnTo>
                    <a:pt x="6625583" y="3302"/>
                  </a:lnTo>
                  <a:lnTo>
                    <a:pt x="4820433" y="3302"/>
                  </a:lnTo>
                  <a:lnTo>
                    <a:pt x="3129914" y="3302"/>
                  </a:lnTo>
                  <a:lnTo>
                    <a:pt x="1707911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416657" y="193802"/>
                  </a:lnTo>
                  <a:lnTo>
                    <a:pt x="2754244" y="193802"/>
                  </a:lnTo>
                  <a:lnTo>
                    <a:pt x="4386355" y="193802"/>
                  </a:lnTo>
                  <a:lnTo>
                    <a:pt x="6174373" y="193802"/>
                  </a:lnTo>
                  <a:lnTo>
                    <a:pt x="7979524" y="193802"/>
                  </a:lnTo>
                  <a:lnTo>
                    <a:pt x="9670042" y="193802"/>
                  </a:lnTo>
                  <a:lnTo>
                    <a:pt x="11092046" y="193802"/>
                  </a:lnTo>
                  <a:lnTo>
                    <a:pt x="12087835" y="193802"/>
                  </a:lnTo>
                  <a:cubicBezTo>
                    <a:pt x="12192356" y="193802"/>
                    <a:pt x="12299163" y="199390"/>
                    <a:pt x="12404446" y="197104"/>
                  </a:cubicBezTo>
                  <a:lnTo>
                    <a:pt x="12404446" y="1511554"/>
                  </a:lnTo>
                  <a:lnTo>
                    <a:pt x="12404446" y="3765296"/>
                  </a:lnTo>
                  <a:lnTo>
                    <a:pt x="12404446" y="4022852"/>
                  </a:lnTo>
                  <a:cubicBezTo>
                    <a:pt x="12302211" y="4066286"/>
                    <a:pt x="12229313" y="4168648"/>
                    <a:pt x="12228424" y="4284853"/>
                  </a:cubicBezTo>
                  <a:cubicBezTo>
                    <a:pt x="12227281" y="4439158"/>
                    <a:pt x="12359234" y="4568952"/>
                    <a:pt x="12512523" y="4568952"/>
                  </a:cubicBezTo>
                  <a:cubicBezTo>
                    <a:pt x="12662383" y="4568952"/>
                    <a:pt x="12775540" y="4454017"/>
                    <a:pt x="12794209" y="4312158"/>
                  </a:cubicBezTo>
                  <a:cubicBezTo>
                    <a:pt x="12796368" y="4303903"/>
                    <a:pt x="12797384" y="4294759"/>
                    <a:pt x="12796877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AutoShape 5"/>
          <p:cNvSpPr/>
          <p:nvPr/>
        </p:nvSpPr>
        <p:spPr>
          <a:xfrm rot="-5400000">
            <a:off x="5011215" y="6353398"/>
            <a:ext cx="27643" cy="1785761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6" name="Group 6"/>
          <p:cNvGrpSpPr/>
          <p:nvPr/>
        </p:nvGrpSpPr>
        <p:grpSpPr>
          <a:xfrm rot="-5400000">
            <a:off x="13342435" y="2930035"/>
            <a:ext cx="2004731" cy="648785"/>
            <a:chOff x="0" y="0"/>
            <a:chExt cx="13325744" cy="4699000"/>
          </a:xfrm>
        </p:grpSpPr>
        <p:sp>
          <p:nvSpPr>
            <p:cNvPr id="7" name="Freeform 7"/>
            <p:cNvSpPr/>
            <p:nvPr/>
          </p:nvSpPr>
          <p:spPr>
            <a:xfrm>
              <a:off x="327533" y="113538"/>
              <a:ext cx="12634356" cy="4568952"/>
            </a:xfrm>
            <a:custGeom>
              <a:avLst/>
              <a:gdLst/>
              <a:ahLst/>
              <a:cxnLst/>
              <a:rect l="l" t="t" r="r" b="b"/>
              <a:pathLst>
                <a:path w="12634356" h="4568952">
                  <a:moveTo>
                    <a:pt x="12633848" y="4284853"/>
                  </a:moveTo>
                  <a:cubicBezTo>
                    <a:pt x="12634356" y="4274947"/>
                    <a:pt x="12633339" y="4265930"/>
                    <a:pt x="12631435" y="4257548"/>
                  </a:cubicBezTo>
                  <a:cubicBezTo>
                    <a:pt x="12616322" y="4143121"/>
                    <a:pt x="12539741" y="4046093"/>
                    <a:pt x="12432045" y="4012946"/>
                  </a:cubicBezTo>
                  <a:lnTo>
                    <a:pt x="12432045" y="2871851"/>
                  </a:lnTo>
                  <a:lnTo>
                    <a:pt x="12432045" y="618109"/>
                  </a:lnTo>
                  <a:lnTo>
                    <a:pt x="12432045" y="98552"/>
                  </a:lnTo>
                  <a:cubicBezTo>
                    <a:pt x="12432045" y="47117"/>
                    <a:pt x="12388357" y="3302"/>
                    <a:pt x="12336795" y="3302"/>
                  </a:cubicBezTo>
                  <a:lnTo>
                    <a:pt x="12065904" y="3302"/>
                  </a:lnTo>
                  <a:lnTo>
                    <a:pt x="11228845" y="3302"/>
                  </a:lnTo>
                  <a:lnTo>
                    <a:pt x="9910810" y="3302"/>
                  </a:lnTo>
                  <a:lnTo>
                    <a:pt x="8302556" y="3302"/>
                  </a:lnTo>
                  <a:lnTo>
                    <a:pt x="6540674" y="3302"/>
                  </a:lnTo>
                  <a:lnTo>
                    <a:pt x="4761911" y="3302"/>
                  </a:lnTo>
                  <a:lnTo>
                    <a:pt x="3096104" y="3302"/>
                  </a:lnTo>
                  <a:lnTo>
                    <a:pt x="1694886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407890" y="193802"/>
                  </a:lnTo>
                  <a:lnTo>
                    <a:pt x="2725924" y="193802"/>
                  </a:lnTo>
                  <a:lnTo>
                    <a:pt x="4334179" y="193802"/>
                  </a:lnTo>
                  <a:lnTo>
                    <a:pt x="6096060" y="193802"/>
                  </a:lnTo>
                  <a:lnTo>
                    <a:pt x="7874824" y="193802"/>
                  </a:lnTo>
                  <a:lnTo>
                    <a:pt x="9540631" y="193802"/>
                  </a:lnTo>
                  <a:lnTo>
                    <a:pt x="10941848" y="193802"/>
                  </a:lnTo>
                  <a:lnTo>
                    <a:pt x="11924807" y="193802"/>
                  </a:lnTo>
                  <a:cubicBezTo>
                    <a:pt x="12029327" y="193802"/>
                    <a:pt x="12136135" y="199390"/>
                    <a:pt x="12241418" y="197104"/>
                  </a:cubicBezTo>
                  <a:lnTo>
                    <a:pt x="12241418" y="1511554"/>
                  </a:lnTo>
                  <a:lnTo>
                    <a:pt x="12241418" y="3765296"/>
                  </a:lnTo>
                  <a:lnTo>
                    <a:pt x="12241418" y="4022852"/>
                  </a:lnTo>
                  <a:cubicBezTo>
                    <a:pt x="12139183" y="4066286"/>
                    <a:pt x="12066285" y="4168648"/>
                    <a:pt x="12065396" y="4284853"/>
                  </a:cubicBezTo>
                  <a:cubicBezTo>
                    <a:pt x="12064252" y="4439158"/>
                    <a:pt x="12196206" y="4568952"/>
                    <a:pt x="12349495" y="4568952"/>
                  </a:cubicBezTo>
                  <a:cubicBezTo>
                    <a:pt x="12499355" y="4568952"/>
                    <a:pt x="12612511" y="4454017"/>
                    <a:pt x="12631181" y="4312158"/>
                  </a:cubicBezTo>
                  <a:cubicBezTo>
                    <a:pt x="12633339" y="4303903"/>
                    <a:pt x="12634356" y="4294759"/>
                    <a:pt x="12633848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8" name="AutoShape 8"/>
          <p:cNvSpPr/>
          <p:nvPr/>
        </p:nvSpPr>
        <p:spPr>
          <a:xfrm rot="5400000">
            <a:off x="13128946" y="2399227"/>
            <a:ext cx="27643" cy="1785761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9" name="Group 9"/>
          <p:cNvGrpSpPr/>
          <p:nvPr/>
        </p:nvGrpSpPr>
        <p:grpSpPr>
          <a:xfrm rot="-5400000">
            <a:off x="13399573" y="7161273"/>
            <a:ext cx="2029257" cy="648785"/>
            <a:chOff x="0" y="0"/>
            <a:chExt cx="13488772" cy="4699000"/>
          </a:xfrm>
        </p:grpSpPr>
        <p:sp>
          <p:nvSpPr>
            <p:cNvPr id="10" name="Freeform 10"/>
            <p:cNvSpPr/>
            <p:nvPr/>
          </p:nvSpPr>
          <p:spPr>
            <a:xfrm>
              <a:off x="327533" y="113538"/>
              <a:ext cx="12797384" cy="4568952"/>
            </a:xfrm>
            <a:custGeom>
              <a:avLst/>
              <a:gdLst/>
              <a:ahLst/>
              <a:cxnLst/>
              <a:rect l="l" t="t" r="r" b="b"/>
              <a:pathLst>
                <a:path w="12797384" h="4568952">
                  <a:moveTo>
                    <a:pt x="12796875" y="4284853"/>
                  </a:moveTo>
                  <a:cubicBezTo>
                    <a:pt x="12797384" y="4274947"/>
                    <a:pt x="12796368" y="4265930"/>
                    <a:pt x="12794463" y="4257548"/>
                  </a:cubicBezTo>
                  <a:cubicBezTo>
                    <a:pt x="12779349" y="4143121"/>
                    <a:pt x="12702769" y="4046093"/>
                    <a:pt x="12595073" y="4012946"/>
                  </a:cubicBezTo>
                  <a:lnTo>
                    <a:pt x="12595073" y="2871851"/>
                  </a:lnTo>
                  <a:lnTo>
                    <a:pt x="12595073" y="618109"/>
                  </a:lnTo>
                  <a:lnTo>
                    <a:pt x="12595073" y="98552"/>
                  </a:lnTo>
                  <a:cubicBezTo>
                    <a:pt x="12595073" y="47117"/>
                    <a:pt x="12551385" y="3302"/>
                    <a:pt x="12499823" y="3302"/>
                  </a:cubicBezTo>
                  <a:lnTo>
                    <a:pt x="12228932" y="3302"/>
                  </a:lnTo>
                  <a:lnTo>
                    <a:pt x="11383299" y="3302"/>
                  </a:lnTo>
                  <a:lnTo>
                    <a:pt x="10045713" y="3302"/>
                  </a:lnTo>
                  <a:lnTo>
                    <a:pt x="8413601" y="3302"/>
                  </a:lnTo>
                  <a:lnTo>
                    <a:pt x="6625583" y="3302"/>
                  </a:lnTo>
                  <a:lnTo>
                    <a:pt x="4820433" y="3302"/>
                  </a:lnTo>
                  <a:lnTo>
                    <a:pt x="3129914" y="3302"/>
                  </a:lnTo>
                  <a:lnTo>
                    <a:pt x="1707911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416657" y="193802"/>
                  </a:lnTo>
                  <a:lnTo>
                    <a:pt x="2754244" y="193802"/>
                  </a:lnTo>
                  <a:lnTo>
                    <a:pt x="4386355" y="193802"/>
                  </a:lnTo>
                  <a:lnTo>
                    <a:pt x="6174373" y="193802"/>
                  </a:lnTo>
                  <a:lnTo>
                    <a:pt x="7979524" y="193802"/>
                  </a:lnTo>
                  <a:lnTo>
                    <a:pt x="9670042" y="193802"/>
                  </a:lnTo>
                  <a:lnTo>
                    <a:pt x="11092046" y="193802"/>
                  </a:lnTo>
                  <a:lnTo>
                    <a:pt x="12087835" y="193802"/>
                  </a:lnTo>
                  <a:cubicBezTo>
                    <a:pt x="12192356" y="193802"/>
                    <a:pt x="12299163" y="199390"/>
                    <a:pt x="12404446" y="197104"/>
                  </a:cubicBezTo>
                  <a:lnTo>
                    <a:pt x="12404446" y="1511554"/>
                  </a:lnTo>
                  <a:lnTo>
                    <a:pt x="12404446" y="3765296"/>
                  </a:lnTo>
                  <a:lnTo>
                    <a:pt x="12404446" y="4022852"/>
                  </a:lnTo>
                  <a:cubicBezTo>
                    <a:pt x="12302211" y="4066286"/>
                    <a:pt x="12229313" y="4168648"/>
                    <a:pt x="12228424" y="4284853"/>
                  </a:cubicBezTo>
                  <a:cubicBezTo>
                    <a:pt x="12227281" y="4439158"/>
                    <a:pt x="12359234" y="4568952"/>
                    <a:pt x="12512523" y="4568952"/>
                  </a:cubicBezTo>
                  <a:cubicBezTo>
                    <a:pt x="12662383" y="4568952"/>
                    <a:pt x="12775540" y="4454017"/>
                    <a:pt x="12794209" y="4312158"/>
                  </a:cubicBezTo>
                  <a:cubicBezTo>
                    <a:pt x="12796368" y="4303903"/>
                    <a:pt x="12797384" y="4294759"/>
                    <a:pt x="12796877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1" name="AutoShape 11"/>
          <p:cNvSpPr/>
          <p:nvPr/>
        </p:nvSpPr>
        <p:spPr>
          <a:xfrm rot="5400000">
            <a:off x="13128946" y="6353398"/>
            <a:ext cx="27643" cy="1785761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12" name="Group 12"/>
          <p:cNvGrpSpPr/>
          <p:nvPr/>
        </p:nvGrpSpPr>
        <p:grpSpPr>
          <a:xfrm rot="5400000">
            <a:off x="2820639" y="2930035"/>
            <a:ext cx="2004731" cy="648785"/>
            <a:chOff x="0" y="0"/>
            <a:chExt cx="13325744" cy="4699000"/>
          </a:xfrm>
        </p:grpSpPr>
        <p:sp>
          <p:nvSpPr>
            <p:cNvPr id="13" name="Freeform 13"/>
            <p:cNvSpPr/>
            <p:nvPr/>
          </p:nvSpPr>
          <p:spPr>
            <a:xfrm>
              <a:off x="327533" y="113538"/>
              <a:ext cx="12634356" cy="4568952"/>
            </a:xfrm>
            <a:custGeom>
              <a:avLst/>
              <a:gdLst/>
              <a:ahLst/>
              <a:cxnLst/>
              <a:rect l="l" t="t" r="r" b="b"/>
              <a:pathLst>
                <a:path w="12634356" h="4568952">
                  <a:moveTo>
                    <a:pt x="12633848" y="4284853"/>
                  </a:moveTo>
                  <a:cubicBezTo>
                    <a:pt x="12634356" y="4274947"/>
                    <a:pt x="12633339" y="4265930"/>
                    <a:pt x="12631435" y="4257548"/>
                  </a:cubicBezTo>
                  <a:cubicBezTo>
                    <a:pt x="12616322" y="4143121"/>
                    <a:pt x="12539741" y="4046093"/>
                    <a:pt x="12432045" y="4012946"/>
                  </a:cubicBezTo>
                  <a:lnTo>
                    <a:pt x="12432045" y="2871851"/>
                  </a:lnTo>
                  <a:lnTo>
                    <a:pt x="12432045" y="618109"/>
                  </a:lnTo>
                  <a:lnTo>
                    <a:pt x="12432045" y="98552"/>
                  </a:lnTo>
                  <a:cubicBezTo>
                    <a:pt x="12432045" y="47117"/>
                    <a:pt x="12388357" y="3302"/>
                    <a:pt x="12336795" y="3302"/>
                  </a:cubicBezTo>
                  <a:lnTo>
                    <a:pt x="12065904" y="3302"/>
                  </a:lnTo>
                  <a:lnTo>
                    <a:pt x="11228845" y="3302"/>
                  </a:lnTo>
                  <a:lnTo>
                    <a:pt x="9910810" y="3302"/>
                  </a:lnTo>
                  <a:lnTo>
                    <a:pt x="8302556" y="3302"/>
                  </a:lnTo>
                  <a:lnTo>
                    <a:pt x="6540674" y="3302"/>
                  </a:lnTo>
                  <a:lnTo>
                    <a:pt x="4761911" y="3302"/>
                  </a:lnTo>
                  <a:lnTo>
                    <a:pt x="3096104" y="3302"/>
                  </a:lnTo>
                  <a:lnTo>
                    <a:pt x="1694886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407890" y="193802"/>
                  </a:lnTo>
                  <a:lnTo>
                    <a:pt x="2725924" y="193802"/>
                  </a:lnTo>
                  <a:lnTo>
                    <a:pt x="4334179" y="193802"/>
                  </a:lnTo>
                  <a:lnTo>
                    <a:pt x="6096060" y="193802"/>
                  </a:lnTo>
                  <a:lnTo>
                    <a:pt x="7874824" y="193802"/>
                  </a:lnTo>
                  <a:lnTo>
                    <a:pt x="9540631" y="193802"/>
                  </a:lnTo>
                  <a:lnTo>
                    <a:pt x="10941848" y="193802"/>
                  </a:lnTo>
                  <a:lnTo>
                    <a:pt x="11924807" y="193802"/>
                  </a:lnTo>
                  <a:cubicBezTo>
                    <a:pt x="12029327" y="193802"/>
                    <a:pt x="12136135" y="199390"/>
                    <a:pt x="12241418" y="197104"/>
                  </a:cubicBezTo>
                  <a:lnTo>
                    <a:pt x="12241418" y="1511554"/>
                  </a:lnTo>
                  <a:lnTo>
                    <a:pt x="12241418" y="3765296"/>
                  </a:lnTo>
                  <a:lnTo>
                    <a:pt x="12241418" y="4022852"/>
                  </a:lnTo>
                  <a:cubicBezTo>
                    <a:pt x="12139183" y="4066286"/>
                    <a:pt x="12066285" y="4168648"/>
                    <a:pt x="12065396" y="4284853"/>
                  </a:cubicBezTo>
                  <a:cubicBezTo>
                    <a:pt x="12064252" y="4439158"/>
                    <a:pt x="12196206" y="4568952"/>
                    <a:pt x="12349495" y="4568952"/>
                  </a:cubicBezTo>
                  <a:cubicBezTo>
                    <a:pt x="12499355" y="4568952"/>
                    <a:pt x="12612511" y="4454017"/>
                    <a:pt x="12631181" y="4312158"/>
                  </a:cubicBezTo>
                  <a:cubicBezTo>
                    <a:pt x="12633339" y="4303903"/>
                    <a:pt x="12634356" y="4294759"/>
                    <a:pt x="12633848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4" name="AutoShape 14"/>
          <p:cNvSpPr/>
          <p:nvPr/>
        </p:nvSpPr>
        <p:spPr>
          <a:xfrm rot="-5400000">
            <a:off x="5011215" y="2399227"/>
            <a:ext cx="27643" cy="1785761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15" name="Group 15"/>
          <p:cNvGrpSpPr/>
          <p:nvPr/>
        </p:nvGrpSpPr>
        <p:grpSpPr>
          <a:xfrm>
            <a:off x="5232674" y="1303021"/>
            <a:ext cx="7197273" cy="7197273"/>
            <a:chOff x="0" y="0"/>
            <a:chExt cx="9596364" cy="9596364"/>
          </a:xfrm>
        </p:grpSpPr>
        <p:sp>
          <p:nvSpPr>
            <p:cNvPr id="16" name="TextBox 16"/>
            <p:cNvSpPr txBox="1"/>
            <p:nvPr/>
          </p:nvSpPr>
          <p:spPr>
            <a:xfrm>
              <a:off x="8215400" y="647903"/>
              <a:ext cx="711212" cy="7072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15"/>
                </a:lnSpc>
              </a:pPr>
              <a:r>
                <a:rPr lang="en-US" sz="1511">
                  <a:solidFill>
                    <a:srgbClr val="191919"/>
                  </a:solidFill>
                  <a:latin typeface="Arimo"/>
                </a:rPr>
                <a:t>Item 1</a:t>
              </a:r>
            </a:p>
            <a:p>
              <a:pPr algn="ctr">
                <a:lnSpc>
                  <a:spcPts val="2115"/>
                </a:lnSpc>
              </a:pPr>
              <a:r>
                <a:rPr lang="en-US" sz="1511">
                  <a:solidFill>
                    <a:srgbClr val="191919"/>
                  </a:solidFill>
                  <a:latin typeface="Arimo"/>
                </a:rPr>
                <a:t>25%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8215400" y="8193550"/>
              <a:ext cx="711212" cy="7072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15"/>
                </a:lnSpc>
              </a:pPr>
              <a:r>
                <a:rPr lang="en-US" sz="1511">
                  <a:solidFill>
                    <a:srgbClr val="191919"/>
                  </a:solidFill>
                  <a:latin typeface="Arimo"/>
                </a:rPr>
                <a:t>Item 2</a:t>
              </a:r>
            </a:p>
            <a:p>
              <a:pPr algn="ctr">
                <a:lnSpc>
                  <a:spcPts val="2115"/>
                </a:lnSpc>
              </a:pPr>
              <a:r>
                <a:rPr lang="en-US" sz="1511">
                  <a:solidFill>
                    <a:srgbClr val="191919"/>
                  </a:solidFill>
                  <a:latin typeface="Arimo"/>
                </a:rPr>
                <a:t>25%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69752" y="8193550"/>
              <a:ext cx="711212" cy="7072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15"/>
                </a:lnSpc>
              </a:pPr>
              <a:r>
                <a:rPr lang="en-US" sz="1511">
                  <a:solidFill>
                    <a:srgbClr val="191919"/>
                  </a:solidFill>
                  <a:latin typeface="Arimo"/>
                </a:rPr>
                <a:t>Item 3</a:t>
              </a:r>
            </a:p>
            <a:p>
              <a:pPr algn="ctr">
                <a:lnSpc>
                  <a:spcPts val="2115"/>
                </a:lnSpc>
              </a:pPr>
              <a:r>
                <a:rPr lang="en-US" sz="1511">
                  <a:solidFill>
                    <a:srgbClr val="191919"/>
                  </a:solidFill>
                  <a:latin typeface="Arimo"/>
                </a:rPr>
                <a:t>25%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69752" y="647903"/>
              <a:ext cx="711212" cy="7072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15"/>
                </a:lnSpc>
              </a:pPr>
              <a:r>
                <a:rPr lang="en-US" sz="1511">
                  <a:solidFill>
                    <a:srgbClr val="191919"/>
                  </a:solidFill>
                  <a:latin typeface="Arimo"/>
                </a:rPr>
                <a:t>Item 4</a:t>
              </a:r>
            </a:p>
            <a:p>
              <a:pPr algn="ctr">
                <a:lnSpc>
                  <a:spcPts val="2115"/>
                </a:lnSpc>
              </a:pPr>
              <a:r>
                <a:rPr lang="en-US" sz="1511">
                  <a:solidFill>
                    <a:srgbClr val="191919"/>
                  </a:solidFill>
                  <a:latin typeface="Arimo"/>
                </a:rPr>
                <a:t>25%</a:t>
              </a:r>
            </a:p>
          </p:txBody>
        </p:sp>
        <p:grpSp>
          <p:nvGrpSpPr>
            <p:cNvPr id="20" name="Group 20"/>
            <p:cNvGrpSpPr>
              <a:grpSpLocks noChangeAspect="1"/>
            </p:cNvGrpSpPr>
            <p:nvPr/>
          </p:nvGrpSpPr>
          <p:grpSpPr>
            <a:xfrm>
              <a:off x="0" y="0"/>
              <a:ext cx="9596364" cy="9596364"/>
              <a:chOff x="-12700" y="-12700"/>
              <a:chExt cx="25400" cy="2540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-12700"/>
                <a:ext cx="12858" cy="13335"/>
              </a:xfrm>
              <a:custGeom>
                <a:avLst/>
                <a:gdLst/>
                <a:ahLst/>
                <a:cxnLst/>
                <a:rect l="l" t="t" r="r" b="b"/>
                <a:pathLst>
                  <a:path w="12858" h="13335">
                    <a:moveTo>
                      <a:pt x="0" y="0"/>
                    </a:moveTo>
                    <a:lnTo>
                      <a:pt x="0" y="0"/>
                    </a:lnTo>
                    <a:cubicBezTo>
                      <a:pt x="3478" y="0"/>
                      <a:pt x="6805" y="1427"/>
                      <a:pt x="9202" y="3947"/>
                    </a:cubicBezTo>
                    <a:cubicBezTo>
                      <a:pt x="11599" y="6467"/>
                      <a:pt x="12858" y="9861"/>
                      <a:pt x="12684" y="13335"/>
                    </a:cubicBez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3EDAD8"/>
              </a:solidFill>
            </p:spPr>
          </p:sp>
          <p:sp>
            <p:nvSpPr>
              <p:cNvPr id="22" name="Freeform 22"/>
              <p:cNvSpPr/>
              <p:nvPr/>
            </p:nvSpPr>
            <p:spPr>
              <a:xfrm>
                <a:off x="-635" y="0"/>
                <a:ext cx="13335" cy="12858"/>
              </a:xfrm>
              <a:custGeom>
                <a:avLst/>
                <a:gdLst/>
                <a:ahLst/>
                <a:cxnLst/>
                <a:rect l="l" t="t" r="r" b="b"/>
                <a:pathLst>
                  <a:path w="13335" h="12858">
                    <a:moveTo>
                      <a:pt x="13335" y="0"/>
                    </a:moveTo>
                    <a:lnTo>
                      <a:pt x="13335" y="0"/>
                    </a:lnTo>
                    <a:cubicBezTo>
                      <a:pt x="13335" y="3478"/>
                      <a:pt x="11908" y="6805"/>
                      <a:pt x="9388" y="9202"/>
                    </a:cubicBezTo>
                    <a:cubicBezTo>
                      <a:pt x="6868" y="11599"/>
                      <a:pt x="3474" y="12858"/>
                      <a:pt x="0" y="12684"/>
                    </a:cubicBezTo>
                    <a:lnTo>
                      <a:pt x="635" y="0"/>
                    </a:lnTo>
                    <a:close/>
                  </a:path>
                </a:pathLst>
              </a:custGeom>
              <a:solidFill>
                <a:srgbClr val="00BEDA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-12858" y="-635"/>
                <a:ext cx="12858" cy="13335"/>
              </a:xfrm>
              <a:custGeom>
                <a:avLst/>
                <a:gdLst/>
                <a:ahLst/>
                <a:cxnLst/>
                <a:rect l="l" t="t" r="r" b="b"/>
                <a:pathLst>
                  <a:path w="12858" h="13335">
                    <a:moveTo>
                      <a:pt x="12858" y="13335"/>
                    </a:moveTo>
                    <a:lnTo>
                      <a:pt x="12858" y="13335"/>
                    </a:lnTo>
                    <a:cubicBezTo>
                      <a:pt x="9380" y="13335"/>
                      <a:pt x="6053" y="11908"/>
                      <a:pt x="3656" y="9388"/>
                    </a:cubicBezTo>
                    <a:cubicBezTo>
                      <a:pt x="1259" y="6868"/>
                      <a:pt x="0" y="3474"/>
                      <a:pt x="174" y="0"/>
                    </a:cubicBezTo>
                    <a:lnTo>
                      <a:pt x="12858" y="635"/>
                    </a:lnTo>
                    <a:close/>
                  </a:path>
                </a:pathLst>
              </a:custGeom>
              <a:solidFill>
                <a:srgbClr val="0EA1D5"/>
              </a:solidFill>
            </p:spPr>
          </p:sp>
          <p:sp>
            <p:nvSpPr>
              <p:cNvPr id="24" name="Freeform 24"/>
              <p:cNvSpPr/>
              <p:nvPr/>
            </p:nvSpPr>
            <p:spPr>
              <a:xfrm>
                <a:off x="-12700" y="-12700"/>
                <a:ext cx="1270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2700" h="12700">
                    <a:moveTo>
                      <a:pt x="0" y="12700"/>
                    </a:moveTo>
                    <a:lnTo>
                      <a:pt x="0" y="12700"/>
                    </a:lnTo>
                    <a:cubicBezTo>
                      <a:pt x="0" y="5686"/>
                      <a:pt x="5685" y="1"/>
                      <a:pt x="12699" y="0"/>
                    </a:cubicBezTo>
                    <a:lnTo>
                      <a:pt x="12700" y="12700"/>
                    </a:lnTo>
                    <a:close/>
                  </a:path>
                </a:pathLst>
              </a:custGeom>
              <a:solidFill>
                <a:srgbClr val="3C82C6"/>
              </a:solidFill>
            </p:spPr>
          </p:sp>
          <p:sp>
            <p:nvSpPr>
              <p:cNvPr id="25" name="Freeform 25"/>
              <p:cNvSpPr/>
              <p:nvPr/>
            </p:nvSpPr>
            <p:spPr>
              <a:xfrm>
                <a:off x="0" y="-12700"/>
                <a:ext cx="1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70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1" y="0"/>
                      <a:pt x="1" y="0"/>
                    </a:cubicBez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5662AB"/>
              </a:solidFill>
            </p:spPr>
          </p:sp>
        </p:grpSp>
      </p:grpSp>
      <p:pic>
        <p:nvPicPr>
          <p:cNvPr id="26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917917" y="1858548"/>
            <a:ext cx="5918259" cy="5918259"/>
          </a:xfrm>
          <a:prstGeom prst="rect">
            <a:avLst/>
          </a:prstGeom>
        </p:spPr>
      </p:pic>
      <p:sp>
        <p:nvSpPr>
          <p:cNvPr id="27" name="TextBox 27"/>
          <p:cNvSpPr txBox="1"/>
          <p:nvPr/>
        </p:nvSpPr>
        <p:spPr>
          <a:xfrm>
            <a:off x="391390" y="5783900"/>
            <a:ext cx="3091982" cy="1604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en-US" sz="2300" spc="92">
                <a:solidFill>
                  <a:srgbClr val="FFFFFF"/>
                </a:solidFill>
                <a:latin typeface="Clear Sans Regular"/>
              </a:rPr>
              <a:t>характеристику профессионального и любительского бокса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91390" y="7681779"/>
            <a:ext cx="3091982" cy="796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en-US" sz="2300" spc="92">
                <a:solidFill>
                  <a:srgbClr val="FFFFFF"/>
                </a:solidFill>
                <a:latin typeface="Clear Sans Regular"/>
              </a:rPr>
              <a:t>описание техники боя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007347" y="6038501"/>
            <a:ext cx="3060554" cy="1200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en-US" sz="2300" spc="92">
                <a:solidFill>
                  <a:srgbClr val="FFFFFF"/>
                </a:solidFill>
                <a:latin typeface="Clear Sans Regular"/>
              </a:rPr>
              <a:t>оценку заслуг мастеров ринга Иркутской области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5209220" y="7344727"/>
            <a:ext cx="2858681" cy="410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endParaRPr/>
          </a:p>
        </p:txBody>
      </p:sp>
      <p:sp>
        <p:nvSpPr>
          <p:cNvPr id="31" name="TextBox 31"/>
          <p:cNvSpPr txBox="1"/>
          <p:nvPr/>
        </p:nvSpPr>
        <p:spPr>
          <a:xfrm>
            <a:off x="15209220" y="7981513"/>
            <a:ext cx="2858681" cy="410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endParaRPr/>
          </a:p>
        </p:txBody>
      </p:sp>
      <p:sp>
        <p:nvSpPr>
          <p:cNvPr id="32" name="TextBox 32"/>
          <p:cNvSpPr txBox="1"/>
          <p:nvPr/>
        </p:nvSpPr>
        <p:spPr>
          <a:xfrm>
            <a:off x="14958692" y="8385373"/>
            <a:ext cx="3329308" cy="1200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en-US" sz="2300" spc="92">
                <a:solidFill>
                  <a:srgbClr val="FFFFFF"/>
                </a:solidFill>
                <a:latin typeface="Clear Sans Regular"/>
              </a:rPr>
              <a:t>краткую справку о развитии бокса в Нижнеудинске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5007347" y="2002507"/>
            <a:ext cx="3776219" cy="1200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en-US" sz="2300" spc="92">
                <a:solidFill>
                  <a:srgbClr val="FFFFFF"/>
                </a:solidFill>
                <a:latin typeface="Clear Sans Regular"/>
              </a:rPr>
              <a:t>правила проведения боев и поведения спортсменов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4291682" y="3813378"/>
            <a:ext cx="3776219" cy="410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95">
                <a:solidFill>
                  <a:srgbClr val="FFFFFF"/>
                </a:solidFill>
                <a:latin typeface="Clear Sans Regular"/>
              </a:rPr>
              <a:t>анкетирование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089809" y="4101668"/>
            <a:ext cx="3776219" cy="410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endParaRPr/>
          </a:p>
        </p:txBody>
      </p:sp>
      <p:sp>
        <p:nvSpPr>
          <p:cNvPr id="36" name="TextBox 36"/>
          <p:cNvSpPr txBox="1"/>
          <p:nvPr/>
        </p:nvSpPr>
        <p:spPr>
          <a:xfrm>
            <a:off x="355938" y="3216239"/>
            <a:ext cx="3075973" cy="1604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en-US" sz="2300" spc="92" dirty="0" err="1">
                <a:solidFill>
                  <a:srgbClr val="FFFFFF"/>
                </a:solidFill>
                <a:latin typeface="Clear Sans Regular"/>
              </a:rPr>
              <a:t>анализ</a:t>
            </a:r>
            <a:r>
              <a:rPr lang="en-US" sz="2300" spc="92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300" spc="92" dirty="0" err="1">
                <a:solidFill>
                  <a:srgbClr val="FFFFFF"/>
                </a:solidFill>
                <a:latin typeface="Clear Sans Regular"/>
              </a:rPr>
              <a:t>данных</a:t>
            </a:r>
            <a:r>
              <a:rPr lang="en-US" sz="2300" spc="92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300" spc="92" dirty="0" err="1">
                <a:solidFill>
                  <a:srgbClr val="FFFFFF"/>
                </a:solidFill>
                <a:latin typeface="Clear Sans Regular"/>
              </a:rPr>
              <a:t>на</a:t>
            </a:r>
            <a:r>
              <a:rPr lang="en-US" sz="2300" spc="92" dirty="0">
                <a:solidFill>
                  <a:srgbClr val="FFFFFF"/>
                </a:solidFill>
                <a:latin typeface="Clear Sans Regular"/>
              </a:rPr>
              <a:t> </a:t>
            </a:r>
          </a:p>
          <a:p>
            <a:pPr>
              <a:lnSpc>
                <a:spcPts val="3220"/>
              </a:lnSpc>
            </a:pPr>
            <a:r>
              <a:rPr lang="en-US" sz="2300" spc="92" dirty="0" err="1">
                <a:solidFill>
                  <a:srgbClr val="FFFFFF"/>
                </a:solidFill>
                <a:latin typeface="Clear Sans Regular"/>
              </a:rPr>
              <a:t>основе</a:t>
            </a:r>
            <a:r>
              <a:rPr lang="en-US" sz="2300" spc="92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300" spc="92" dirty="0" err="1">
                <a:solidFill>
                  <a:srgbClr val="FFFFFF"/>
                </a:solidFill>
                <a:latin typeface="Clear Sans Regular"/>
              </a:rPr>
              <a:t>проведенного</a:t>
            </a:r>
            <a:r>
              <a:rPr lang="en-US" sz="2300" spc="92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300" spc="92" dirty="0" err="1" smtClean="0">
                <a:solidFill>
                  <a:srgbClr val="FFFFFF"/>
                </a:solidFill>
                <a:latin typeface="Clear Sans Regular"/>
              </a:rPr>
              <a:t>мно</a:t>
            </a:r>
            <a:r>
              <a:rPr lang="ru-RU" sz="2300" spc="92" dirty="0" err="1" smtClean="0">
                <a:solidFill>
                  <a:srgbClr val="FFFFFF"/>
                </a:solidFill>
                <a:latin typeface="Clear Sans Regular"/>
              </a:rPr>
              <a:t>ю</a:t>
            </a:r>
            <a:r>
              <a:rPr lang="en-US" sz="2300" spc="92" dirty="0" smtClean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300" spc="92" dirty="0" err="1">
                <a:solidFill>
                  <a:srgbClr val="FFFFFF"/>
                </a:solidFill>
                <a:latin typeface="Clear Sans Regular"/>
              </a:rPr>
              <a:t>анкетирования</a:t>
            </a:r>
            <a:endParaRPr lang="en-US" sz="2300" spc="92" dirty="0">
              <a:solidFill>
                <a:srgbClr val="FFFFFF"/>
              </a:solidFill>
              <a:latin typeface="Clear Sans Regular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391390" y="2204437"/>
            <a:ext cx="3091982" cy="796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</a:pPr>
            <a:r>
              <a:rPr lang="en-US" sz="2300" spc="92">
                <a:solidFill>
                  <a:srgbClr val="FFFFFF"/>
                </a:solidFill>
                <a:latin typeface="Clear Sans Regular"/>
              </a:rPr>
              <a:t>историю развития бокса</a:t>
            </a:r>
          </a:p>
        </p:txBody>
      </p:sp>
      <p:grpSp>
        <p:nvGrpSpPr>
          <p:cNvPr id="38" name="Group 38"/>
          <p:cNvGrpSpPr/>
          <p:nvPr/>
        </p:nvGrpSpPr>
        <p:grpSpPr>
          <a:xfrm>
            <a:off x="6695015" y="4020849"/>
            <a:ext cx="4272591" cy="1712478"/>
            <a:chOff x="0" y="0"/>
            <a:chExt cx="5696788" cy="2283305"/>
          </a:xfrm>
        </p:grpSpPr>
        <p:sp>
          <p:nvSpPr>
            <p:cNvPr id="39" name="TextBox 39"/>
            <p:cNvSpPr txBox="1"/>
            <p:nvPr/>
          </p:nvSpPr>
          <p:spPr>
            <a:xfrm>
              <a:off x="0" y="1753080"/>
              <a:ext cx="5696788" cy="5353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359"/>
                </a:lnSpc>
              </a:pPr>
              <a:endParaRPr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53234"/>
              <a:ext cx="5696788" cy="15655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716"/>
                </a:lnSpc>
                <a:spcBef>
                  <a:spcPct val="0"/>
                </a:spcBef>
              </a:pPr>
              <a:r>
                <a:rPr lang="en-US" sz="3600" spc="107">
                  <a:solidFill>
                    <a:srgbClr val="191919"/>
                  </a:solidFill>
                  <a:latin typeface="Clear Sans Bold"/>
                </a:rPr>
                <a:t>Д</a:t>
              </a:r>
              <a:r>
                <a:rPr lang="en-US" sz="3600" u="none" spc="107">
                  <a:solidFill>
                    <a:srgbClr val="191919"/>
                  </a:solidFill>
                  <a:latin typeface="Clear Sans Bold"/>
                </a:rPr>
                <a:t>АНАЯ РАБОТА СОДЕРЖИТ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9520708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AutoShape 3"/>
          <p:cNvSpPr/>
          <p:nvPr/>
        </p:nvSpPr>
        <p:spPr>
          <a:xfrm rot="-10800000">
            <a:off x="17965951" y="0"/>
            <a:ext cx="322049" cy="10287000"/>
          </a:xfrm>
          <a:prstGeom prst="rect">
            <a:avLst/>
          </a:prstGeom>
          <a:solidFill>
            <a:srgbClr val="3EDAD8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596003">
            <a:off x="139461" y="186691"/>
            <a:ext cx="819371" cy="766112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209128" y="7045224"/>
            <a:ext cx="8464634" cy="2015056"/>
            <a:chOff x="0" y="0"/>
            <a:chExt cx="11286178" cy="2686741"/>
          </a:xfrm>
        </p:grpSpPr>
        <p:sp>
          <p:nvSpPr>
            <p:cNvPr id="6" name="TextBox 6"/>
            <p:cNvSpPr txBox="1"/>
            <p:nvPr/>
          </p:nvSpPr>
          <p:spPr>
            <a:xfrm>
              <a:off x="0" y="-28575"/>
              <a:ext cx="11286178" cy="6093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70"/>
                </a:lnSpc>
              </a:pPr>
              <a:r>
                <a:rPr lang="en-US" sz="2900" spc="290">
                  <a:solidFill>
                    <a:srgbClr val="000000"/>
                  </a:solidFill>
                  <a:latin typeface="Clear Sans Regular"/>
                </a:rPr>
                <a:t>ИСТОЧНИКИ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825556"/>
              <a:ext cx="11286178" cy="18611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49"/>
                </a:lnSpc>
              </a:pPr>
              <a:r>
                <a:rPr lang="en-US" sz="1899" spc="94">
                  <a:solidFill>
                    <a:srgbClr val="000000"/>
                  </a:solidFill>
                  <a:latin typeface="Clear Sans Regular"/>
                </a:rPr>
                <a:t>При реализации всех этапов проекта использовались как письменные (спортивная энциклопедия), так и не материальные источники информации (различные интернет ресурсы, фильмы "Левша", "Али") 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475394" y="8847930"/>
            <a:ext cx="1668606" cy="116385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/>
          <a:srcRect l="2205" t="2185" b="2185"/>
          <a:stretch>
            <a:fillRect/>
          </a:stretch>
        </p:blipFill>
        <p:spPr>
          <a:xfrm>
            <a:off x="9520708" y="-2100247"/>
            <a:ext cx="8445243" cy="12387247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209128" y="1028700"/>
            <a:ext cx="8677240" cy="2791368"/>
            <a:chOff x="0" y="0"/>
            <a:chExt cx="11569653" cy="3721824"/>
          </a:xfrm>
        </p:grpSpPr>
        <p:sp>
          <p:nvSpPr>
            <p:cNvPr id="11" name="TextBox 11"/>
            <p:cNvSpPr txBox="1"/>
            <p:nvPr/>
          </p:nvSpPr>
          <p:spPr>
            <a:xfrm>
              <a:off x="0" y="-28575"/>
              <a:ext cx="11569653" cy="626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31"/>
                </a:lnSpc>
              </a:pPr>
              <a:r>
                <a:rPr lang="en-US" sz="2947" spc="294">
                  <a:solidFill>
                    <a:srgbClr val="000000"/>
                  </a:solidFill>
                  <a:latin typeface="Clear Sans Regular"/>
                </a:rPr>
                <a:t>ВЫБОР ТЕМЫ И ЕЕ АКТУАЛЬНОСТЬ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905598"/>
              <a:ext cx="11569653" cy="28162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49"/>
                </a:lnSpc>
              </a:pPr>
              <a:r>
                <a:rPr lang="en-US" sz="1899" spc="94">
                  <a:solidFill>
                    <a:srgbClr val="000000"/>
                  </a:solidFill>
                  <a:latin typeface="Clear Sans Regular"/>
                </a:rPr>
                <a:t>Я выбрал эту тему, потому что в последнее время очень много молодых людей начинают заниматься спортом, при этом большей частью выбирая силовые его виды, такие как бокс. Лично для меня актуальность темы заключается в том, что бокс собирает все больше и больше поклонников вокруг себя, включая меня. Я постоянно посещаю тренировки и совершенствую свои навыки.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09128" y="4405889"/>
            <a:ext cx="8464634" cy="2015056"/>
            <a:chOff x="0" y="0"/>
            <a:chExt cx="11286178" cy="2686741"/>
          </a:xfrm>
        </p:grpSpPr>
        <p:sp>
          <p:nvSpPr>
            <p:cNvPr id="14" name="TextBox 14"/>
            <p:cNvSpPr txBox="1"/>
            <p:nvPr/>
          </p:nvSpPr>
          <p:spPr>
            <a:xfrm>
              <a:off x="0" y="-28575"/>
              <a:ext cx="11286178" cy="6093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70"/>
                </a:lnSpc>
              </a:pPr>
              <a:r>
                <a:rPr lang="en-US" sz="2900" spc="290">
                  <a:solidFill>
                    <a:srgbClr val="000000"/>
                  </a:solidFill>
                  <a:latin typeface="Clear Sans Regular"/>
                </a:rPr>
                <a:t>ЧТО МНЕ ДАЛО ИЗУЧЕНИЕ ДАННОЙ ТЕМЫ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825556"/>
              <a:ext cx="11286178" cy="18611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49"/>
                </a:lnSpc>
              </a:pPr>
              <a:r>
                <a:rPr lang="en-US" sz="1899" spc="94">
                  <a:solidFill>
                    <a:srgbClr val="000000"/>
                  </a:solidFill>
                  <a:latin typeface="Clear Sans Regular"/>
                </a:rPr>
                <a:t>Изучая данную тему я приумножил свои знания об этом виде спорта и познакомил своих друзей с перспективой бокса в нижнеудинске. Мой проект можно использовать в качестве дополнительной информации на уроках физкультуры.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l="4788" t="7856" r="4788" b="2016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510343" y="2689831"/>
            <a:ext cx="1573973" cy="157397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431522">
            <a:off x="6051124" y="3789689"/>
            <a:ext cx="1475025" cy="14750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1666397">
            <a:off x="6079463" y="6283379"/>
            <a:ext cx="1475025" cy="14750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431522">
            <a:off x="10796659" y="6145630"/>
            <a:ext cx="1475025" cy="14750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1666397">
            <a:off x="10779255" y="3811983"/>
            <a:ext cx="1475025" cy="14750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275649" y="3097295"/>
            <a:ext cx="3899037" cy="389903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10800000">
            <a:off x="12203683" y="2689831"/>
            <a:ext cx="1573973" cy="157397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4510343" y="5979060"/>
            <a:ext cx="1573973" cy="157397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rot="-10800000">
            <a:off x="12203683" y="6023196"/>
            <a:ext cx="1573973" cy="1573973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45415" y="1242506"/>
            <a:ext cx="4584007" cy="4101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На первом этапе я самостоятельно:</a:t>
            </a:r>
          </a:p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 выбрал тему проекта, </a:t>
            </a:r>
          </a:p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изучил вопрос, </a:t>
            </a:r>
          </a:p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составил план работы над проектом, непосредственно работал над проектом в соответствии с планом, </a:t>
            </a:r>
          </a:p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публично защитил тему проекта в прошлом учебном году.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729421" y="3248287"/>
            <a:ext cx="1135818" cy="409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95">
                <a:solidFill>
                  <a:srgbClr val="FFFFFF"/>
                </a:solidFill>
                <a:latin typeface="Clear Sans Regular"/>
              </a:rPr>
              <a:t>1 этап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7715186" y="4057005"/>
            <a:ext cx="2962182" cy="2477789"/>
            <a:chOff x="0" y="0"/>
            <a:chExt cx="3949576" cy="3303719"/>
          </a:xfrm>
        </p:grpSpPr>
        <p:sp>
          <p:nvSpPr>
            <p:cNvPr id="15" name="TextBox 15"/>
            <p:cNvSpPr txBox="1"/>
            <p:nvPr/>
          </p:nvSpPr>
          <p:spPr>
            <a:xfrm>
              <a:off x="0" y="2773494"/>
              <a:ext cx="3949576" cy="5353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359"/>
                </a:lnSpc>
              </a:pPr>
              <a:endParaRPr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9793"/>
              <a:ext cx="3949576" cy="27326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751"/>
                </a:lnSpc>
                <a:spcBef>
                  <a:spcPct val="0"/>
                </a:spcBef>
              </a:pPr>
              <a:r>
                <a:rPr lang="en-US" sz="2100" spc="63">
                  <a:solidFill>
                    <a:srgbClr val="86EAE9"/>
                  </a:solidFill>
                  <a:latin typeface="Clear Sans Bold"/>
                </a:rPr>
                <a:t>РАБОТУ НАД М</a:t>
              </a:r>
              <a:r>
                <a:rPr lang="en-US" sz="2100" u="none" spc="63">
                  <a:solidFill>
                    <a:srgbClr val="86EAE9"/>
                  </a:solidFill>
                  <a:latin typeface="Clear Sans Bold"/>
                </a:rPr>
                <a:t>ОИМ ИНДИВИДУАЛЬНЫМ ИТОГОВЫМ ПРОЕКТОМ Я РАЗДЕЛИЛ НА ДВА ЭТАПА: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2422761" y="3246313"/>
            <a:ext cx="1135818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2 этап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729421" y="6343772"/>
            <a:ext cx="1135818" cy="796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spc="92">
                <a:solidFill>
                  <a:srgbClr val="FFFFFF"/>
                </a:solidFill>
                <a:latin typeface="Clear Sans Regular"/>
              </a:rPr>
              <a:t>План </a:t>
            </a:r>
          </a:p>
          <a:p>
            <a:pPr algn="ctr">
              <a:lnSpc>
                <a:spcPts val="3220"/>
              </a:lnSpc>
            </a:pPr>
            <a:r>
              <a:rPr lang="en-US" sz="2300" spc="92">
                <a:solidFill>
                  <a:srgbClr val="FFFFFF"/>
                </a:solidFill>
                <a:latin typeface="Clear Sans Regular"/>
              </a:rPr>
              <a:t>1 этапа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422761" y="6387908"/>
            <a:ext cx="1135818" cy="796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spc="92">
                <a:solidFill>
                  <a:srgbClr val="FFFFFF"/>
                </a:solidFill>
                <a:latin typeface="Clear Sans Regular"/>
              </a:rPr>
              <a:t>План 2 этапа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22624" y="5851868"/>
            <a:ext cx="4584007" cy="3354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1. Проследить историю </a:t>
            </a:r>
          </a:p>
          <a:p>
            <a:pPr>
              <a:lnSpc>
                <a:spcPts val="2940"/>
              </a:lnSpc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развития бокса</a:t>
            </a:r>
          </a:p>
          <a:p>
            <a:pPr>
              <a:lnSpc>
                <a:spcPts val="2940"/>
              </a:lnSpc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2. Узнать, чем отличается профессиональный бокс от любительского</a:t>
            </a:r>
          </a:p>
          <a:p>
            <a:pPr>
              <a:lnSpc>
                <a:spcPts val="2940"/>
              </a:lnSpc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3. Выяснить, какие существуют правила бокса</a:t>
            </a:r>
          </a:p>
          <a:p>
            <a:pPr>
              <a:lnSpc>
                <a:spcPts val="2940"/>
              </a:lnSpc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4. Описать технику боя</a:t>
            </a:r>
          </a:p>
          <a:p>
            <a:pPr>
              <a:lnSpc>
                <a:spcPts val="2940"/>
              </a:lnSpc>
            </a:pPr>
            <a:endParaRPr/>
          </a:p>
        </p:txBody>
      </p:sp>
      <p:sp>
        <p:nvSpPr>
          <p:cNvPr id="21" name="TextBox 21"/>
          <p:cNvSpPr txBox="1"/>
          <p:nvPr/>
        </p:nvSpPr>
        <p:spPr>
          <a:xfrm>
            <a:off x="13883460" y="5556348"/>
            <a:ext cx="4259125" cy="3650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1.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Должен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оценить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заслуги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мастеров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ринга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в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Иркутской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области</a:t>
            </a:r>
            <a:endParaRPr lang="en-US" sz="2100" spc="84" dirty="0">
              <a:solidFill>
                <a:srgbClr val="FFFFFF"/>
              </a:solidFill>
              <a:latin typeface="Clear Sans Regular"/>
            </a:endParaRPr>
          </a:p>
          <a:p>
            <a:pPr>
              <a:lnSpc>
                <a:spcPts val="2940"/>
              </a:lnSpc>
            </a:pP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2.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Рассказать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о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развитии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бокса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в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своем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городе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–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Нижнеудинск</a:t>
            </a:r>
            <a:endParaRPr lang="en-US" sz="2100" spc="84" dirty="0">
              <a:solidFill>
                <a:srgbClr val="FFFFFF"/>
              </a:solidFill>
              <a:latin typeface="Clear Sans Regular"/>
            </a:endParaRPr>
          </a:p>
          <a:p>
            <a:pPr>
              <a:lnSpc>
                <a:spcPts val="2940"/>
              </a:lnSpc>
            </a:pP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3.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Провести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анкетирование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среди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учащихся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ru-RU" sz="2100" spc="84" dirty="0" smtClean="0">
                <a:solidFill>
                  <a:srgbClr val="FFFFFF"/>
                </a:solidFill>
                <a:latin typeface="Clear Sans Regular"/>
              </a:rPr>
              <a:t>9</a:t>
            </a:r>
            <a:r>
              <a:rPr lang="en-US" sz="2100" spc="84" dirty="0" smtClean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классов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, в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котором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участие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принимало</a:t>
            </a:r>
            <a:r>
              <a:rPr lang="en-US" sz="2100" spc="84" dirty="0">
                <a:solidFill>
                  <a:srgbClr val="FFFFFF"/>
                </a:solidFill>
                <a:latin typeface="Clear Sans Regular"/>
              </a:rPr>
              <a:t> 47 </a:t>
            </a:r>
            <a:r>
              <a:rPr lang="en-US" sz="2100" spc="84" dirty="0" err="1">
                <a:solidFill>
                  <a:srgbClr val="FFFFFF"/>
                </a:solidFill>
                <a:latin typeface="Clear Sans Regular"/>
              </a:rPr>
              <a:t>человек</a:t>
            </a:r>
            <a:endParaRPr lang="en-US" sz="2100" spc="84" dirty="0">
              <a:solidFill>
                <a:srgbClr val="FFFFFF"/>
              </a:solidFill>
              <a:latin typeface="Clear Sans Regular"/>
            </a:endParaRPr>
          </a:p>
          <a:p>
            <a:pPr>
              <a:lnSpc>
                <a:spcPts val="2282"/>
              </a:lnSpc>
            </a:pPr>
            <a:endParaRPr dirty="0"/>
          </a:p>
        </p:txBody>
      </p:sp>
      <p:sp>
        <p:nvSpPr>
          <p:cNvPr id="22" name="TextBox 22"/>
          <p:cNvSpPr txBox="1"/>
          <p:nvPr/>
        </p:nvSpPr>
        <p:spPr>
          <a:xfrm>
            <a:off x="13721019" y="1242506"/>
            <a:ext cx="4584007" cy="1861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На втором этапе я не подверг тему проекта изменениям: </a:t>
            </a:r>
          </a:p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закончил свое исследование  </a:t>
            </a:r>
          </a:p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 spc="84">
                <a:solidFill>
                  <a:srgbClr val="FFFFFF"/>
                </a:solidFill>
                <a:latin typeface="Clear Sans Regular"/>
              </a:rPr>
              <a:t>представил свой проект одноклассникам.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l="2906" t="959" r="1712" b="2529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5400000">
            <a:off x="3461725" y="6599146"/>
            <a:ext cx="1578125" cy="648785"/>
            <a:chOff x="0" y="0"/>
            <a:chExt cx="10490033" cy="4699000"/>
          </a:xfrm>
        </p:grpSpPr>
        <p:sp>
          <p:nvSpPr>
            <p:cNvPr id="4" name="Freeform 4"/>
            <p:cNvSpPr/>
            <p:nvPr/>
          </p:nvSpPr>
          <p:spPr>
            <a:xfrm>
              <a:off x="327533" y="113538"/>
              <a:ext cx="9798645" cy="4568952"/>
            </a:xfrm>
            <a:custGeom>
              <a:avLst/>
              <a:gdLst/>
              <a:ahLst/>
              <a:cxnLst/>
              <a:rect l="l" t="t" r="r" b="b"/>
              <a:pathLst>
                <a:path w="9798645" h="4568952">
                  <a:moveTo>
                    <a:pt x="9798137" y="4284853"/>
                  </a:moveTo>
                  <a:cubicBezTo>
                    <a:pt x="9798645" y="4274947"/>
                    <a:pt x="9797629" y="4265930"/>
                    <a:pt x="9795724" y="4257548"/>
                  </a:cubicBezTo>
                  <a:cubicBezTo>
                    <a:pt x="9780611" y="4143121"/>
                    <a:pt x="9704030" y="4046093"/>
                    <a:pt x="9596334" y="4012946"/>
                  </a:cubicBezTo>
                  <a:lnTo>
                    <a:pt x="9596334" y="2871851"/>
                  </a:lnTo>
                  <a:lnTo>
                    <a:pt x="9596334" y="618109"/>
                  </a:lnTo>
                  <a:lnTo>
                    <a:pt x="9596334" y="98552"/>
                  </a:lnTo>
                  <a:cubicBezTo>
                    <a:pt x="9596334" y="47117"/>
                    <a:pt x="9552646" y="3302"/>
                    <a:pt x="9501084" y="3302"/>
                  </a:cubicBezTo>
                  <a:lnTo>
                    <a:pt x="9230193" y="3302"/>
                  </a:lnTo>
                  <a:lnTo>
                    <a:pt x="8542264" y="3302"/>
                  </a:lnTo>
                  <a:lnTo>
                    <a:pt x="7564319" y="3302"/>
                  </a:lnTo>
                  <a:lnTo>
                    <a:pt x="6371040" y="3302"/>
                  </a:lnTo>
                  <a:lnTo>
                    <a:pt x="5063773" y="3302"/>
                  </a:lnTo>
                  <a:lnTo>
                    <a:pt x="3743980" y="3302"/>
                  </a:lnTo>
                  <a:lnTo>
                    <a:pt x="2507999" y="3302"/>
                  </a:lnTo>
                  <a:lnTo>
                    <a:pt x="1468335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255392" y="193802"/>
                  </a:lnTo>
                  <a:lnTo>
                    <a:pt x="2233336" y="193802"/>
                  </a:lnTo>
                  <a:lnTo>
                    <a:pt x="3426615" y="193802"/>
                  </a:lnTo>
                  <a:lnTo>
                    <a:pt x="4733882" y="193802"/>
                  </a:lnTo>
                  <a:lnTo>
                    <a:pt x="6053674" y="193802"/>
                  </a:lnTo>
                  <a:lnTo>
                    <a:pt x="7289656" y="193802"/>
                  </a:lnTo>
                  <a:lnTo>
                    <a:pt x="8329320" y="193802"/>
                  </a:lnTo>
                  <a:lnTo>
                    <a:pt x="9089096" y="193802"/>
                  </a:lnTo>
                  <a:cubicBezTo>
                    <a:pt x="9193617" y="193802"/>
                    <a:pt x="9300424" y="199390"/>
                    <a:pt x="9405707" y="197104"/>
                  </a:cubicBezTo>
                  <a:lnTo>
                    <a:pt x="9405707" y="1511554"/>
                  </a:lnTo>
                  <a:lnTo>
                    <a:pt x="9405707" y="3765296"/>
                  </a:lnTo>
                  <a:lnTo>
                    <a:pt x="9405707" y="4022852"/>
                  </a:lnTo>
                  <a:cubicBezTo>
                    <a:pt x="9303472" y="4066286"/>
                    <a:pt x="9230574" y="4168648"/>
                    <a:pt x="9229685" y="4284853"/>
                  </a:cubicBezTo>
                  <a:cubicBezTo>
                    <a:pt x="9228542" y="4439158"/>
                    <a:pt x="9360495" y="4568952"/>
                    <a:pt x="9513784" y="4568952"/>
                  </a:cubicBezTo>
                  <a:cubicBezTo>
                    <a:pt x="9663644" y="4568952"/>
                    <a:pt x="9776801" y="4454017"/>
                    <a:pt x="9795470" y="4312158"/>
                  </a:cubicBezTo>
                  <a:cubicBezTo>
                    <a:pt x="9797629" y="4303903"/>
                    <a:pt x="9798645" y="4294759"/>
                    <a:pt x="9798137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 rot="5400000">
            <a:off x="3461725" y="7246135"/>
            <a:ext cx="1578125" cy="648785"/>
            <a:chOff x="0" y="0"/>
            <a:chExt cx="10490033" cy="4699000"/>
          </a:xfrm>
        </p:grpSpPr>
        <p:sp>
          <p:nvSpPr>
            <p:cNvPr id="6" name="Freeform 6"/>
            <p:cNvSpPr/>
            <p:nvPr/>
          </p:nvSpPr>
          <p:spPr>
            <a:xfrm>
              <a:off x="327533" y="113538"/>
              <a:ext cx="9798645" cy="4568952"/>
            </a:xfrm>
            <a:custGeom>
              <a:avLst/>
              <a:gdLst/>
              <a:ahLst/>
              <a:cxnLst/>
              <a:rect l="l" t="t" r="r" b="b"/>
              <a:pathLst>
                <a:path w="9798645" h="4568952">
                  <a:moveTo>
                    <a:pt x="9798137" y="4284853"/>
                  </a:moveTo>
                  <a:cubicBezTo>
                    <a:pt x="9798645" y="4274947"/>
                    <a:pt x="9797629" y="4265930"/>
                    <a:pt x="9795724" y="4257548"/>
                  </a:cubicBezTo>
                  <a:cubicBezTo>
                    <a:pt x="9780611" y="4143121"/>
                    <a:pt x="9704030" y="4046093"/>
                    <a:pt x="9596334" y="4012946"/>
                  </a:cubicBezTo>
                  <a:lnTo>
                    <a:pt x="9596334" y="2871851"/>
                  </a:lnTo>
                  <a:lnTo>
                    <a:pt x="9596334" y="618109"/>
                  </a:lnTo>
                  <a:lnTo>
                    <a:pt x="9596334" y="98552"/>
                  </a:lnTo>
                  <a:cubicBezTo>
                    <a:pt x="9596334" y="47117"/>
                    <a:pt x="9552646" y="3302"/>
                    <a:pt x="9501084" y="3302"/>
                  </a:cubicBezTo>
                  <a:lnTo>
                    <a:pt x="9230193" y="3302"/>
                  </a:lnTo>
                  <a:lnTo>
                    <a:pt x="8542264" y="3302"/>
                  </a:lnTo>
                  <a:lnTo>
                    <a:pt x="7564319" y="3302"/>
                  </a:lnTo>
                  <a:lnTo>
                    <a:pt x="6371040" y="3302"/>
                  </a:lnTo>
                  <a:lnTo>
                    <a:pt x="5063773" y="3302"/>
                  </a:lnTo>
                  <a:lnTo>
                    <a:pt x="3743980" y="3302"/>
                  </a:lnTo>
                  <a:lnTo>
                    <a:pt x="2507999" y="3302"/>
                  </a:lnTo>
                  <a:lnTo>
                    <a:pt x="1468335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255392" y="193802"/>
                  </a:lnTo>
                  <a:lnTo>
                    <a:pt x="2233336" y="193802"/>
                  </a:lnTo>
                  <a:lnTo>
                    <a:pt x="3426615" y="193802"/>
                  </a:lnTo>
                  <a:lnTo>
                    <a:pt x="4733882" y="193802"/>
                  </a:lnTo>
                  <a:lnTo>
                    <a:pt x="6053674" y="193802"/>
                  </a:lnTo>
                  <a:lnTo>
                    <a:pt x="7289656" y="193802"/>
                  </a:lnTo>
                  <a:lnTo>
                    <a:pt x="8329320" y="193802"/>
                  </a:lnTo>
                  <a:lnTo>
                    <a:pt x="9089096" y="193802"/>
                  </a:lnTo>
                  <a:cubicBezTo>
                    <a:pt x="9193617" y="193802"/>
                    <a:pt x="9300424" y="199390"/>
                    <a:pt x="9405707" y="197104"/>
                  </a:cubicBezTo>
                  <a:lnTo>
                    <a:pt x="9405707" y="1511554"/>
                  </a:lnTo>
                  <a:lnTo>
                    <a:pt x="9405707" y="3765296"/>
                  </a:lnTo>
                  <a:lnTo>
                    <a:pt x="9405707" y="4022852"/>
                  </a:lnTo>
                  <a:cubicBezTo>
                    <a:pt x="9303472" y="4066286"/>
                    <a:pt x="9230574" y="4168648"/>
                    <a:pt x="9229685" y="4284853"/>
                  </a:cubicBezTo>
                  <a:cubicBezTo>
                    <a:pt x="9228542" y="4439158"/>
                    <a:pt x="9360495" y="4568952"/>
                    <a:pt x="9513784" y="4568952"/>
                  </a:cubicBezTo>
                  <a:cubicBezTo>
                    <a:pt x="9663644" y="4568952"/>
                    <a:pt x="9776801" y="4454017"/>
                    <a:pt x="9795470" y="4312158"/>
                  </a:cubicBezTo>
                  <a:cubicBezTo>
                    <a:pt x="9797629" y="4303903"/>
                    <a:pt x="9798645" y="4294759"/>
                    <a:pt x="9798137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AutoShape 7"/>
          <p:cNvSpPr/>
          <p:nvPr/>
        </p:nvSpPr>
        <p:spPr>
          <a:xfrm rot="-5400000">
            <a:off x="5454239" y="6353398"/>
            <a:ext cx="27643" cy="1785761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8" name="Group 8"/>
          <p:cNvGrpSpPr/>
          <p:nvPr/>
        </p:nvGrpSpPr>
        <p:grpSpPr>
          <a:xfrm>
            <a:off x="10817374" y="917560"/>
            <a:ext cx="7470626" cy="6807116"/>
            <a:chOff x="0" y="0"/>
            <a:chExt cx="9960834" cy="9076154"/>
          </a:xfrm>
        </p:grpSpPr>
        <p:sp>
          <p:nvSpPr>
            <p:cNvPr id="9" name="TextBox 9"/>
            <p:cNvSpPr txBox="1"/>
            <p:nvPr/>
          </p:nvSpPr>
          <p:spPr>
            <a:xfrm>
              <a:off x="9274520" y="4688100"/>
              <a:ext cx="686314" cy="6625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Да</a:t>
              </a:r>
            </a:p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53.2%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6898331"/>
              <a:ext cx="686314" cy="6625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Нет</a:t>
              </a:r>
            </a:p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25.5%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531761" y="222617"/>
              <a:ext cx="937449" cy="6625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Не знаю</a:t>
              </a:r>
            </a:p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21.3%</a:t>
              </a:r>
            </a:p>
          </p:txBody>
        </p:sp>
        <p:grpSp>
          <p:nvGrpSpPr>
            <p:cNvPr id="12" name="Group 12"/>
            <p:cNvGrpSpPr>
              <a:grpSpLocks noChangeAspect="1"/>
            </p:cNvGrpSpPr>
            <p:nvPr/>
          </p:nvGrpSpPr>
          <p:grpSpPr>
            <a:xfrm>
              <a:off x="58602" y="0"/>
              <a:ext cx="9076154" cy="9076154"/>
              <a:chOff x="0" y="0"/>
              <a:chExt cx="2540000" cy="25400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955148" y="0"/>
                <a:ext cx="1673370" cy="2622286"/>
              </a:xfrm>
              <a:custGeom>
                <a:avLst/>
                <a:gdLst/>
                <a:ahLst/>
                <a:cxnLst/>
                <a:rect l="l" t="t" r="r" b="b"/>
                <a:pathLst>
                  <a:path w="1673370" h="2622286">
                    <a:moveTo>
                      <a:pt x="314852" y="0"/>
                    </a:moveTo>
                    <a:cubicBezTo>
                      <a:pt x="806688" y="0"/>
                      <a:pt x="1254306" y="283983"/>
                      <a:pt x="1463838" y="728954"/>
                    </a:cubicBezTo>
                    <a:cubicBezTo>
                      <a:pt x="1673370" y="1173925"/>
                      <a:pt x="1607142" y="1699873"/>
                      <a:pt x="1293835" y="2079006"/>
                    </a:cubicBezTo>
                    <a:cubicBezTo>
                      <a:pt x="980529" y="2458140"/>
                      <a:pt x="476482" y="2622286"/>
                      <a:pt x="0" y="2500353"/>
                    </a:cubicBezTo>
                    <a:lnTo>
                      <a:pt x="157426" y="1885176"/>
                    </a:lnTo>
                    <a:cubicBezTo>
                      <a:pt x="395667" y="1946143"/>
                      <a:pt x="647691" y="1864070"/>
                      <a:pt x="804344" y="1674503"/>
                    </a:cubicBezTo>
                    <a:cubicBezTo>
                      <a:pt x="960997" y="1484936"/>
                      <a:pt x="994112" y="1221962"/>
                      <a:pt x="889345" y="999477"/>
                    </a:cubicBezTo>
                    <a:cubicBezTo>
                      <a:pt x="784579" y="776991"/>
                      <a:pt x="560770" y="635000"/>
                      <a:pt x="314852" y="635000"/>
                    </a:cubicBezTo>
                    <a:close/>
                  </a:path>
                </a:pathLst>
              </a:custGeom>
              <a:solidFill>
                <a:srgbClr val="3EDAD8"/>
              </a:solidFill>
            </p:spPr>
          </p:sp>
          <p:sp>
            <p:nvSpPr>
              <p:cNvPr id="14" name="Freeform 14"/>
              <p:cNvSpPr/>
              <p:nvPr/>
            </p:nvSpPr>
            <p:spPr>
              <a:xfrm>
                <a:off x="-48659" y="914212"/>
                <a:ext cx="1192176" cy="1600339"/>
              </a:xfrm>
              <a:custGeom>
                <a:avLst/>
                <a:gdLst/>
                <a:ahLst/>
                <a:cxnLst/>
                <a:rect l="l" t="t" r="r" b="b"/>
                <a:pathLst>
                  <a:path w="1192176" h="1600339">
                    <a:moveTo>
                      <a:pt x="1065693" y="1600339"/>
                    </a:moveTo>
                    <a:cubicBezTo>
                      <a:pt x="717591" y="1529585"/>
                      <a:pt x="415031" y="1316276"/>
                      <a:pt x="231438" y="1012180"/>
                    </a:cubicBezTo>
                    <a:cubicBezTo>
                      <a:pt x="47845" y="708084"/>
                      <a:pt x="0" y="340996"/>
                      <a:pt x="99514" y="0"/>
                    </a:cubicBezTo>
                    <a:lnTo>
                      <a:pt x="709086" y="177894"/>
                    </a:lnTo>
                    <a:cubicBezTo>
                      <a:pt x="659329" y="348392"/>
                      <a:pt x="683252" y="531936"/>
                      <a:pt x="775048" y="683984"/>
                    </a:cubicBezTo>
                    <a:cubicBezTo>
                      <a:pt x="866845" y="836032"/>
                      <a:pt x="1018125" y="942686"/>
                      <a:pt x="1192176" y="978064"/>
                    </a:cubicBezTo>
                    <a:close/>
                  </a:path>
                </a:pathLst>
              </a:custGeom>
              <a:solidFill>
                <a:srgbClr val="00AECA"/>
              </a:solidFill>
            </p:spPr>
          </p:sp>
          <p:sp>
            <p:nvSpPr>
              <p:cNvPr id="15" name="Freeform 15"/>
              <p:cNvSpPr/>
              <p:nvPr/>
            </p:nvSpPr>
            <p:spPr>
              <a:xfrm>
                <a:off x="34596" y="0"/>
                <a:ext cx="1235340" cy="1122794"/>
              </a:xfrm>
              <a:custGeom>
                <a:avLst/>
                <a:gdLst/>
                <a:ahLst/>
                <a:cxnLst/>
                <a:rect l="l" t="t" r="r" b="b"/>
                <a:pathLst>
                  <a:path w="1235340" h="1122794">
                    <a:moveTo>
                      <a:pt x="0" y="975588"/>
                    </a:moveTo>
                    <a:cubicBezTo>
                      <a:pt x="136297" y="403663"/>
                      <a:pt x="647335" y="59"/>
                      <a:pt x="1235277" y="0"/>
                    </a:cubicBezTo>
                    <a:lnTo>
                      <a:pt x="1235341" y="635000"/>
                    </a:lnTo>
                    <a:cubicBezTo>
                      <a:pt x="941370" y="635029"/>
                      <a:pt x="685851" y="836831"/>
                      <a:pt x="617702" y="1122794"/>
                    </a:cubicBezTo>
                    <a:close/>
                  </a:path>
                </a:pathLst>
              </a:custGeom>
              <a:solidFill>
                <a:srgbClr val="0081B4"/>
              </a:solidFill>
            </p:spPr>
          </p:sp>
          <p:sp>
            <p:nvSpPr>
              <p:cNvPr id="16" name="Freeform 16"/>
              <p:cNvSpPr/>
              <p:nvPr/>
            </p:nvSpPr>
            <p:spPr>
              <a:xfrm>
                <a:off x="1270000" y="0"/>
                <a:ext cx="127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635000">
                    <a:moveTo>
                      <a:pt x="0" y="0"/>
                    </a:moveTo>
                    <a:cubicBezTo>
                      <a:pt x="42" y="0"/>
                      <a:pt x="85" y="0"/>
                      <a:pt x="127" y="0"/>
                    </a:cubicBezTo>
                    <a:lnTo>
                      <a:pt x="63" y="635000"/>
                    </a:lnTo>
                    <a:cubicBezTo>
                      <a:pt x="42" y="635000"/>
                      <a:pt x="21" y="635000"/>
                      <a:pt x="0" y="635000"/>
                    </a:cubicBezTo>
                    <a:close/>
                  </a:path>
                </a:pathLst>
              </a:custGeom>
              <a:solidFill>
                <a:srgbClr val="005694"/>
              </a:solidFill>
            </p:spPr>
          </p:sp>
        </p:grp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057046" y="3599911"/>
            <a:ext cx="2354959" cy="1442412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817374" y="905321"/>
            <a:ext cx="6819354" cy="6819354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529687" y="2616279"/>
            <a:ext cx="3461519" cy="3461519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0" y="515803"/>
            <a:ext cx="8117641" cy="7028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1"/>
              </a:lnSpc>
            </a:pPr>
            <a:r>
              <a:rPr lang="en-US" sz="4129" spc="165">
                <a:solidFill>
                  <a:srgbClr val="FFFFFF"/>
                </a:solidFill>
                <a:latin typeface="Clear Sans Regular"/>
              </a:rPr>
              <a:t>ПРАКТИЧЕСКАЯ ЧАСТЬ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28700" y="1590556"/>
            <a:ext cx="8515012" cy="2082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Мною было проведено анкетирование среди учащихся 9-х классов.</a:t>
            </a:r>
            <a:r>
              <a:rPr lang="en-US" sz="2400" spc="35">
                <a:solidFill>
                  <a:srgbClr val="FFFFFF"/>
                </a:solidFill>
                <a:latin typeface="Arimo"/>
              </a:rPr>
              <a:t> </a:t>
            </a:r>
          </a:p>
          <a:p>
            <a:pPr>
              <a:lnSpc>
                <a:spcPts val="3359"/>
              </a:lnSpc>
            </a:pPr>
            <a:r>
              <a:rPr lang="en-US" sz="2400" spc="35">
                <a:solidFill>
                  <a:srgbClr val="FFFFFF"/>
                </a:solidFill>
                <a:latin typeface="Arimo"/>
              </a:rPr>
              <a:t>В нём принимало участие 47 учеников.</a:t>
            </a:r>
          </a:p>
          <a:p>
            <a:pPr>
              <a:lnSpc>
                <a:spcPts val="3359"/>
              </a:lnSpc>
            </a:pPr>
            <a:r>
              <a:rPr lang="en-US" sz="2400" spc="35">
                <a:solidFill>
                  <a:srgbClr val="FFFFFF"/>
                </a:solidFill>
                <a:latin typeface="Arimo"/>
              </a:rPr>
              <a:t>Целью анкетирование было выявить следующее:</a:t>
            </a:r>
          </a:p>
          <a:p>
            <a:pPr>
              <a:lnSpc>
                <a:spcPts val="3359"/>
              </a:lnSpc>
            </a:pPr>
            <a:endParaRPr/>
          </a:p>
        </p:txBody>
      </p:sp>
      <p:sp>
        <p:nvSpPr>
          <p:cNvPr id="22" name="TextBox 22"/>
          <p:cNvSpPr txBox="1"/>
          <p:nvPr/>
        </p:nvSpPr>
        <p:spPr>
          <a:xfrm>
            <a:off x="1576246" y="6549451"/>
            <a:ext cx="1537396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Да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576246" y="7300724"/>
            <a:ext cx="1537396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Нет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576246" y="7946205"/>
            <a:ext cx="1537396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Не знаю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77269" y="5506160"/>
            <a:ext cx="4397911" cy="823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7526" lvl="1" indent="-258763">
              <a:lnSpc>
                <a:spcPts val="3355"/>
              </a:lnSpc>
              <a:buFont typeface="Arial"/>
              <a:buChar char="•"/>
            </a:pPr>
            <a:r>
              <a:rPr lang="en-US" sz="2397" spc="95">
                <a:solidFill>
                  <a:srgbClr val="FFFFFF"/>
                </a:solidFill>
                <a:latin typeface="Clear Sans Regular Bold"/>
              </a:rPr>
              <a:t>Популярен ли бокс в России?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360941" y="7015773"/>
            <a:ext cx="2941319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 Bold"/>
              </a:rPr>
              <a:t>Анкета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697130" y="1779160"/>
            <a:ext cx="1537396" cy="554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19"/>
              </a:lnSpc>
            </a:pPr>
            <a:r>
              <a:rPr lang="en-US" sz="3299" spc="131">
                <a:solidFill>
                  <a:srgbClr val="000000"/>
                </a:solidFill>
                <a:latin typeface="Clear Sans Regular Bold"/>
              </a:rPr>
              <a:t>7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143351" y="5248032"/>
            <a:ext cx="1537396" cy="554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19"/>
              </a:lnSpc>
            </a:pPr>
            <a:r>
              <a:rPr lang="en-US" sz="3299" spc="131">
                <a:solidFill>
                  <a:srgbClr val="191919"/>
                </a:solidFill>
                <a:latin typeface="Clear Sans Regular Bold"/>
              </a:rPr>
              <a:t>10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6490602" y="3997585"/>
            <a:ext cx="1537396" cy="580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30</a:t>
            </a:r>
          </a:p>
        </p:txBody>
      </p:sp>
      <p:sp>
        <p:nvSpPr>
          <p:cNvPr id="30" name="AutoShape 30"/>
          <p:cNvSpPr/>
          <p:nvPr/>
        </p:nvSpPr>
        <p:spPr>
          <a:xfrm rot="852032">
            <a:off x="10887736" y="3687784"/>
            <a:ext cx="1718839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31" name="AutoShape 31"/>
          <p:cNvSpPr/>
          <p:nvPr/>
        </p:nvSpPr>
        <p:spPr>
          <a:xfrm rot="5400000">
            <a:off x="13424840" y="1772219"/>
            <a:ext cx="1718839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 rot="6063101">
            <a:off x="12902200" y="6842251"/>
            <a:ext cx="1718839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l="2906" t="959" r="1712" b="2529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5400000">
            <a:off x="3461725" y="6935708"/>
            <a:ext cx="1578125" cy="648785"/>
            <a:chOff x="0" y="0"/>
            <a:chExt cx="10490033" cy="4699000"/>
          </a:xfrm>
        </p:grpSpPr>
        <p:sp>
          <p:nvSpPr>
            <p:cNvPr id="4" name="Freeform 4"/>
            <p:cNvSpPr/>
            <p:nvPr/>
          </p:nvSpPr>
          <p:spPr>
            <a:xfrm>
              <a:off x="327533" y="113538"/>
              <a:ext cx="9798645" cy="4568952"/>
            </a:xfrm>
            <a:custGeom>
              <a:avLst/>
              <a:gdLst/>
              <a:ahLst/>
              <a:cxnLst/>
              <a:rect l="l" t="t" r="r" b="b"/>
              <a:pathLst>
                <a:path w="9798645" h="4568952">
                  <a:moveTo>
                    <a:pt x="9798137" y="4284853"/>
                  </a:moveTo>
                  <a:cubicBezTo>
                    <a:pt x="9798645" y="4274947"/>
                    <a:pt x="9797629" y="4265930"/>
                    <a:pt x="9795724" y="4257548"/>
                  </a:cubicBezTo>
                  <a:cubicBezTo>
                    <a:pt x="9780611" y="4143121"/>
                    <a:pt x="9704030" y="4046093"/>
                    <a:pt x="9596334" y="4012946"/>
                  </a:cubicBezTo>
                  <a:lnTo>
                    <a:pt x="9596334" y="2871851"/>
                  </a:lnTo>
                  <a:lnTo>
                    <a:pt x="9596334" y="618109"/>
                  </a:lnTo>
                  <a:lnTo>
                    <a:pt x="9596334" y="98552"/>
                  </a:lnTo>
                  <a:cubicBezTo>
                    <a:pt x="9596334" y="47117"/>
                    <a:pt x="9552646" y="3302"/>
                    <a:pt x="9501084" y="3302"/>
                  </a:cubicBezTo>
                  <a:lnTo>
                    <a:pt x="9230193" y="3302"/>
                  </a:lnTo>
                  <a:lnTo>
                    <a:pt x="8542264" y="3302"/>
                  </a:lnTo>
                  <a:lnTo>
                    <a:pt x="7564319" y="3302"/>
                  </a:lnTo>
                  <a:lnTo>
                    <a:pt x="6371040" y="3302"/>
                  </a:lnTo>
                  <a:lnTo>
                    <a:pt x="5063773" y="3302"/>
                  </a:lnTo>
                  <a:lnTo>
                    <a:pt x="3743980" y="3302"/>
                  </a:lnTo>
                  <a:lnTo>
                    <a:pt x="2507999" y="3302"/>
                  </a:lnTo>
                  <a:lnTo>
                    <a:pt x="1468335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255392" y="193802"/>
                  </a:lnTo>
                  <a:lnTo>
                    <a:pt x="2233336" y="193802"/>
                  </a:lnTo>
                  <a:lnTo>
                    <a:pt x="3426615" y="193802"/>
                  </a:lnTo>
                  <a:lnTo>
                    <a:pt x="4733882" y="193802"/>
                  </a:lnTo>
                  <a:lnTo>
                    <a:pt x="6053674" y="193802"/>
                  </a:lnTo>
                  <a:lnTo>
                    <a:pt x="7289656" y="193802"/>
                  </a:lnTo>
                  <a:lnTo>
                    <a:pt x="8329320" y="193802"/>
                  </a:lnTo>
                  <a:lnTo>
                    <a:pt x="9089096" y="193802"/>
                  </a:lnTo>
                  <a:cubicBezTo>
                    <a:pt x="9193617" y="193802"/>
                    <a:pt x="9300424" y="199390"/>
                    <a:pt x="9405707" y="197104"/>
                  </a:cubicBezTo>
                  <a:lnTo>
                    <a:pt x="9405707" y="1511554"/>
                  </a:lnTo>
                  <a:lnTo>
                    <a:pt x="9405707" y="3765296"/>
                  </a:lnTo>
                  <a:lnTo>
                    <a:pt x="9405707" y="4022852"/>
                  </a:lnTo>
                  <a:cubicBezTo>
                    <a:pt x="9303472" y="4066286"/>
                    <a:pt x="9230574" y="4168648"/>
                    <a:pt x="9229685" y="4284853"/>
                  </a:cubicBezTo>
                  <a:cubicBezTo>
                    <a:pt x="9228542" y="4439158"/>
                    <a:pt x="9360495" y="4568952"/>
                    <a:pt x="9513784" y="4568952"/>
                  </a:cubicBezTo>
                  <a:cubicBezTo>
                    <a:pt x="9663644" y="4568952"/>
                    <a:pt x="9776801" y="4454017"/>
                    <a:pt x="9795470" y="4312158"/>
                  </a:cubicBezTo>
                  <a:cubicBezTo>
                    <a:pt x="9797629" y="4303903"/>
                    <a:pt x="9798645" y="4294759"/>
                    <a:pt x="9798137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AutoShape 5"/>
          <p:cNvSpPr/>
          <p:nvPr/>
        </p:nvSpPr>
        <p:spPr>
          <a:xfrm rot="-5400000">
            <a:off x="5454239" y="6353398"/>
            <a:ext cx="27643" cy="1785761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6" name="Group 6"/>
          <p:cNvGrpSpPr/>
          <p:nvPr/>
        </p:nvGrpSpPr>
        <p:grpSpPr>
          <a:xfrm>
            <a:off x="9759052" y="637637"/>
            <a:ext cx="7926793" cy="8652219"/>
            <a:chOff x="0" y="0"/>
            <a:chExt cx="10569057" cy="11536292"/>
          </a:xfrm>
        </p:grpSpPr>
        <p:sp>
          <p:nvSpPr>
            <p:cNvPr id="7" name="TextBox 7"/>
            <p:cNvSpPr txBox="1"/>
            <p:nvPr/>
          </p:nvSpPr>
          <p:spPr>
            <a:xfrm>
              <a:off x="2590845" y="10772581"/>
              <a:ext cx="799203" cy="7637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0"/>
                </a:lnSpc>
              </a:pPr>
              <a:r>
                <a:rPr lang="en-US" sz="1664">
                  <a:solidFill>
                    <a:srgbClr val="191919"/>
                  </a:solidFill>
                  <a:latin typeface="Arimo"/>
                </a:rPr>
                <a:t>Нет</a:t>
              </a:r>
            </a:p>
            <a:p>
              <a:pPr algn="ctr">
                <a:lnSpc>
                  <a:spcPts val="2330"/>
                </a:lnSpc>
              </a:pPr>
              <a:r>
                <a:rPr lang="en-US" sz="1664">
                  <a:solidFill>
                    <a:srgbClr val="191919"/>
                  </a:solidFill>
                  <a:latin typeface="Arimo"/>
                </a:rPr>
                <a:t>87.2%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179009" y="-47625"/>
              <a:ext cx="799203" cy="7637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0"/>
                </a:lnSpc>
              </a:pPr>
              <a:r>
                <a:rPr lang="en-US" sz="1664">
                  <a:solidFill>
                    <a:srgbClr val="191919"/>
                  </a:solidFill>
                  <a:latin typeface="Arimo"/>
                </a:rPr>
                <a:t>Да</a:t>
              </a:r>
            </a:p>
            <a:p>
              <a:pPr algn="ctr">
                <a:lnSpc>
                  <a:spcPts val="2330"/>
                </a:lnSpc>
              </a:pPr>
              <a:r>
                <a:rPr lang="en-US" sz="1664">
                  <a:solidFill>
                    <a:srgbClr val="191919"/>
                  </a:solidFill>
                  <a:latin typeface="Arimo"/>
                </a:rPr>
                <a:t>12.8%</a:t>
              </a:r>
            </a:p>
          </p:txBody>
        </p:sp>
        <p:grpSp>
          <p:nvGrpSpPr>
            <p:cNvPr id="9" name="Group 9"/>
            <p:cNvGrpSpPr>
              <a:grpSpLocks noChangeAspect="1"/>
            </p:cNvGrpSpPr>
            <p:nvPr/>
          </p:nvGrpSpPr>
          <p:grpSpPr>
            <a:xfrm>
              <a:off x="0" y="483618"/>
              <a:ext cx="10569057" cy="10569057"/>
              <a:chOff x="0" y="0"/>
              <a:chExt cx="2540000" cy="254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270000" y="0"/>
                <a:ext cx="955891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955891" h="1270000">
                    <a:moveTo>
                      <a:pt x="0" y="0"/>
                    </a:moveTo>
                    <a:lnTo>
                      <a:pt x="0" y="0"/>
                    </a:lnTo>
                    <a:cubicBezTo>
                      <a:pt x="366284" y="0"/>
                      <a:pt x="714731" y="158144"/>
                      <a:pt x="955891" y="433835"/>
                    </a:cubicBezTo>
                    <a:lnTo>
                      <a:pt x="0" y="1270000"/>
                    </a:lnTo>
                    <a:close/>
                  </a:path>
                </a:pathLst>
              </a:custGeom>
              <a:solidFill>
                <a:srgbClr val="3EDAD8"/>
              </a:solidFill>
            </p:spPr>
          </p:sp>
          <p:sp>
            <p:nvSpPr>
              <p:cNvPr id="11" name="Freeform 11"/>
              <p:cNvSpPr/>
              <p:nvPr/>
            </p:nvSpPr>
            <p:spPr>
              <a:xfrm>
                <a:off x="-94810" y="0"/>
                <a:ext cx="2753619" cy="2674970"/>
              </a:xfrm>
              <a:custGeom>
                <a:avLst/>
                <a:gdLst/>
                <a:ahLst/>
                <a:cxnLst/>
                <a:rect l="l" t="t" r="r" b="b"/>
                <a:pathLst>
                  <a:path w="2753619" h="2674970">
                    <a:moveTo>
                      <a:pt x="2277716" y="387106"/>
                    </a:moveTo>
                    <a:cubicBezTo>
                      <a:pt x="2697528" y="821188"/>
                      <a:pt x="2753619" y="1490856"/>
                      <a:pt x="2411869" y="1988727"/>
                    </a:cubicBezTo>
                    <a:cubicBezTo>
                      <a:pt x="2070118" y="2486597"/>
                      <a:pt x="1425046" y="2674970"/>
                      <a:pt x="869074" y="2439250"/>
                    </a:cubicBezTo>
                    <a:cubicBezTo>
                      <a:pt x="313102" y="2203530"/>
                      <a:pt x="0" y="1608914"/>
                      <a:pt x="120240" y="1017127"/>
                    </a:cubicBezTo>
                    <a:cubicBezTo>
                      <a:pt x="240479" y="425341"/>
                      <a:pt x="760805" y="60"/>
                      <a:pt x="1364683" y="0"/>
                    </a:cubicBezTo>
                    <a:lnTo>
                      <a:pt x="1364810" y="1270000"/>
                    </a:lnTo>
                    <a:close/>
                  </a:path>
                </a:pathLst>
              </a:custGeom>
              <a:solidFill>
                <a:srgbClr val="00AECA"/>
              </a:solidFill>
            </p:spPr>
          </p:sp>
          <p:sp>
            <p:nvSpPr>
              <p:cNvPr id="12" name="Freeform 12"/>
              <p:cNvSpPr/>
              <p:nvPr/>
            </p:nvSpPr>
            <p:spPr>
              <a:xfrm>
                <a:off x="1270000" y="0"/>
                <a:ext cx="127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1270000">
                    <a:moveTo>
                      <a:pt x="0" y="0"/>
                    </a:moveTo>
                    <a:cubicBezTo>
                      <a:pt x="42" y="0"/>
                      <a:pt x="85" y="0"/>
                      <a:pt x="127" y="0"/>
                    </a:cubicBezTo>
                    <a:lnTo>
                      <a:pt x="0" y="1270000"/>
                    </a:lnTo>
                    <a:close/>
                  </a:path>
                </a:pathLst>
              </a:custGeom>
              <a:solidFill>
                <a:srgbClr val="0081B4"/>
              </a:solidFill>
            </p:spPr>
          </p:sp>
        </p:grpSp>
      </p:grpSp>
      <p:sp>
        <p:nvSpPr>
          <p:cNvPr id="13" name="AutoShape 13"/>
          <p:cNvSpPr/>
          <p:nvPr/>
        </p:nvSpPr>
        <p:spPr>
          <a:xfrm rot="-5390763">
            <a:off x="12050573" y="2645231"/>
            <a:ext cx="3400511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rot="-2626056">
            <a:off x="14264035" y="3098782"/>
            <a:ext cx="2791729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741482" y="3993119"/>
            <a:ext cx="2893920" cy="2477919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0" y="515803"/>
            <a:ext cx="8117641" cy="7028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1"/>
              </a:lnSpc>
            </a:pPr>
            <a:r>
              <a:rPr lang="en-US" sz="4129" spc="165">
                <a:solidFill>
                  <a:srgbClr val="FFFFFF"/>
                </a:solidFill>
                <a:latin typeface="Clear Sans Regular"/>
              </a:rPr>
              <a:t>ПРАКТИЧЕСКАЯ ЧАСТЬ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28700" y="1590556"/>
            <a:ext cx="8515012" cy="2082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Мною было проведено анкетирование среди учащихся 9-х классов.</a:t>
            </a:r>
            <a:r>
              <a:rPr lang="en-US" sz="2400" spc="35">
                <a:solidFill>
                  <a:srgbClr val="FFFFFF"/>
                </a:solidFill>
                <a:latin typeface="Arimo"/>
              </a:rPr>
              <a:t> </a:t>
            </a:r>
          </a:p>
          <a:p>
            <a:pPr>
              <a:lnSpc>
                <a:spcPts val="3359"/>
              </a:lnSpc>
            </a:pPr>
            <a:r>
              <a:rPr lang="en-US" sz="2400" spc="35">
                <a:solidFill>
                  <a:srgbClr val="FFFFFF"/>
                </a:solidFill>
                <a:latin typeface="Arimo"/>
              </a:rPr>
              <a:t>В нём принимало участие 47 учеников.</a:t>
            </a:r>
          </a:p>
          <a:p>
            <a:pPr>
              <a:lnSpc>
                <a:spcPts val="3359"/>
              </a:lnSpc>
            </a:pPr>
            <a:r>
              <a:rPr lang="en-US" sz="2400" spc="35">
                <a:solidFill>
                  <a:srgbClr val="FFFFFF"/>
                </a:solidFill>
                <a:latin typeface="Arimo"/>
              </a:rPr>
              <a:t>Целью анкетирование было выявить следующее:</a:t>
            </a:r>
          </a:p>
          <a:p>
            <a:pPr>
              <a:lnSpc>
                <a:spcPts val="3359"/>
              </a:lnSpc>
            </a:pPr>
            <a:endParaRPr/>
          </a:p>
        </p:txBody>
      </p:sp>
      <p:sp>
        <p:nvSpPr>
          <p:cNvPr id="18" name="TextBox 18"/>
          <p:cNvSpPr txBox="1"/>
          <p:nvPr/>
        </p:nvSpPr>
        <p:spPr>
          <a:xfrm>
            <a:off x="2388999" y="6483091"/>
            <a:ext cx="1537396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Да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388999" y="7635778"/>
            <a:ext cx="1537396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Нет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48107" y="5551795"/>
            <a:ext cx="4403296" cy="824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 Bold"/>
              </a:rPr>
              <a:t>2. Развивает ли бокс дисциплину и мышление?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360941" y="7015773"/>
            <a:ext cx="2941319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 Bold"/>
              </a:rPr>
              <a:t>Анкета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965871" y="6503328"/>
            <a:ext cx="1537396" cy="560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19"/>
              </a:lnSpc>
            </a:pPr>
            <a:r>
              <a:rPr lang="en-US" sz="3299" spc="131">
                <a:solidFill>
                  <a:srgbClr val="191919"/>
                </a:solidFill>
                <a:latin typeface="Clear Sans Regular Bold"/>
              </a:rPr>
              <a:t>41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4466020" y="2073155"/>
            <a:ext cx="1537396" cy="58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6</a:t>
            </a: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759052" y="949680"/>
            <a:ext cx="7926793" cy="7926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l="2906" t="959" r="1712" b="2529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5400000">
            <a:off x="3461725" y="6599146"/>
            <a:ext cx="1578125" cy="648785"/>
            <a:chOff x="0" y="0"/>
            <a:chExt cx="10490033" cy="4699000"/>
          </a:xfrm>
        </p:grpSpPr>
        <p:sp>
          <p:nvSpPr>
            <p:cNvPr id="4" name="Freeform 4"/>
            <p:cNvSpPr/>
            <p:nvPr/>
          </p:nvSpPr>
          <p:spPr>
            <a:xfrm>
              <a:off x="327533" y="113538"/>
              <a:ext cx="9798645" cy="4568952"/>
            </a:xfrm>
            <a:custGeom>
              <a:avLst/>
              <a:gdLst/>
              <a:ahLst/>
              <a:cxnLst/>
              <a:rect l="l" t="t" r="r" b="b"/>
              <a:pathLst>
                <a:path w="9798645" h="4568952">
                  <a:moveTo>
                    <a:pt x="9798137" y="4284853"/>
                  </a:moveTo>
                  <a:cubicBezTo>
                    <a:pt x="9798645" y="4274947"/>
                    <a:pt x="9797629" y="4265930"/>
                    <a:pt x="9795724" y="4257548"/>
                  </a:cubicBezTo>
                  <a:cubicBezTo>
                    <a:pt x="9780611" y="4143121"/>
                    <a:pt x="9704030" y="4046093"/>
                    <a:pt x="9596334" y="4012946"/>
                  </a:cubicBezTo>
                  <a:lnTo>
                    <a:pt x="9596334" y="2871851"/>
                  </a:lnTo>
                  <a:lnTo>
                    <a:pt x="9596334" y="618109"/>
                  </a:lnTo>
                  <a:lnTo>
                    <a:pt x="9596334" y="98552"/>
                  </a:lnTo>
                  <a:cubicBezTo>
                    <a:pt x="9596334" y="47117"/>
                    <a:pt x="9552646" y="3302"/>
                    <a:pt x="9501084" y="3302"/>
                  </a:cubicBezTo>
                  <a:lnTo>
                    <a:pt x="9230193" y="3302"/>
                  </a:lnTo>
                  <a:lnTo>
                    <a:pt x="8542264" y="3302"/>
                  </a:lnTo>
                  <a:lnTo>
                    <a:pt x="7564319" y="3302"/>
                  </a:lnTo>
                  <a:lnTo>
                    <a:pt x="6371040" y="3302"/>
                  </a:lnTo>
                  <a:lnTo>
                    <a:pt x="5063773" y="3302"/>
                  </a:lnTo>
                  <a:lnTo>
                    <a:pt x="3743980" y="3302"/>
                  </a:lnTo>
                  <a:lnTo>
                    <a:pt x="2507999" y="3302"/>
                  </a:lnTo>
                  <a:lnTo>
                    <a:pt x="1468335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255392" y="193802"/>
                  </a:lnTo>
                  <a:lnTo>
                    <a:pt x="2233336" y="193802"/>
                  </a:lnTo>
                  <a:lnTo>
                    <a:pt x="3426615" y="193802"/>
                  </a:lnTo>
                  <a:lnTo>
                    <a:pt x="4733882" y="193802"/>
                  </a:lnTo>
                  <a:lnTo>
                    <a:pt x="6053674" y="193802"/>
                  </a:lnTo>
                  <a:lnTo>
                    <a:pt x="7289656" y="193802"/>
                  </a:lnTo>
                  <a:lnTo>
                    <a:pt x="8329320" y="193802"/>
                  </a:lnTo>
                  <a:lnTo>
                    <a:pt x="9089096" y="193802"/>
                  </a:lnTo>
                  <a:cubicBezTo>
                    <a:pt x="9193617" y="193802"/>
                    <a:pt x="9300424" y="199390"/>
                    <a:pt x="9405707" y="197104"/>
                  </a:cubicBezTo>
                  <a:lnTo>
                    <a:pt x="9405707" y="1511554"/>
                  </a:lnTo>
                  <a:lnTo>
                    <a:pt x="9405707" y="3765296"/>
                  </a:lnTo>
                  <a:lnTo>
                    <a:pt x="9405707" y="4022852"/>
                  </a:lnTo>
                  <a:cubicBezTo>
                    <a:pt x="9303472" y="4066286"/>
                    <a:pt x="9230574" y="4168648"/>
                    <a:pt x="9229685" y="4284853"/>
                  </a:cubicBezTo>
                  <a:cubicBezTo>
                    <a:pt x="9228542" y="4439158"/>
                    <a:pt x="9360495" y="4568952"/>
                    <a:pt x="9513784" y="4568952"/>
                  </a:cubicBezTo>
                  <a:cubicBezTo>
                    <a:pt x="9663644" y="4568952"/>
                    <a:pt x="9776801" y="4454017"/>
                    <a:pt x="9795470" y="4312158"/>
                  </a:cubicBezTo>
                  <a:cubicBezTo>
                    <a:pt x="9797629" y="4303903"/>
                    <a:pt x="9798645" y="4294759"/>
                    <a:pt x="9798137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 rot="5400000">
            <a:off x="3461725" y="7246135"/>
            <a:ext cx="1578125" cy="648785"/>
            <a:chOff x="0" y="0"/>
            <a:chExt cx="10490033" cy="4699000"/>
          </a:xfrm>
        </p:grpSpPr>
        <p:sp>
          <p:nvSpPr>
            <p:cNvPr id="6" name="Freeform 6"/>
            <p:cNvSpPr/>
            <p:nvPr/>
          </p:nvSpPr>
          <p:spPr>
            <a:xfrm>
              <a:off x="327533" y="113538"/>
              <a:ext cx="9798645" cy="4568952"/>
            </a:xfrm>
            <a:custGeom>
              <a:avLst/>
              <a:gdLst/>
              <a:ahLst/>
              <a:cxnLst/>
              <a:rect l="l" t="t" r="r" b="b"/>
              <a:pathLst>
                <a:path w="9798645" h="4568952">
                  <a:moveTo>
                    <a:pt x="9798137" y="4284853"/>
                  </a:moveTo>
                  <a:cubicBezTo>
                    <a:pt x="9798645" y="4274947"/>
                    <a:pt x="9797629" y="4265930"/>
                    <a:pt x="9795724" y="4257548"/>
                  </a:cubicBezTo>
                  <a:cubicBezTo>
                    <a:pt x="9780611" y="4143121"/>
                    <a:pt x="9704030" y="4046093"/>
                    <a:pt x="9596334" y="4012946"/>
                  </a:cubicBezTo>
                  <a:lnTo>
                    <a:pt x="9596334" y="2871851"/>
                  </a:lnTo>
                  <a:lnTo>
                    <a:pt x="9596334" y="618109"/>
                  </a:lnTo>
                  <a:lnTo>
                    <a:pt x="9596334" y="98552"/>
                  </a:lnTo>
                  <a:cubicBezTo>
                    <a:pt x="9596334" y="47117"/>
                    <a:pt x="9552646" y="3302"/>
                    <a:pt x="9501084" y="3302"/>
                  </a:cubicBezTo>
                  <a:lnTo>
                    <a:pt x="9230193" y="3302"/>
                  </a:lnTo>
                  <a:lnTo>
                    <a:pt x="8542264" y="3302"/>
                  </a:lnTo>
                  <a:lnTo>
                    <a:pt x="7564319" y="3302"/>
                  </a:lnTo>
                  <a:lnTo>
                    <a:pt x="6371040" y="3302"/>
                  </a:lnTo>
                  <a:lnTo>
                    <a:pt x="5063773" y="3302"/>
                  </a:lnTo>
                  <a:lnTo>
                    <a:pt x="3743980" y="3302"/>
                  </a:lnTo>
                  <a:lnTo>
                    <a:pt x="2507999" y="3302"/>
                  </a:lnTo>
                  <a:lnTo>
                    <a:pt x="1468335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255392" y="193802"/>
                  </a:lnTo>
                  <a:lnTo>
                    <a:pt x="2233336" y="193802"/>
                  </a:lnTo>
                  <a:lnTo>
                    <a:pt x="3426615" y="193802"/>
                  </a:lnTo>
                  <a:lnTo>
                    <a:pt x="4733882" y="193802"/>
                  </a:lnTo>
                  <a:lnTo>
                    <a:pt x="6053674" y="193802"/>
                  </a:lnTo>
                  <a:lnTo>
                    <a:pt x="7289656" y="193802"/>
                  </a:lnTo>
                  <a:lnTo>
                    <a:pt x="8329320" y="193802"/>
                  </a:lnTo>
                  <a:lnTo>
                    <a:pt x="9089096" y="193802"/>
                  </a:lnTo>
                  <a:cubicBezTo>
                    <a:pt x="9193617" y="193802"/>
                    <a:pt x="9300424" y="199390"/>
                    <a:pt x="9405707" y="197104"/>
                  </a:cubicBezTo>
                  <a:lnTo>
                    <a:pt x="9405707" y="1511554"/>
                  </a:lnTo>
                  <a:lnTo>
                    <a:pt x="9405707" y="3765296"/>
                  </a:lnTo>
                  <a:lnTo>
                    <a:pt x="9405707" y="4022852"/>
                  </a:lnTo>
                  <a:cubicBezTo>
                    <a:pt x="9303472" y="4066286"/>
                    <a:pt x="9230574" y="4168648"/>
                    <a:pt x="9229685" y="4284853"/>
                  </a:cubicBezTo>
                  <a:cubicBezTo>
                    <a:pt x="9228542" y="4439158"/>
                    <a:pt x="9360495" y="4568952"/>
                    <a:pt x="9513784" y="4568952"/>
                  </a:cubicBezTo>
                  <a:cubicBezTo>
                    <a:pt x="9663644" y="4568952"/>
                    <a:pt x="9776801" y="4454017"/>
                    <a:pt x="9795470" y="4312158"/>
                  </a:cubicBezTo>
                  <a:cubicBezTo>
                    <a:pt x="9797629" y="4303903"/>
                    <a:pt x="9798645" y="4294759"/>
                    <a:pt x="9798137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AutoShape 7"/>
          <p:cNvSpPr/>
          <p:nvPr/>
        </p:nvSpPr>
        <p:spPr>
          <a:xfrm rot="-5400000">
            <a:off x="5454239" y="6353398"/>
            <a:ext cx="27643" cy="1785761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8" name="TextBox 8"/>
          <p:cNvSpPr txBox="1"/>
          <p:nvPr/>
        </p:nvSpPr>
        <p:spPr>
          <a:xfrm>
            <a:off x="1028700" y="1590556"/>
            <a:ext cx="8515012" cy="2082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Мною было проведено анкетирование среди учащихся 9-х классов.</a:t>
            </a:r>
            <a:r>
              <a:rPr lang="en-US" sz="2400" spc="35">
                <a:solidFill>
                  <a:srgbClr val="FFFFFF"/>
                </a:solidFill>
                <a:latin typeface="Arimo"/>
              </a:rPr>
              <a:t> </a:t>
            </a:r>
          </a:p>
          <a:p>
            <a:pPr>
              <a:lnSpc>
                <a:spcPts val="3359"/>
              </a:lnSpc>
            </a:pPr>
            <a:r>
              <a:rPr lang="en-US" sz="2400" spc="35">
                <a:solidFill>
                  <a:srgbClr val="FFFFFF"/>
                </a:solidFill>
                <a:latin typeface="Arimo"/>
              </a:rPr>
              <a:t>В нём принимало участие 47 учеников.</a:t>
            </a:r>
          </a:p>
          <a:p>
            <a:pPr>
              <a:lnSpc>
                <a:spcPts val="3359"/>
              </a:lnSpc>
            </a:pPr>
            <a:r>
              <a:rPr lang="en-US" sz="2400" spc="35">
                <a:solidFill>
                  <a:srgbClr val="FFFFFF"/>
                </a:solidFill>
                <a:latin typeface="Arimo"/>
              </a:rPr>
              <a:t>Целью анкетирование было выявить следующее:</a:t>
            </a:r>
          </a:p>
          <a:p>
            <a:pPr>
              <a:lnSpc>
                <a:spcPts val="3359"/>
              </a:lnSpc>
            </a:pPr>
            <a:endParaRPr/>
          </a:p>
        </p:txBody>
      </p:sp>
      <p:sp>
        <p:nvSpPr>
          <p:cNvPr id="9" name="TextBox 9"/>
          <p:cNvSpPr txBox="1"/>
          <p:nvPr/>
        </p:nvSpPr>
        <p:spPr>
          <a:xfrm>
            <a:off x="6360941" y="7015773"/>
            <a:ext cx="2941319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 Bold"/>
              </a:rPr>
              <a:t>Анкета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697130" y="1776303"/>
            <a:ext cx="1537396" cy="560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19"/>
              </a:lnSpc>
            </a:pPr>
            <a:r>
              <a:rPr lang="en-US" sz="3299" spc="131">
                <a:solidFill>
                  <a:srgbClr val="000000"/>
                </a:solidFill>
                <a:latin typeface="Clear Sans Regular Bold"/>
              </a:rPr>
              <a:t>10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143351" y="5245175"/>
            <a:ext cx="1537396" cy="560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19"/>
              </a:lnSpc>
            </a:pPr>
            <a:r>
              <a:rPr lang="en-US" sz="3299" spc="131">
                <a:solidFill>
                  <a:srgbClr val="191919"/>
                </a:solidFill>
                <a:latin typeface="Clear Sans Regular Bold"/>
              </a:rPr>
              <a:t>12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490602" y="3996632"/>
            <a:ext cx="1537396" cy="58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25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9144000" y="-370619"/>
            <a:ext cx="9631678" cy="9383473"/>
            <a:chOff x="0" y="0"/>
            <a:chExt cx="12842237" cy="12511297"/>
          </a:xfrm>
        </p:grpSpPr>
        <p:sp>
          <p:nvSpPr>
            <p:cNvPr id="14" name="TextBox 14"/>
            <p:cNvSpPr txBox="1"/>
            <p:nvPr/>
          </p:nvSpPr>
          <p:spPr>
            <a:xfrm>
              <a:off x="11014485" y="4532940"/>
              <a:ext cx="1827752" cy="1411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Россия </a:t>
              </a:r>
            </a:p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21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763238" y="11100166"/>
              <a:ext cx="2450836" cy="1411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Бразилия </a:t>
              </a:r>
            </a:p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6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669346" y="1043854"/>
              <a:ext cx="2199813" cy="1411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Франция</a:t>
              </a:r>
            </a:p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6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240163" y="7498876"/>
              <a:ext cx="1721566" cy="1411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Англия</a:t>
              </a:r>
            </a:p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5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4163475"/>
              <a:ext cx="1755334" cy="1411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Италия</a:t>
              </a:r>
            </a:p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4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82043" y="9898714"/>
              <a:ext cx="2087116" cy="1411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Америка</a:t>
              </a:r>
            </a:p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3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3881983" y="-57150"/>
              <a:ext cx="2719557" cy="1411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Аргентина </a:t>
              </a:r>
            </a:p>
            <a:p>
              <a:pPr algn="ctr">
                <a:lnSpc>
                  <a:spcPts val="4305"/>
                </a:lnSpc>
              </a:pPr>
              <a:r>
                <a:rPr lang="en-US" sz="3075">
                  <a:solidFill>
                    <a:srgbClr val="000000"/>
                  </a:solidFill>
                  <a:latin typeface="Open Sans Light"/>
                </a:rPr>
                <a:t>1</a:t>
              </a: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1817586" y="1657545"/>
              <a:ext cx="9095759" cy="9095759"/>
              <a:chOff x="0" y="0"/>
              <a:chExt cx="2540000" cy="254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270000" y="0"/>
                <a:ext cx="1346696" cy="2489051"/>
              </a:xfrm>
              <a:custGeom>
                <a:avLst/>
                <a:gdLst/>
                <a:ahLst/>
                <a:cxnLst/>
                <a:rect l="l" t="t" r="r" b="b"/>
                <a:pathLst>
                  <a:path w="1346696" h="2489051">
                    <a:moveTo>
                      <a:pt x="0" y="0"/>
                    </a:moveTo>
                    <a:lnTo>
                      <a:pt x="0" y="0"/>
                    </a:lnTo>
                    <a:cubicBezTo>
                      <a:pt x="631915" y="0"/>
                      <a:pt x="1167702" y="464587"/>
                      <a:pt x="1257199" y="1090132"/>
                    </a:cubicBezTo>
                    <a:cubicBezTo>
                      <a:pt x="1346696" y="1715678"/>
                      <a:pt x="962674" y="2311862"/>
                      <a:pt x="356109" y="2489051"/>
                    </a:cubicBezTo>
                    <a:lnTo>
                      <a:pt x="178055" y="1879526"/>
                    </a:lnTo>
                    <a:cubicBezTo>
                      <a:pt x="481337" y="1790931"/>
                      <a:pt x="673347" y="1492839"/>
                      <a:pt x="628599" y="1180066"/>
                    </a:cubicBezTo>
                    <a:cubicBezTo>
                      <a:pt x="583850" y="867293"/>
                      <a:pt x="315958" y="635000"/>
                      <a:pt x="0" y="635000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641282" y="1821728"/>
                <a:ext cx="1045310" cy="768152"/>
              </a:xfrm>
              <a:custGeom>
                <a:avLst/>
                <a:gdLst/>
                <a:ahLst/>
                <a:cxnLst/>
                <a:rect l="l" t="t" r="r" b="b"/>
                <a:pathLst>
                  <a:path w="1045310" h="768152">
                    <a:moveTo>
                      <a:pt x="1045310" y="648002"/>
                    </a:moveTo>
                    <a:cubicBezTo>
                      <a:pt x="699293" y="768152"/>
                      <a:pt x="318250" y="733057"/>
                      <a:pt x="0" y="551727"/>
                    </a:cubicBezTo>
                    <a:lnTo>
                      <a:pt x="314359" y="0"/>
                    </a:lnTo>
                    <a:cubicBezTo>
                      <a:pt x="473484" y="90665"/>
                      <a:pt x="664005" y="108212"/>
                      <a:pt x="837014" y="48137"/>
                    </a:cubicBezTo>
                    <a:close/>
                  </a:path>
                </a:pathLst>
              </a:custGeom>
              <a:solidFill>
                <a:srgbClr val="41B8D5"/>
              </a:solidFill>
            </p:spPr>
          </p:sp>
          <p:sp>
            <p:nvSpPr>
              <p:cNvPr id="24" name="Freeform 24"/>
              <p:cNvSpPr/>
              <p:nvPr/>
            </p:nvSpPr>
            <p:spPr>
              <a:xfrm>
                <a:off x="260393" y="1655226"/>
                <a:ext cx="723215" cy="748273"/>
              </a:xfrm>
              <a:custGeom>
                <a:avLst/>
                <a:gdLst/>
                <a:ahLst/>
                <a:cxnLst/>
                <a:rect l="l" t="t" r="r" b="b"/>
                <a:pathLst>
                  <a:path w="723215" h="748273">
                    <a:moveTo>
                      <a:pt x="436824" y="748273"/>
                    </a:moveTo>
                    <a:cubicBezTo>
                      <a:pt x="265675" y="661787"/>
                      <a:pt x="116332" y="537667"/>
                      <a:pt x="0" y="385225"/>
                    </a:cubicBezTo>
                    <a:lnTo>
                      <a:pt x="504804" y="0"/>
                    </a:lnTo>
                    <a:cubicBezTo>
                      <a:pt x="562970" y="76221"/>
                      <a:pt x="637641" y="138281"/>
                      <a:pt x="723216" y="181524"/>
                    </a:cubicBezTo>
                    <a:close/>
                  </a:path>
                </a:pathLst>
              </a:custGeom>
              <a:solidFill>
                <a:srgbClr val="2D8BBA"/>
              </a:solidFill>
            </p:spPr>
          </p:sp>
          <p:sp>
            <p:nvSpPr>
              <p:cNvPr id="25" name="Freeform 25"/>
              <p:cNvSpPr/>
              <p:nvPr/>
            </p:nvSpPr>
            <p:spPr>
              <a:xfrm>
                <a:off x="-4922" y="1248946"/>
                <a:ext cx="790003" cy="841002"/>
              </a:xfrm>
              <a:custGeom>
                <a:avLst/>
                <a:gdLst/>
                <a:ahLst/>
                <a:cxnLst/>
                <a:rect l="l" t="t" r="r" b="b"/>
                <a:pathLst>
                  <a:path w="790003" h="841002">
                    <a:moveTo>
                      <a:pt x="305084" y="841001"/>
                    </a:moveTo>
                    <a:cubicBezTo>
                      <a:pt x="106588" y="606220"/>
                      <a:pt x="0" y="307403"/>
                      <a:pt x="5097" y="0"/>
                    </a:cubicBezTo>
                    <a:lnTo>
                      <a:pt x="640009" y="10527"/>
                    </a:lnTo>
                    <a:cubicBezTo>
                      <a:pt x="637461" y="164229"/>
                      <a:pt x="690755" y="313637"/>
                      <a:pt x="790003" y="431028"/>
                    </a:cubicBezTo>
                    <a:close/>
                  </a:path>
                </a:pathLst>
              </a:custGeom>
              <a:solidFill>
                <a:srgbClr val="2F5F98"/>
              </a:solidFill>
            </p:spPr>
          </p:sp>
          <p:sp>
            <p:nvSpPr>
              <p:cNvPr id="26" name="Freeform 26"/>
              <p:cNvSpPr/>
              <p:nvPr/>
            </p:nvSpPr>
            <p:spPr>
              <a:xfrm>
                <a:off x="-7622" y="604761"/>
                <a:ext cx="736707" cy="707676"/>
              </a:xfrm>
              <a:custGeom>
                <a:avLst/>
                <a:gdLst/>
                <a:ahLst/>
                <a:cxnLst/>
                <a:rect l="l" t="t" r="r" b="b"/>
                <a:pathLst>
                  <a:path w="736707" h="707676">
                    <a:moveTo>
                      <a:pt x="8331" y="707676"/>
                    </a:moveTo>
                    <a:cubicBezTo>
                      <a:pt x="0" y="458497"/>
                      <a:pt x="65196" y="212378"/>
                      <a:pt x="195792" y="0"/>
                    </a:cubicBezTo>
                    <a:lnTo>
                      <a:pt x="736707" y="332619"/>
                    </a:lnTo>
                    <a:cubicBezTo>
                      <a:pt x="671409" y="438808"/>
                      <a:pt x="638811" y="561868"/>
                      <a:pt x="642977" y="686457"/>
                    </a:cubicBezTo>
                    <a:close/>
                  </a:path>
                </a:pathLst>
              </a:custGeom>
              <a:solidFill>
                <a:srgbClr val="31356E"/>
              </a:solidFill>
            </p:spPr>
          </p:sp>
          <p:sp>
            <p:nvSpPr>
              <p:cNvPr id="27" name="Freeform 27"/>
              <p:cNvSpPr/>
              <p:nvPr/>
            </p:nvSpPr>
            <p:spPr>
              <a:xfrm>
                <a:off x="156274" y="29886"/>
                <a:ext cx="976781" cy="934945"/>
              </a:xfrm>
              <a:custGeom>
                <a:avLst/>
                <a:gdLst/>
                <a:ahLst/>
                <a:cxnLst/>
                <a:rect l="l" t="t" r="r" b="b"/>
                <a:pathLst>
                  <a:path w="976781" h="934945">
                    <a:moveTo>
                      <a:pt x="0" y="629775"/>
                    </a:moveTo>
                    <a:cubicBezTo>
                      <a:pt x="176029" y="308563"/>
                      <a:pt x="482171" y="78993"/>
                      <a:pt x="839835" y="0"/>
                    </a:cubicBezTo>
                    <a:lnTo>
                      <a:pt x="976781" y="620057"/>
                    </a:lnTo>
                    <a:cubicBezTo>
                      <a:pt x="797949" y="659553"/>
                      <a:pt x="644877" y="774338"/>
                      <a:pt x="556863" y="934945"/>
                    </a:cubicBezTo>
                    <a:close/>
                  </a:path>
                </a:pathLst>
              </a:custGeom>
              <a:solidFill>
                <a:srgbClr val="704E85"/>
              </a:solidFill>
            </p:spPr>
          </p:sp>
          <p:sp>
            <p:nvSpPr>
              <p:cNvPr id="28" name="Freeform 28"/>
              <p:cNvSpPr/>
              <p:nvPr/>
            </p:nvSpPr>
            <p:spPr>
              <a:xfrm>
                <a:off x="934472" y="4444"/>
                <a:ext cx="282450" cy="653118"/>
              </a:xfrm>
              <a:custGeom>
                <a:avLst/>
                <a:gdLst/>
                <a:ahLst/>
                <a:cxnLst/>
                <a:rect l="l" t="t" r="r" b="b"/>
                <a:pathLst>
                  <a:path w="282450" h="653118">
                    <a:moveTo>
                      <a:pt x="0" y="40680"/>
                    </a:moveTo>
                    <a:cubicBezTo>
                      <a:pt x="75050" y="20122"/>
                      <a:pt x="151830" y="6505"/>
                      <a:pt x="229372" y="0"/>
                    </a:cubicBezTo>
                    <a:lnTo>
                      <a:pt x="282450" y="632778"/>
                    </a:lnTo>
                    <a:cubicBezTo>
                      <a:pt x="243679" y="636030"/>
                      <a:pt x="205289" y="642839"/>
                      <a:pt x="167764" y="653118"/>
                    </a:cubicBezTo>
                    <a:close/>
                  </a:path>
                </a:pathLst>
              </a:custGeom>
              <a:solidFill>
                <a:srgbClr val="A66C98"/>
              </a:solidFill>
            </p:spPr>
          </p:sp>
          <p:sp>
            <p:nvSpPr>
              <p:cNvPr id="29" name="Freeform 29"/>
              <p:cNvSpPr/>
              <p:nvPr/>
            </p:nvSpPr>
            <p:spPr>
              <a:xfrm>
                <a:off x="1100726" y="0"/>
                <a:ext cx="169211" cy="640666"/>
              </a:xfrm>
              <a:custGeom>
                <a:avLst/>
                <a:gdLst/>
                <a:ahLst/>
                <a:cxnLst/>
                <a:rect l="l" t="t" r="r" b="b"/>
                <a:pathLst>
                  <a:path w="169211" h="640666">
                    <a:moveTo>
                      <a:pt x="0" y="11332"/>
                    </a:moveTo>
                    <a:cubicBezTo>
                      <a:pt x="56067" y="3791"/>
                      <a:pt x="112575" y="6"/>
                      <a:pt x="169147" y="0"/>
                    </a:cubicBezTo>
                    <a:lnTo>
                      <a:pt x="169211" y="635000"/>
                    </a:lnTo>
                    <a:cubicBezTo>
                      <a:pt x="140925" y="635003"/>
                      <a:pt x="112670" y="636896"/>
                      <a:pt x="84637" y="640666"/>
                    </a:cubicBezTo>
                    <a:close/>
                  </a:path>
                </a:pathLst>
              </a:custGeom>
              <a:solidFill>
                <a:srgbClr val="D690AA"/>
              </a:solidFill>
            </p:spPr>
          </p:sp>
          <p:sp>
            <p:nvSpPr>
              <p:cNvPr id="30" name="Freeform 30"/>
              <p:cNvSpPr/>
              <p:nvPr/>
            </p:nvSpPr>
            <p:spPr>
              <a:xfrm>
                <a:off x="1270000" y="0"/>
                <a:ext cx="127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635000">
                    <a:moveTo>
                      <a:pt x="0" y="0"/>
                    </a:moveTo>
                    <a:cubicBezTo>
                      <a:pt x="42" y="0"/>
                      <a:pt x="85" y="0"/>
                      <a:pt x="127" y="0"/>
                    </a:cubicBezTo>
                    <a:lnTo>
                      <a:pt x="63" y="635000"/>
                    </a:lnTo>
                    <a:cubicBezTo>
                      <a:pt x="42" y="635000"/>
                      <a:pt x="21" y="635000"/>
                      <a:pt x="0" y="635000"/>
                    </a:cubicBezTo>
                    <a:close/>
                  </a:path>
                </a:pathLst>
              </a:custGeom>
              <a:solidFill>
                <a:srgbClr val="FFB9BD"/>
              </a:solidFill>
            </p:spPr>
          </p:sp>
        </p:grpSp>
      </p:grpSp>
      <p:pic>
        <p:nvPicPr>
          <p:cNvPr id="31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171926" y="2552258"/>
            <a:ext cx="3461519" cy="3461519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0483095" y="849886"/>
            <a:ext cx="6890821" cy="6890821"/>
          </a:xfrm>
          <a:prstGeom prst="rect">
            <a:avLst/>
          </a:prstGeom>
        </p:spPr>
      </p:pic>
      <p:sp>
        <p:nvSpPr>
          <p:cNvPr id="33" name="TextBox 33"/>
          <p:cNvSpPr txBox="1"/>
          <p:nvPr/>
        </p:nvSpPr>
        <p:spPr>
          <a:xfrm>
            <a:off x="0" y="515803"/>
            <a:ext cx="8117641" cy="7028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1"/>
              </a:lnSpc>
            </a:pPr>
            <a:r>
              <a:rPr lang="en-US" sz="4129" spc="165">
                <a:solidFill>
                  <a:srgbClr val="FFFFFF"/>
                </a:solidFill>
                <a:latin typeface="Clear Sans Regular"/>
              </a:rPr>
              <a:t>ПРАКТИЧЕСКАЯ ЧАСТЬ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587547" y="5515685"/>
            <a:ext cx="3203872" cy="4462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67"/>
              </a:lnSpc>
            </a:pPr>
            <a:r>
              <a:rPr lang="en-US" sz="2333" spc="93">
                <a:solidFill>
                  <a:srgbClr val="FFFFFF"/>
                </a:solidFill>
                <a:latin typeface="Clear Sans Regular"/>
              </a:rPr>
              <a:t>Мышечная сила - 21</a:t>
            </a:r>
          </a:p>
          <a:p>
            <a:pPr>
              <a:lnSpc>
                <a:spcPts val="3267"/>
              </a:lnSpc>
            </a:pPr>
            <a:r>
              <a:rPr lang="en-US" sz="2333" spc="93">
                <a:solidFill>
                  <a:srgbClr val="FFFFFF"/>
                </a:solidFill>
                <a:latin typeface="Clear Sans Regular"/>
              </a:rPr>
              <a:t>Реакция - 6</a:t>
            </a:r>
          </a:p>
          <a:p>
            <a:pPr>
              <a:lnSpc>
                <a:spcPts val="3267"/>
              </a:lnSpc>
            </a:pPr>
            <a:r>
              <a:rPr lang="en-US" sz="2333" spc="93">
                <a:solidFill>
                  <a:srgbClr val="FFFFFF"/>
                </a:solidFill>
                <a:latin typeface="Clear Sans Regular"/>
              </a:rPr>
              <a:t>Критическое мышление - 3</a:t>
            </a:r>
          </a:p>
          <a:p>
            <a:pPr>
              <a:lnSpc>
                <a:spcPts val="3267"/>
              </a:lnSpc>
            </a:pPr>
            <a:r>
              <a:rPr lang="en-US" sz="2333" spc="93">
                <a:solidFill>
                  <a:srgbClr val="FFFFFF"/>
                </a:solidFill>
                <a:latin typeface="Clear Sans Regular"/>
              </a:rPr>
              <a:t>Психологический настрой - 5</a:t>
            </a:r>
          </a:p>
          <a:p>
            <a:pPr>
              <a:lnSpc>
                <a:spcPts val="3267"/>
              </a:lnSpc>
            </a:pPr>
            <a:r>
              <a:rPr lang="en-US" sz="2333" spc="93">
                <a:solidFill>
                  <a:srgbClr val="FFFFFF"/>
                </a:solidFill>
                <a:latin typeface="Clear Sans Regular"/>
              </a:rPr>
              <a:t>Выносливость - 4</a:t>
            </a:r>
          </a:p>
          <a:p>
            <a:pPr>
              <a:lnSpc>
                <a:spcPts val="3267"/>
              </a:lnSpc>
            </a:pPr>
            <a:r>
              <a:rPr lang="en-US" sz="2333" spc="93">
                <a:solidFill>
                  <a:srgbClr val="FFFFFF"/>
                </a:solidFill>
                <a:latin typeface="Clear Sans Regular"/>
              </a:rPr>
              <a:t>Гибкость - 6</a:t>
            </a:r>
          </a:p>
          <a:p>
            <a:pPr>
              <a:lnSpc>
                <a:spcPts val="3267"/>
              </a:lnSpc>
            </a:pPr>
            <a:r>
              <a:rPr lang="en-US" sz="2333" spc="93">
                <a:solidFill>
                  <a:srgbClr val="FFFFFF"/>
                </a:solidFill>
                <a:latin typeface="Clear Sans Regular"/>
              </a:rPr>
              <a:t>Ловкость - 1</a:t>
            </a:r>
          </a:p>
          <a:p>
            <a:pPr>
              <a:lnSpc>
                <a:spcPts val="3267"/>
              </a:lnSpc>
            </a:pPr>
            <a:r>
              <a:rPr lang="en-US" sz="2333" spc="93">
                <a:solidFill>
                  <a:srgbClr val="FFFFFF"/>
                </a:solidFill>
                <a:latin typeface="Clear Sans Regular"/>
              </a:rPr>
              <a:t>Не знаю - 1</a:t>
            </a:r>
          </a:p>
          <a:p>
            <a:pPr>
              <a:lnSpc>
                <a:spcPts val="3267"/>
              </a:lnSpc>
            </a:pPr>
            <a:endParaRPr/>
          </a:p>
        </p:txBody>
      </p:sp>
      <p:sp>
        <p:nvSpPr>
          <p:cNvPr id="35" name="TextBox 35"/>
          <p:cNvSpPr txBox="1"/>
          <p:nvPr/>
        </p:nvSpPr>
        <p:spPr>
          <a:xfrm>
            <a:off x="743415" y="4524375"/>
            <a:ext cx="4403296" cy="824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 Bold"/>
              </a:rPr>
              <a:t>3. Какие качества присущи боксёрам?</a:t>
            </a:r>
          </a:p>
        </p:txBody>
      </p:sp>
      <p:pic>
        <p:nvPicPr>
          <p:cNvPr id="36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697130" y="3599911"/>
            <a:ext cx="2354959" cy="1442412"/>
          </a:xfrm>
          <a:prstGeom prst="rect">
            <a:avLst/>
          </a:prstGeom>
        </p:spPr>
      </p:pic>
      <p:sp>
        <p:nvSpPr>
          <p:cNvPr id="37" name="TextBox 37"/>
          <p:cNvSpPr txBox="1"/>
          <p:nvPr/>
        </p:nvSpPr>
        <p:spPr>
          <a:xfrm>
            <a:off x="16022544" y="3481012"/>
            <a:ext cx="1537396" cy="58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21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3514693" y="6599053"/>
            <a:ext cx="1537396" cy="58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6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1928432" y="1969963"/>
            <a:ext cx="1537396" cy="58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6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1159734" y="4893945"/>
            <a:ext cx="1537396" cy="58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5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1159734" y="3275426"/>
            <a:ext cx="1537396" cy="58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4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1977297" y="6067801"/>
            <a:ext cx="1537396" cy="58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3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3680747" y="1251157"/>
            <a:ext cx="1537396" cy="58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1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3191141" y="1294646"/>
            <a:ext cx="1537396" cy="58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1</a:t>
            </a:r>
          </a:p>
        </p:txBody>
      </p:sp>
      <p:sp>
        <p:nvSpPr>
          <p:cNvPr id="45" name="AutoShape 45"/>
          <p:cNvSpPr/>
          <p:nvPr/>
        </p:nvSpPr>
        <p:spPr>
          <a:xfrm rot="-2433220">
            <a:off x="11176601" y="5915889"/>
            <a:ext cx="1578064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46" name="AutoShape 46"/>
          <p:cNvSpPr/>
          <p:nvPr/>
        </p:nvSpPr>
        <p:spPr>
          <a:xfrm rot="-3787352">
            <a:off x="11926735" y="6546596"/>
            <a:ext cx="1675093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47" name="AutoShape 47"/>
          <p:cNvSpPr/>
          <p:nvPr/>
        </p:nvSpPr>
        <p:spPr>
          <a:xfrm rot="-31723">
            <a:off x="10483059" y="4350378"/>
            <a:ext cx="1688902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48" name="AutoShape 48"/>
          <p:cNvSpPr/>
          <p:nvPr/>
        </p:nvSpPr>
        <p:spPr>
          <a:xfrm rot="1674498">
            <a:off x="10769492" y="3009699"/>
            <a:ext cx="1693380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49" name="AutoShape 49"/>
          <p:cNvSpPr/>
          <p:nvPr/>
        </p:nvSpPr>
        <p:spPr>
          <a:xfrm rot="4162381">
            <a:off x="13926208" y="6648713"/>
            <a:ext cx="1616921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50" name="AutoShape 50"/>
          <p:cNvSpPr/>
          <p:nvPr/>
        </p:nvSpPr>
        <p:spPr>
          <a:xfrm rot="4514883">
            <a:off x="12446012" y="1834287"/>
            <a:ext cx="1605843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51" name="AutoShape 51"/>
          <p:cNvSpPr/>
          <p:nvPr/>
        </p:nvSpPr>
        <p:spPr>
          <a:xfrm rot="5015608">
            <a:off x="12722414" y="1746126"/>
            <a:ext cx="1740100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52" name="AutoShape 52"/>
          <p:cNvSpPr/>
          <p:nvPr/>
        </p:nvSpPr>
        <p:spPr>
          <a:xfrm rot="5382309">
            <a:off x="13109578" y="1708212"/>
            <a:ext cx="1640489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l="2906" t="959" r="1712" b="2529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5400000">
            <a:off x="3461725" y="6599146"/>
            <a:ext cx="1578125" cy="648785"/>
            <a:chOff x="0" y="0"/>
            <a:chExt cx="10490033" cy="4699000"/>
          </a:xfrm>
        </p:grpSpPr>
        <p:sp>
          <p:nvSpPr>
            <p:cNvPr id="4" name="Freeform 4"/>
            <p:cNvSpPr/>
            <p:nvPr/>
          </p:nvSpPr>
          <p:spPr>
            <a:xfrm>
              <a:off x="327533" y="113538"/>
              <a:ext cx="9798645" cy="4568952"/>
            </a:xfrm>
            <a:custGeom>
              <a:avLst/>
              <a:gdLst/>
              <a:ahLst/>
              <a:cxnLst/>
              <a:rect l="l" t="t" r="r" b="b"/>
              <a:pathLst>
                <a:path w="9798645" h="4568952">
                  <a:moveTo>
                    <a:pt x="9798137" y="4284853"/>
                  </a:moveTo>
                  <a:cubicBezTo>
                    <a:pt x="9798645" y="4274947"/>
                    <a:pt x="9797629" y="4265930"/>
                    <a:pt x="9795724" y="4257548"/>
                  </a:cubicBezTo>
                  <a:cubicBezTo>
                    <a:pt x="9780611" y="4143121"/>
                    <a:pt x="9704030" y="4046093"/>
                    <a:pt x="9596334" y="4012946"/>
                  </a:cubicBezTo>
                  <a:lnTo>
                    <a:pt x="9596334" y="2871851"/>
                  </a:lnTo>
                  <a:lnTo>
                    <a:pt x="9596334" y="618109"/>
                  </a:lnTo>
                  <a:lnTo>
                    <a:pt x="9596334" y="98552"/>
                  </a:lnTo>
                  <a:cubicBezTo>
                    <a:pt x="9596334" y="47117"/>
                    <a:pt x="9552646" y="3302"/>
                    <a:pt x="9501084" y="3302"/>
                  </a:cubicBezTo>
                  <a:lnTo>
                    <a:pt x="9230193" y="3302"/>
                  </a:lnTo>
                  <a:lnTo>
                    <a:pt x="8542264" y="3302"/>
                  </a:lnTo>
                  <a:lnTo>
                    <a:pt x="7564319" y="3302"/>
                  </a:lnTo>
                  <a:lnTo>
                    <a:pt x="6371040" y="3302"/>
                  </a:lnTo>
                  <a:lnTo>
                    <a:pt x="5063773" y="3302"/>
                  </a:lnTo>
                  <a:lnTo>
                    <a:pt x="3743980" y="3302"/>
                  </a:lnTo>
                  <a:lnTo>
                    <a:pt x="2507999" y="3302"/>
                  </a:lnTo>
                  <a:lnTo>
                    <a:pt x="1468335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255392" y="193802"/>
                  </a:lnTo>
                  <a:lnTo>
                    <a:pt x="2233336" y="193802"/>
                  </a:lnTo>
                  <a:lnTo>
                    <a:pt x="3426615" y="193802"/>
                  </a:lnTo>
                  <a:lnTo>
                    <a:pt x="4733882" y="193802"/>
                  </a:lnTo>
                  <a:lnTo>
                    <a:pt x="6053674" y="193802"/>
                  </a:lnTo>
                  <a:lnTo>
                    <a:pt x="7289656" y="193802"/>
                  </a:lnTo>
                  <a:lnTo>
                    <a:pt x="8329320" y="193802"/>
                  </a:lnTo>
                  <a:lnTo>
                    <a:pt x="9089096" y="193802"/>
                  </a:lnTo>
                  <a:cubicBezTo>
                    <a:pt x="9193617" y="193802"/>
                    <a:pt x="9300424" y="199390"/>
                    <a:pt x="9405707" y="197104"/>
                  </a:cubicBezTo>
                  <a:lnTo>
                    <a:pt x="9405707" y="1511554"/>
                  </a:lnTo>
                  <a:lnTo>
                    <a:pt x="9405707" y="3765296"/>
                  </a:lnTo>
                  <a:lnTo>
                    <a:pt x="9405707" y="4022852"/>
                  </a:lnTo>
                  <a:cubicBezTo>
                    <a:pt x="9303472" y="4066286"/>
                    <a:pt x="9230574" y="4168648"/>
                    <a:pt x="9229685" y="4284853"/>
                  </a:cubicBezTo>
                  <a:cubicBezTo>
                    <a:pt x="9228542" y="4439158"/>
                    <a:pt x="9360495" y="4568952"/>
                    <a:pt x="9513784" y="4568952"/>
                  </a:cubicBezTo>
                  <a:cubicBezTo>
                    <a:pt x="9663644" y="4568952"/>
                    <a:pt x="9776801" y="4454017"/>
                    <a:pt x="9795470" y="4312158"/>
                  </a:cubicBezTo>
                  <a:cubicBezTo>
                    <a:pt x="9797629" y="4303903"/>
                    <a:pt x="9798645" y="4294759"/>
                    <a:pt x="9798137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 rot="5400000">
            <a:off x="3461725" y="7246135"/>
            <a:ext cx="1578125" cy="648785"/>
            <a:chOff x="0" y="0"/>
            <a:chExt cx="10490033" cy="4699000"/>
          </a:xfrm>
        </p:grpSpPr>
        <p:sp>
          <p:nvSpPr>
            <p:cNvPr id="6" name="Freeform 6"/>
            <p:cNvSpPr/>
            <p:nvPr/>
          </p:nvSpPr>
          <p:spPr>
            <a:xfrm>
              <a:off x="327533" y="113538"/>
              <a:ext cx="9798645" cy="4568952"/>
            </a:xfrm>
            <a:custGeom>
              <a:avLst/>
              <a:gdLst/>
              <a:ahLst/>
              <a:cxnLst/>
              <a:rect l="l" t="t" r="r" b="b"/>
              <a:pathLst>
                <a:path w="9798645" h="4568952">
                  <a:moveTo>
                    <a:pt x="9798137" y="4284853"/>
                  </a:moveTo>
                  <a:cubicBezTo>
                    <a:pt x="9798645" y="4274947"/>
                    <a:pt x="9797629" y="4265930"/>
                    <a:pt x="9795724" y="4257548"/>
                  </a:cubicBezTo>
                  <a:cubicBezTo>
                    <a:pt x="9780611" y="4143121"/>
                    <a:pt x="9704030" y="4046093"/>
                    <a:pt x="9596334" y="4012946"/>
                  </a:cubicBezTo>
                  <a:lnTo>
                    <a:pt x="9596334" y="2871851"/>
                  </a:lnTo>
                  <a:lnTo>
                    <a:pt x="9596334" y="618109"/>
                  </a:lnTo>
                  <a:lnTo>
                    <a:pt x="9596334" y="98552"/>
                  </a:lnTo>
                  <a:cubicBezTo>
                    <a:pt x="9596334" y="47117"/>
                    <a:pt x="9552646" y="3302"/>
                    <a:pt x="9501084" y="3302"/>
                  </a:cubicBezTo>
                  <a:lnTo>
                    <a:pt x="9230193" y="3302"/>
                  </a:lnTo>
                  <a:lnTo>
                    <a:pt x="8542264" y="3302"/>
                  </a:lnTo>
                  <a:lnTo>
                    <a:pt x="7564319" y="3302"/>
                  </a:lnTo>
                  <a:lnTo>
                    <a:pt x="6371040" y="3302"/>
                  </a:lnTo>
                  <a:lnTo>
                    <a:pt x="5063773" y="3302"/>
                  </a:lnTo>
                  <a:lnTo>
                    <a:pt x="3743980" y="3302"/>
                  </a:lnTo>
                  <a:lnTo>
                    <a:pt x="2507999" y="3302"/>
                  </a:lnTo>
                  <a:lnTo>
                    <a:pt x="1468335" y="3302"/>
                  </a:lnTo>
                  <a:lnTo>
                    <a:pt x="709676" y="3302"/>
                  </a:lnTo>
                  <a:cubicBezTo>
                    <a:pt x="578231" y="3302"/>
                    <a:pt x="446151" y="0"/>
                    <a:pt x="314706" y="3302"/>
                  </a:cubicBezTo>
                  <a:cubicBezTo>
                    <a:pt x="309118" y="3429"/>
                    <a:pt x="303403" y="3302"/>
                    <a:pt x="297815" y="3302"/>
                  </a:cubicBezTo>
                  <a:cubicBezTo>
                    <a:pt x="246380" y="3302"/>
                    <a:pt x="202565" y="46990"/>
                    <a:pt x="202565" y="98552"/>
                  </a:cubicBezTo>
                  <a:lnTo>
                    <a:pt x="202565" y="1511427"/>
                  </a:lnTo>
                  <a:lnTo>
                    <a:pt x="202565" y="3765169"/>
                  </a:lnTo>
                  <a:lnTo>
                    <a:pt x="202565" y="4013327"/>
                  </a:lnTo>
                  <a:cubicBezTo>
                    <a:pt x="87249" y="4049649"/>
                    <a:pt x="2032" y="4159123"/>
                    <a:pt x="1143" y="4284726"/>
                  </a:cubicBezTo>
                  <a:cubicBezTo>
                    <a:pt x="0" y="4439031"/>
                    <a:pt x="131953" y="4568825"/>
                    <a:pt x="285242" y="4568825"/>
                  </a:cubicBezTo>
                  <a:cubicBezTo>
                    <a:pt x="435102" y="4568825"/>
                    <a:pt x="548259" y="4453890"/>
                    <a:pt x="566928" y="4312031"/>
                  </a:cubicBezTo>
                  <a:cubicBezTo>
                    <a:pt x="568833" y="4303649"/>
                    <a:pt x="569849" y="4294632"/>
                    <a:pt x="569341" y="4284726"/>
                  </a:cubicBezTo>
                  <a:cubicBezTo>
                    <a:pt x="569849" y="4274820"/>
                    <a:pt x="568833" y="4265803"/>
                    <a:pt x="566928" y="4257421"/>
                  </a:cubicBezTo>
                  <a:cubicBezTo>
                    <a:pt x="553085" y="4152138"/>
                    <a:pt x="487172" y="4061714"/>
                    <a:pt x="392938" y="4022090"/>
                  </a:cubicBezTo>
                  <a:lnTo>
                    <a:pt x="392938" y="2871851"/>
                  </a:lnTo>
                  <a:lnTo>
                    <a:pt x="392938" y="618109"/>
                  </a:lnTo>
                  <a:lnTo>
                    <a:pt x="392938" y="193802"/>
                  </a:lnTo>
                  <a:lnTo>
                    <a:pt x="568579" y="193802"/>
                  </a:lnTo>
                  <a:lnTo>
                    <a:pt x="1255392" y="193802"/>
                  </a:lnTo>
                  <a:lnTo>
                    <a:pt x="2233336" y="193802"/>
                  </a:lnTo>
                  <a:lnTo>
                    <a:pt x="3426615" y="193802"/>
                  </a:lnTo>
                  <a:lnTo>
                    <a:pt x="4733882" y="193802"/>
                  </a:lnTo>
                  <a:lnTo>
                    <a:pt x="6053674" y="193802"/>
                  </a:lnTo>
                  <a:lnTo>
                    <a:pt x="7289656" y="193802"/>
                  </a:lnTo>
                  <a:lnTo>
                    <a:pt x="8329320" y="193802"/>
                  </a:lnTo>
                  <a:lnTo>
                    <a:pt x="9089096" y="193802"/>
                  </a:lnTo>
                  <a:cubicBezTo>
                    <a:pt x="9193617" y="193802"/>
                    <a:pt x="9300424" y="199390"/>
                    <a:pt x="9405707" y="197104"/>
                  </a:cubicBezTo>
                  <a:lnTo>
                    <a:pt x="9405707" y="1511554"/>
                  </a:lnTo>
                  <a:lnTo>
                    <a:pt x="9405707" y="3765296"/>
                  </a:lnTo>
                  <a:lnTo>
                    <a:pt x="9405707" y="4022852"/>
                  </a:lnTo>
                  <a:cubicBezTo>
                    <a:pt x="9303472" y="4066286"/>
                    <a:pt x="9230574" y="4168648"/>
                    <a:pt x="9229685" y="4284853"/>
                  </a:cubicBezTo>
                  <a:cubicBezTo>
                    <a:pt x="9228542" y="4439158"/>
                    <a:pt x="9360495" y="4568952"/>
                    <a:pt x="9513784" y="4568952"/>
                  </a:cubicBezTo>
                  <a:cubicBezTo>
                    <a:pt x="9663644" y="4568952"/>
                    <a:pt x="9776801" y="4454017"/>
                    <a:pt x="9795470" y="4312158"/>
                  </a:cubicBezTo>
                  <a:cubicBezTo>
                    <a:pt x="9797629" y="4303903"/>
                    <a:pt x="9798645" y="4294759"/>
                    <a:pt x="9798137" y="42848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AutoShape 7"/>
          <p:cNvSpPr/>
          <p:nvPr/>
        </p:nvSpPr>
        <p:spPr>
          <a:xfrm rot="-5400000">
            <a:off x="5454239" y="6353398"/>
            <a:ext cx="27643" cy="1785761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8" name="Group 8"/>
          <p:cNvGrpSpPr/>
          <p:nvPr/>
        </p:nvGrpSpPr>
        <p:grpSpPr>
          <a:xfrm>
            <a:off x="10817374" y="917560"/>
            <a:ext cx="7470626" cy="6807116"/>
            <a:chOff x="0" y="0"/>
            <a:chExt cx="9960834" cy="9076154"/>
          </a:xfrm>
        </p:grpSpPr>
        <p:sp>
          <p:nvSpPr>
            <p:cNvPr id="9" name="TextBox 9"/>
            <p:cNvSpPr txBox="1"/>
            <p:nvPr/>
          </p:nvSpPr>
          <p:spPr>
            <a:xfrm>
              <a:off x="9274520" y="4688100"/>
              <a:ext cx="686314" cy="6625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Да</a:t>
              </a:r>
            </a:p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53.2%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6898331"/>
              <a:ext cx="686314" cy="6625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Нет</a:t>
              </a:r>
            </a:p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25.5%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531761" y="222617"/>
              <a:ext cx="937449" cy="6625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Не знаю</a:t>
              </a:r>
            </a:p>
            <a:p>
              <a:pPr algn="ctr">
                <a:lnSpc>
                  <a:spcPts val="2001"/>
                </a:lnSpc>
              </a:pPr>
              <a:r>
                <a:rPr lang="en-US" sz="1429">
                  <a:solidFill>
                    <a:srgbClr val="191919"/>
                  </a:solidFill>
                  <a:latin typeface="Arimo"/>
                </a:rPr>
                <a:t>21.3%</a:t>
              </a:r>
            </a:p>
          </p:txBody>
        </p:sp>
        <p:grpSp>
          <p:nvGrpSpPr>
            <p:cNvPr id="12" name="Group 12"/>
            <p:cNvGrpSpPr>
              <a:grpSpLocks noChangeAspect="1"/>
            </p:cNvGrpSpPr>
            <p:nvPr/>
          </p:nvGrpSpPr>
          <p:grpSpPr>
            <a:xfrm>
              <a:off x="58602" y="0"/>
              <a:ext cx="9076154" cy="9076154"/>
              <a:chOff x="0" y="0"/>
              <a:chExt cx="2540000" cy="25400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955148" y="0"/>
                <a:ext cx="1673370" cy="2622286"/>
              </a:xfrm>
              <a:custGeom>
                <a:avLst/>
                <a:gdLst/>
                <a:ahLst/>
                <a:cxnLst/>
                <a:rect l="l" t="t" r="r" b="b"/>
                <a:pathLst>
                  <a:path w="1673370" h="2622286">
                    <a:moveTo>
                      <a:pt x="314852" y="0"/>
                    </a:moveTo>
                    <a:cubicBezTo>
                      <a:pt x="806688" y="0"/>
                      <a:pt x="1254306" y="283983"/>
                      <a:pt x="1463838" y="728954"/>
                    </a:cubicBezTo>
                    <a:cubicBezTo>
                      <a:pt x="1673370" y="1173925"/>
                      <a:pt x="1607142" y="1699873"/>
                      <a:pt x="1293835" y="2079006"/>
                    </a:cubicBezTo>
                    <a:cubicBezTo>
                      <a:pt x="980529" y="2458140"/>
                      <a:pt x="476482" y="2622286"/>
                      <a:pt x="0" y="2500353"/>
                    </a:cubicBezTo>
                    <a:lnTo>
                      <a:pt x="157426" y="1885176"/>
                    </a:lnTo>
                    <a:cubicBezTo>
                      <a:pt x="395667" y="1946143"/>
                      <a:pt x="647691" y="1864070"/>
                      <a:pt x="804344" y="1674503"/>
                    </a:cubicBezTo>
                    <a:cubicBezTo>
                      <a:pt x="960997" y="1484936"/>
                      <a:pt x="994112" y="1221962"/>
                      <a:pt x="889345" y="999477"/>
                    </a:cubicBezTo>
                    <a:cubicBezTo>
                      <a:pt x="784579" y="776991"/>
                      <a:pt x="560770" y="635000"/>
                      <a:pt x="314852" y="635000"/>
                    </a:cubicBezTo>
                    <a:close/>
                  </a:path>
                </a:pathLst>
              </a:custGeom>
              <a:solidFill>
                <a:srgbClr val="3EDAD8"/>
              </a:solidFill>
            </p:spPr>
          </p:sp>
          <p:sp>
            <p:nvSpPr>
              <p:cNvPr id="14" name="Freeform 14"/>
              <p:cNvSpPr/>
              <p:nvPr/>
            </p:nvSpPr>
            <p:spPr>
              <a:xfrm>
                <a:off x="-48659" y="914212"/>
                <a:ext cx="1192176" cy="1600339"/>
              </a:xfrm>
              <a:custGeom>
                <a:avLst/>
                <a:gdLst/>
                <a:ahLst/>
                <a:cxnLst/>
                <a:rect l="l" t="t" r="r" b="b"/>
                <a:pathLst>
                  <a:path w="1192176" h="1600339">
                    <a:moveTo>
                      <a:pt x="1065693" y="1600339"/>
                    </a:moveTo>
                    <a:cubicBezTo>
                      <a:pt x="717591" y="1529585"/>
                      <a:pt x="415031" y="1316276"/>
                      <a:pt x="231438" y="1012180"/>
                    </a:cubicBezTo>
                    <a:cubicBezTo>
                      <a:pt x="47845" y="708084"/>
                      <a:pt x="0" y="340996"/>
                      <a:pt x="99514" y="0"/>
                    </a:cubicBezTo>
                    <a:lnTo>
                      <a:pt x="709086" y="177894"/>
                    </a:lnTo>
                    <a:cubicBezTo>
                      <a:pt x="659329" y="348392"/>
                      <a:pt x="683252" y="531936"/>
                      <a:pt x="775048" y="683984"/>
                    </a:cubicBezTo>
                    <a:cubicBezTo>
                      <a:pt x="866845" y="836032"/>
                      <a:pt x="1018125" y="942686"/>
                      <a:pt x="1192176" y="978064"/>
                    </a:cubicBezTo>
                    <a:close/>
                  </a:path>
                </a:pathLst>
              </a:custGeom>
              <a:solidFill>
                <a:srgbClr val="00AECA"/>
              </a:solidFill>
            </p:spPr>
          </p:sp>
          <p:sp>
            <p:nvSpPr>
              <p:cNvPr id="15" name="Freeform 15"/>
              <p:cNvSpPr/>
              <p:nvPr/>
            </p:nvSpPr>
            <p:spPr>
              <a:xfrm>
                <a:off x="34596" y="0"/>
                <a:ext cx="1235340" cy="1122794"/>
              </a:xfrm>
              <a:custGeom>
                <a:avLst/>
                <a:gdLst/>
                <a:ahLst/>
                <a:cxnLst/>
                <a:rect l="l" t="t" r="r" b="b"/>
                <a:pathLst>
                  <a:path w="1235340" h="1122794">
                    <a:moveTo>
                      <a:pt x="0" y="975588"/>
                    </a:moveTo>
                    <a:cubicBezTo>
                      <a:pt x="136297" y="403663"/>
                      <a:pt x="647335" y="59"/>
                      <a:pt x="1235277" y="0"/>
                    </a:cubicBezTo>
                    <a:lnTo>
                      <a:pt x="1235341" y="635000"/>
                    </a:lnTo>
                    <a:cubicBezTo>
                      <a:pt x="941370" y="635029"/>
                      <a:pt x="685851" y="836831"/>
                      <a:pt x="617702" y="1122794"/>
                    </a:cubicBezTo>
                    <a:close/>
                  </a:path>
                </a:pathLst>
              </a:custGeom>
              <a:solidFill>
                <a:srgbClr val="0081B4"/>
              </a:solidFill>
            </p:spPr>
          </p:sp>
          <p:sp>
            <p:nvSpPr>
              <p:cNvPr id="16" name="Freeform 16"/>
              <p:cNvSpPr/>
              <p:nvPr/>
            </p:nvSpPr>
            <p:spPr>
              <a:xfrm>
                <a:off x="1270000" y="0"/>
                <a:ext cx="127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635000">
                    <a:moveTo>
                      <a:pt x="0" y="0"/>
                    </a:moveTo>
                    <a:cubicBezTo>
                      <a:pt x="42" y="0"/>
                      <a:pt x="85" y="0"/>
                      <a:pt x="127" y="0"/>
                    </a:cubicBezTo>
                    <a:lnTo>
                      <a:pt x="63" y="635000"/>
                    </a:lnTo>
                    <a:cubicBezTo>
                      <a:pt x="42" y="635000"/>
                      <a:pt x="21" y="635000"/>
                      <a:pt x="0" y="635000"/>
                    </a:cubicBezTo>
                    <a:close/>
                  </a:path>
                </a:pathLst>
              </a:custGeom>
              <a:solidFill>
                <a:srgbClr val="005694"/>
              </a:solidFill>
            </p:spPr>
          </p:sp>
        </p:grp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057046" y="3599911"/>
            <a:ext cx="2354959" cy="1442412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817374" y="905321"/>
            <a:ext cx="6819354" cy="6819354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529687" y="2616279"/>
            <a:ext cx="3461519" cy="3461519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0" y="515803"/>
            <a:ext cx="8117641" cy="7028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1"/>
              </a:lnSpc>
            </a:pPr>
            <a:r>
              <a:rPr lang="en-US" sz="4129" spc="165">
                <a:solidFill>
                  <a:srgbClr val="FFFFFF"/>
                </a:solidFill>
                <a:latin typeface="Clear Sans Regular"/>
              </a:rPr>
              <a:t>ПРАКТИЧЕСКАЯ ЧАСТЬ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28700" y="1590556"/>
            <a:ext cx="8515012" cy="2082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Мною было проведено анкетирование среди учащихся 9-х классов.</a:t>
            </a:r>
            <a:r>
              <a:rPr lang="en-US" sz="2400" spc="35">
                <a:solidFill>
                  <a:srgbClr val="FFFFFF"/>
                </a:solidFill>
                <a:latin typeface="Arimo"/>
              </a:rPr>
              <a:t> </a:t>
            </a:r>
          </a:p>
          <a:p>
            <a:pPr>
              <a:lnSpc>
                <a:spcPts val="3359"/>
              </a:lnSpc>
            </a:pPr>
            <a:r>
              <a:rPr lang="en-US" sz="2400" spc="35">
                <a:solidFill>
                  <a:srgbClr val="FFFFFF"/>
                </a:solidFill>
                <a:latin typeface="Arimo"/>
              </a:rPr>
              <a:t>В нём принимало участие 47 учеников.</a:t>
            </a:r>
          </a:p>
          <a:p>
            <a:pPr>
              <a:lnSpc>
                <a:spcPts val="3359"/>
              </a:lnSpc>
            </a:pPr>
            <a:r>
              <a:rPr lang="en-US" sz="2400" spc="35">
                <a:solidFill>
                  <a:srgbClr val="FFFFFF"/>
                </a:solidFill>
                <a:latin typeface="Arimo"/>
              </a:rPr>
              <a:t>Целью анкетирование было выявить следующее:</a:t>
            </a:r>
          </a:p>
          <a:p>
            <a:pPr>
              <a:lnSpc>
                <a:spcPts val="3359"/>
              </a:lnSpc>
            </a:pPr>
            <a:endParaRPr/>
          </a:p>
        </p:txBody>
      </p:sp>
      <p:sp>
        <p:nvSpPr>
          <p:cNvPr id="22" name="TextBox 22"/>
          <p:cNvSpPr txBox="1"/>
          <p:nvPr/>
        </p:nvSpPr>
        <p:spPr>
          <a:xfrm>
            <a:off x="1576246" y="6549451"/>
            <a:ext cx="1537396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Да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576246" y="7300724"/>
            <a:ext cx="1537396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Нет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576246" y="7946205"/>
            <a:ext cx="1537396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"/>
              </a:rPr>
              <a:t>Не знаю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251758" y="4268265"/>
            <a:ext cx="4323422" cy="20357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08761" lvl="1" indent="-254380">
              <a:lnSpc>
                <a:spcPts val="3299"/>
              </a:lnSpc>
              <a:buFont typeface="Arial"/>
              <a:buChar char="•"/>
            </a:pPr>
            <a:r>
              <a:rPr lang="en-US" sz="2356" spc="94">
                <a:solidFill>
                  <a:srgbClr val="FFFFFF"/>
                </a:solidFill>
                <a:latin typeface="Clear Sans Regular Bold"/>
              </a:rPr>
              <a:t>Хотели ли бы вы заняться боксом, для развития своих физических способностей?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360941" y="7015773"/>
            <a:ext cx="2941319" cy="413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 spc="96">
                <a:solidFill>
                  <a:srgbClr val="FFFFFF"/>
                </a:solidFill>
                <a:latin typeface="Clear Sans Regular Bold"/>
              </a:rPr>
              <a:t>Анкета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697130" y="1779160"/>
            <a:ext cx="1537396" cy="554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19"/>
              </a:lnSpc>
            </a:pPr>
            <a:r>
              <a:rPr lang="en-US" sz="3299" spc="131">
                <a:solidFill>
                  <a:srgbClr val="000000"/>
                </a:solidFill>
                <a:latin typeface="Clear Sans Regular Bold"/>
              </a:rPr>
              <a:t>8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143351" y="5248032"/>
            <a:ext cx="1537396" cy="554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19"/>
              </a:lnSpc>
            </a:pPr>
            <a:r>
              <a:rPr lang="en-US" sz="3299" spc="131">
                <a:solidFill>
                  <a:srgbClr val="191919"/>
                </a:solidFill>
                <a:latin typeface="Clear Sans Regular Bold"/>
              </a:rPr>
              <a:t>12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6490602" y="3997585"/>
            <a:ext cx="1537396" cy="580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spc="135">
                <a:solidFill>
                  <a:srgbClr val="191919"/>
                </a:solidFill>
                <a:latin typeface="Clear Sans Regular Bold"/>
              </a:rPr>
              <a:t>27</a:t>
            </a:r>
          </a:p>
        </p:txBody>
      </p:sp>
      <p:sp>
        <p:nvSpPr>
          <p:cNvPr id="30" name="AutoShape 30"/>
          <p:cNvSpPr/>
          <p:nvPr/>
        </p:nvSpPr>
        <p:spPr>
          <a:xfrm rot="852032">
            <a:off x="10887736" y="3687784"/>
            <a:ext cx="1718839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31" name="AutoShape 31"/>
          <p:cNvSpPr/>
          <p:nvPr/>
        </p:nvSpPr>
        <p:spPr>
          <a:xfrm rot="5400000">
            <a:off x="13424840" y="1772219"/>
            <a:ext cx="1718839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 rot="6063101">
            <a:off x="12902200" y="6842251"/>
            <a:ext cx="1718839" cy="0"/>
          </a:xfrm>
          <a:prstGeom prst="line">
            <a:avLst/>
          </a:prstGeom>
          <a:ln w="47625" cap="rnd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903</Words>
  <Application>Microsoft Office PowerPoint</Application>
  <PresentationFormat>Произвольный</PresentationFormat>
  <Paragraphs>175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Clear Sans Regular</vt:lpstr>
      <vt:lpstr>Calibri</vt:lpstr>
      <vt:lpstr>Clear Sans Bold</vt:lpstr>
      <vt:lpstr>Arimo</vt:lpstr>
      <vt:lpstr>Clear Sans Regular Bold</vt:lpstr>
      <vt:lpstr>Open Sans Light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общеобразовательное учреждение «Средняя общеобразовательная школа № 10</dc:title>
  <cp:lastModifiedBy>User Windows</cp:lastModifiedBy>
  <cp:revision>4</cp:revision>
  <dcterms:created xsi:type="dcterms:W3CDTF">2006-08-16T00:00:00Z</dcterms:created>
  <dcterms:modified xsi:type="dcterms:W3CDTF">2022-03-25T15:13:35Z</dcterms:modified>
  <dc:identifier>DAEyN802Aec</dc:identifier>
</cp:coreProperties>
</file>