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svg" ContentType="image/sv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8288000" cy="10287000"/>
  <p:notesSz cx="6858000" cy="9144000"/>
  <p:embeddedFontLst>
    <p:embeddedFont>
      <p:font typeface="TT Phobos Inline" charset="-52"/>
      <p:regular r:id="rId13"/>
    </p:embeddedFont>
    <p:embeddedFont>
      <p:font typeface="TT Phobos" charset="-52"/>
      <p:regular r:id="rId14"/>
    </p:embeddedFont>
    <p:embeddedFont>
      <p:font typeface="TT Norms Bold" charset="0"/>
      <p:regular r:id="rId15"/>
    </p:embeddedFont>
    <p:embeddedFont>
      <p:font typeface="TT Norms" charset="0"/>
      <p:regular r:id="rId16"/>
    </p:embeddedFont>
    <p:embeddedFont>
      <p:font typeface="Calibri" pitchFamily="34" charset="0"/>
      <p:regular r:id="rId17"/>
      <p:bold r:id="rId18"/>
      <p:italic r:id="rId19"/>
      <p:boldItalic r:id="rId20"/>
    </p:embeddedFont>
    <p:embeddedFont>
      <p:font typeface="Arimo" charset="0"/>
      <p:regular r:id="rId21"/>
    </p:embeddedFont>
    <p:embeddedFont>
      <p:font typeface="Open Sans" charset="0"/>
      <p:regular r:id="rId22"/>
    </p:embeddedFont>
    <p:embeddedFont>
      <p:font typeface="Open Sans Light" charset="0"/>
      <p:regular r:id="rId23"/>
    </p:embeddedFont>
    <p:embeddedFont>
      <p:font typeface="Arimo Bold" charset="0"/>
      <p:regular r:id="rId2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73" d="100"/>
          <a:sy n="73" d="100"/>
        </p:scale>
        <p:origin x="-59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5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2.fntdata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4/24/2022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4/24/2022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4/24/2022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4/24/2022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sv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sv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539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-550094" y="7911947"/>
            <a:ext cx="19388189" cy="4750106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7726074" y="2287022"/>
            <a:ext cx="9849578" cy="23944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80"/>
              </a:lnSpc>
            </a:pPr>
            <a:r>
              <a:rPr lang="en-US" sz="7153">
                <a:solidFill>
                  <a:srgbClr val="FFF5D6"/>
                </a:solidFill>
                <a:latin typeface="TT Phobos Inline"/>
              </a:rPr>
              <a:t>ЖИЗНЬ И ТВОРЧЕСТВО</a:t>
            </a:r>
          </a:p>
          <a:p>
            <a:pPr algn="ctr">
              <a:lnSpc>
                <a:spcPts val="6080"/>
              </a:lnSpc>
            </a:pPr>
            <a:r>
              <a:rPr lang="en-US" sz="7153">
                <a:solidFill>
                  <a:srgbClr val="FFF5D6"/>
                </a:solidFill>
                <a:latin typeface="TT Phobos Inline"/>
              </a:rPr>
              <a:t>В.Г.РАСПУТИНА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7726074" y="5273413"/>
            <a:ext cx="9849578" cy="771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500">
                <a:solidFill>
                  <a:srgbClr val="FFF5D6"/>
                </a:solidFill>
                <a:latin typeface="TT Phobos"/>
              </a:rPr>
              <a:t>ЛИТЕРАТУРА 11 А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7726074" y="6479039"/>
            <a:ext cx="9868924" cy="6283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</a:pPr>
            <a:r>
              <a:rPr lang="en-US" sz="3500" dirty="0">
                <a:solidFill>
                  <a:srgbClr val="FFF5D6"/>
                </a:solidFill>
                <a:latin typeface="TT Norms Bold"/>
              </a:rPr>
              <a:t>ВЫПОЛНИЛ: </a:t>
            </a:r>
            <a:r>
              <a:rPr lang="en-US" sz="3500" dirty="0" err="1">
                <a:solidFill>
                  <a:srgbClr val="FFF5D6"/>
                </a:solidFill>
                <a:latin typeface="TT Norms"/>
              </a:rPr>
              <a:t>Нарзуллоев</a:t>
            </a:r>
            <a:r>
              <a:rPr lang="en-US" sz="3500" dirty="0">
                <a:solidFill>
                  <a:srgbClr val="FFF5D6"/>
                </a:solidFill>
                <a:latin typeface="TT Norms"/>
              </a:rPr>
              <a:t> </a:t>
            </a:r>
            <a:r>
              <a:rPr lang="en-US" sz="3500" dirty="0" smtClean="0">
                <a:solidFill>
                  <a:srgbClr val="FFF5D6"/>
                </a:solidFill>
                <a:latin typeface="TT Norms"/>
              </a:rPr>
              <a:t>Ш</a:t>
            </a:r>
            <a:r>
              <a:rPr lang="ru-RU" sz="3500" dirty="0" smtClean="0">
                <a:solidFill>
                  <a:srgbClr val="FFF5D6"/>
                </a:solidFill>
                <a:latin typeface="TT Norms"/>
              </a:rPr>
              <a:t>ах</a:t>
            </a:r>
            <a:r>
              <a:rPr lang="en-US" sz="3500" dirty="0" err="1" smtClean="0">
                <a:solidFill>
                  <a:srgbClr val="FFF5D6"/>
                </a:solidFill>
                <a:latin typeface="TT Norms"/>
              </a:rPr>
              <a:t>ром</a:t>
            </a:r>
            <a:endParaRPr lang="en-US" sz="3500" dirty="0">
              <a:solidFill>
                <a:srgbClr val="FFF5D6"/>
              </a:solidFill>
              <a:latin typeface="TT Norms"/>
            </a:endParaR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-3998880" y="-456218"/>
            <a:ext cx="8762237" cy="89984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539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0816488" y="2261314"/>
            <a:ext cx="7598491" cy="5764372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125836" y="323850"/>
            <a:ext cx="10690652" cy="9582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>
                <a:solidFill>
                  <a:srgbClr val="FFFFFF"/>
                </a:solidFill>
                <a:latin typeface="Open Sans Light"/>
              </a:rPr>
              <a:t>    Долгое время Распутин не обращается к художественному творчеству, работает как очеркист и публицист. В к. 80-х — н. 90-х появляются его очерки о Сибири («Байкал», «Вниз по Лене-реке»), размышления о «Слове о полку Игореве» («Диалог с Д. С. Лихачевым»), о Сергии Радонежском («Ближний свет издалека»), о религиозном расколе в России («Смысл давнего прошлого»), известное «Слово о патриотизме», статьи о творчестве В. Шукшина и А. Вампилова и др. В сер. 90-х в журналах «Москва» и «Наш современник» опубликованы новые рассказы писателя («В ту же землю», «Женский разговор», «По-соседски», «В больнице» и др.). Любимые герои Распутина — пожилые, совестливые люди — пытаются осмыслить новую жесткую реальность, которая представляется им страшной и трагической. Сквозь элементы церковной мистики, просвечивающей в этих произведениях, ощущается стремление писателя к Православию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539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369725" y="1932444"/>
            <a:ext cx="8148867" cy="5422701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8777060" y="576580"/>
            <a:ext cx="9144000" cy="97104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>
                <a:solidFill>
                  <a:srgbClr val="FFFFFF"/>
                </a:solidFill>
                <a:latin typeface="Open Sans Light"/>
              </a:rPr>
              <a:t>О смерти сибирского писателя стало известно поздно вечером 14 марта. Валентин Григорьевич находился в реанимации одной из московских клиник, несколько дней назад он впал в кому. По словам сына прозаика </a:t>
            </a:r>
            <a:r>
              <a:rPr lang="en-US" sz="3000">
                <a:solidFill>
                  <a:srgbClr val="FFFFFF"/>
                </a:solidFill>
                <a:latin typeface="Arimo Bold"/>
              </a:rPr>
              <a:t>Сергея Распутина</a:t>
            </a:r>
            <a:r>
              <a:rPr lang="en-US" sz="3000">
                <a:solidFill>
                  <a:srgbClr val="FFFFFF"/>
                </a:solidFill>
                <a:latin typeface="Arimo"/>
              </a:rPr>
              <a:t>, последние полгода отец проходил лечение от онкологического заболевания в больницах Иркутска и в ряде столичных клиник.</a:t>
            </a:r>
          </a:p>
          <a:p>
            <a:pPr algn="ctr">
              <a:lnSpc>
                <a:spcPts val="4200"/>
              </a:lnSpc>
            </a:pPr>
            <a:r>
              <a:rPr lang="en-US" sz="3000">
                <a:solidFill>
                  <a:srgbClr val="FFFFFF"/>
                </a:solidFill>
                <a:latin typeface="Arimo"/>
              </a:rPr>
              <a:t>15 марта Валентину Распутину должно было исполниться 78 лет. Ко дню рождения писателя Иркутский драматический театр подготовил видеокнигу «Прощание с Матерой». 13 марта проект представили в Москве, на 17 марта запланирована презентация в Иркутске.</a:t>
            </a:r>
          </a:p>
          <a:p>
            <a:pPr algn="ctr">
              <a:lnSpc>
                <a:spcPts val="4200"/>
              </a:lnSpc>
            </a:pPr>
            <a:r>
              <a:rPr lang="en-US" sz="3000">
                <a:solidFill>
                  <a:srgbClr val="FFFFFF"/>
                </a:solidFill>
                <a:latin typeface="Arimo"/>
              </a:rPr>
              <a:t>Похоронят Валентина Распутина в Иркутске на Смоленском кладбище.</a:t>
            </a:r>
          </a:p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FFFFF"/>
                </a:solidFill>
                <a:latin typeface="Arimo"/>
              </a:rPr>
              <a:t> </a:t>
            </a:r>
          </a:p>
          <a:p>
            <a:pPr algn="ctr">
              <a:lnSpc>
                <a:spcPts val="4759"/>
              </a:lnSpc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38B6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856941" y="506586"/>
            <a:ext cx="10069864" cy="7629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482"/>
              </a:lnSpc>
            </a:pPr>
            <a:r>
              <a:rPr lang="en-US" sz="6449">
                <a:solidFill>
                  <a:srgbClr val="0F232D"/>
                </a:solidFill>
                <a:latin typeface="TT Phobos Inline"/>
              </a:rPr>
              <a:t>БИОГРАФИЯ</a:t>
            </a:r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4581442" y="7424451"/>
            <a:ext cx="5238292" cy="4133488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-1246818" y="-943727"/>
            <a:ext cx="6234682" cy="3944853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6489135" y="990600"/>
            <a:ext cx="11798865" cy="75069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endParaRPr/>
          </a:p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Arimo"/>
              </a:rPr>
              <a:t>Валентин Григорьевич Распутин родился 15 марта 1937 года в посёлке Усть-Уда Иркутской области. Вскоре семья Распутиных перебралась в приангарскую деревню Аталанка, откуда был родом глава семейства — Григорий Никитич.</a:t>
            </a:r>
          </a:p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Arimo"/>
              </a:rPr>
              <a:t>Уже в раннем детстве Валентин выказал огромную тягу к знаниям. Рано пристрастился к чтению, с жадностью читал всё, что можно, — газеты, журналы, книги. </a:t>
            </a:r>
            <a:r>
              <a:rPr lang="en-US" sz="2199">
                <a:solidFill>
                  <a:srgbClr val="000000"/>
                </a:solidFill>
                <a:latin typeface="Open Sans"/>
              </a:rPr>
              <a:t>В Аталанке Валентин Распутин отучился в четырёхлетней школе, для продолжения учёбы его отправили в Усть-Удинскую среднюю школу. Он окончил школу с отличием в 1954 году.В 1954 поступил на историко-филологический факультет Иркутского университета. В 1955 познакомился с А. Вампиловым, будущим драматургом, с которым его связывали близкие дружеские и творческие отношения. </a:t>
            </a:r>
          </a:p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Open Sans"/>
              </a:rPr>
              <a:t>30 марта 1957 в газете «Советская молодежь» появилась первая публикация Распутина —«Скучать совсем некогда». Несмотря на то что он, по его собственному признанию, не думал о литературном творчестве, а готовился стать учителем, занимается с увлечением журналистской работой. После окончания университета (1959) оставлен на работе в газете. В 1961 в альманахе «Ангара» (№ 1) появляется в печати первый рассказ Распутина «Я забыл спросить у Лешки…».</a:t>
            </a:r>
          </a:p>
          <a:p>
            <a:pPr algn="ctr">
              <a:lnSpc>
                <a:spcPts val="7279"/>
              </a:lnSpc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38B6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rcRect l="14452" r="14452"/>
          <a:stretch>
            <a:fillRect/>
          </a:stretch>
        </p:blipFill>
        <p:spPr>
          <a:xfrm>
            <a:off x="-961988" y="-131119"/>
            <a:ext cx="7388290" cy="10418119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6530640" y="364106"/>
            <a:ext cx="11757360" cy="83813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759"/>
              </a:lnSpc>
            </a:pPr>
            <a:r>
              <a:rPr lang="en-US" sz="3399">
                <a:solidFill>
                  <a:srgbClr val="000000"/>
                </a:solidFill>
                <a:latin typeface="Open Sans Light"/>
              </a:rPr>
              <a:t>В 1965 принимает участие в Читинском зональном семинаре начинающих писателей; здесь произошла встреча с В. Чивилихиным, которого писатель считает своим «крестным отцом в литературе». Чивилихин отметил талант Распутина идаже передал по телефону в «Комсомольскую правду» его рассказ «Ветер ищет тебя».</a:t>
            </a:r>
          </a:p>
          <a:p>
            <a:pPr>
              <a:lnSpc>
                <a:spcPts val="4759"/>
              </a:lnSpc>
            </a:pPr>
            <a:r>
              <a:rPr lang="en-US" sz="3399">
                <a:solidFill>
                  <a:srgbClr val="000000"/>
                </a:solidFill>
                <a:latin typeface="Arimo"/>
              </a:rPr>
              <a:t>     В 1966 в Красноярске вышла книга очерков </a:t>
            </a:r>
            <a:r>
              <a:rPr lang="en-US" sz="3399">
                <a:solidFill>
                  <a:srgbClr val="000000"/>
                </a:solidFill>
                <a:latin typeface="Arimo Bold"/>
              </a:rPr>
              <a:t>«Костровые новых городов», </a:t>
            </a:r>
            <a:r>
              <a:rPr lang="en-US" sz="3399">
                <a:solidFill>
                  <a:srgbClr val="000000"/>
                </a:solidFill>
                <a:latin typeface="Arimo"/>
              </a:rPr>
              <a:t>а в Иркутске — книга очерков и рассказов «Край возле самого неба». Очерки Распутина проникнуты романтической героикой, свойственной этому жанру в 60-е. В них своеобразным образом переплетались мотивы трагизма и героики будничной реальности и лирики, переживания отдельной личности и образ народа-строителя.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38B6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346049" y="628111"/>
            <a:ext cx="6157937" cy="8391318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7078274" y="962025"/>
            <a:ext cx="10181026" cy="67496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49"/>
              </a:lnSpc>
            </a:pPr>
            <a:r>
              <a:rPr lang="en-US" sz="3177">
                <a:solidFill>
                  <a:srgbClr val="000000"/>
                </a:solidFill>
                <a:latin typeface="Open Sans Light"/>
              </a:rPr>
              <a:t>Однако среди этого материала вызревала дорогая для Распутина идея о присутствии душ погибших среди живущих. Она незаметно контрастировала с пафосом «покорения природы», который навсегда ушел из творчества Распутина после 60-х. Наиболее интересными были рассказы Распутина из сборника </a:t>
            </a:r>
            <a:r>
              <a:rPr lang="en-US" sz="3177">
                <a:solidFill>
                  <a:srgbClr val="000000"/>
                </a:solidFill>
                <a:latin typeface="Arimo Bold"/>
              </a:rPr>
              <a:t>«Край возле самого неба»</a:t>
            </a:r>
            <a:r>
              <a:rPr lang="en-US" sz="3177">
                <a:solidFill>
                  <a:srgbClr val="000000"/>
                </a:solidFill>
                <a:latin typeface="Arimo"/>
              </a:rPr>
              <a:t>. В рассказах о жителях Саян — тофаларах впервые в творчестве Распутина появились образы старых мудрых женщин, умеющих жить в гармонии с совестью и окружающей жизнью («Продолжение песни следует», «Эх, старуха»). Впервые Распутин обращался к мифу, фольклору.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38B6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10106" y="258413"/>
            <a:ext cx="18025494" cy="49244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ru-RU" sz="3600" dirty="0" smtClean="0"/>
              <a:t>В 1967 опубликован рассказ «</a:t>
            </a:r>
            <a:r>
              <a:rPr lang="ru-RU" sz="3600" b="1" dirty="0" smtClean="0"/>
              <a:t>Василий и Василиса</a:t>
            </a:r>
            <a:r>
              <a:rPr lang="ru-RU" sz="3600" dirty="0" smtClean="0"/>
              <a:t>», посвященный трагедии отчуждения двух любящих людей. Эта история была воссоздана с удивительным тактом и осторожностью, психологической тонкостью и достоверностью. Сквозь грустную историю разрушения семьи просвечивала в отдельных деталях история послевоенной жизни русской деревни. В 1967 в альманахе «Ангара» (№ 4) опубликована повесть </a:t>
            </a:r>
            <a:r>
              <a:rPr lang="ru-RU" sz="3600" b="1" dirty="0" smtClean="0"/>
              <a:t>«Деньги для Марии», </a:t>
            </a:r>
            <a:r>
              <a:rPr lang="ru-RU" sz="3600" dirty="0" smtClean="0"/>
              <a:t>которую сам Распутин считает началом самостоятельной творческой работы. В 1968 она появилась отдельным изданием с послесловием Ф. Кузнецова «Писатель родился». </a:t>
            </a:r>
            <a:endParaRPr lang="en-US" sz="3399" dirty="0">
              <a:solidFill>
                <a:srgbClr val="000000"/>
              </a:solidFill>
              <a:latin typeface="Arimo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0" y="5291852"/>
            <a:ext cx="18288000" cy="41808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000000"/>
                </a:solidFill>
                <a:latin typeface="Open Sans Light"/>
              </a:rPr>
              <a:t>В 1970 в журнале «Наш современник» (№ 7, 8) появилась повесть Распутина </a:t>
            </a:r>
            <a:r>
              <a:rPr lang="en-US" sz="3399">
                <a:solidFill>
                  <a:srgbClr val="000000"/>
                </a:solidFill>
                <a:latin typeface="Arimo Bold"/>
              </a:rPr>
              <a:t>«Последний срок», </a:t>
            </a:r>
            <a:r>
              <a:rPr lang="en-US" sz="3399">
                <a:solidFill>
                  <a:srgbClr val="000000"/>
                </a:solidFill>
                <a:latin typeface="Arimo"/>
              </a:rPr>
              <a:t>которая принесла широкую известность автору. Рассказ о последних днях умирающей старухи Анны, к которой съехались ее взрослые дети, воссозданный в реалистической конкретности и точности, перерастает в философско-поэтическое размышление о смерти простой женщины, исполнившей свой материнский и трудовой путь с жертвенной добротой и ощущением красоты. Критика эту повесть Распутина называла «поэмой о смерти крестьянки».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8A28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223125" y="1185740"/>
            <a:ext cx="15841750" cy="12524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77"/>
              </a:lnSpc>
            </a:pPr>
            <a:r>
              <a:rPr lang="en-US" sz="10561">
                <a:solidFill>
                  <a:srgbClr val="253943"/>
                </a:solidFill>
                <a:latin typeface="TT Phobos Inline"/>
              </a:rPr>
              <a:t>ТВОРЧЕСТВО 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9434343" y="2872878"/>
            <a:ext cx="7630532" cy="6886507"/>
            <a:chOff x="0" y="0"/>
            <a:chExt cx="3440221" cy="3104777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440221" cy="3104777"/>
            </a:xfrm>
            <a:custGeom>
              <a:avLst/>
              <a:gdLst/>
              <a:ahLst/>
              <a:cxnLst/>
              <a:rect l="l" t="t" r="r" b="b"/>
              <a:pathLst>
                <a:path w="3440221" h="3104777">
                  <a:moveTo>
                    <a:pt x="0" y="0"/>
                  </a:moveTo>
                  <a:lnTo>
                    <a:pt x="3440221" y="0"/>
                  </a:lnTo>
                  <a:lnTo>
                    <a:pt x="3440221" y="3104777"/>
                  </a:lnTo>
                  <a:lnTo>
                    <a:pt x="0" y="3104777"/>
                  </a:lnTo>
                  <a:close/>
                </a:path>
              </a:pathLst>
            </a:custGeom>
            <a:solidFill>
              <a:srgbClr val="FFF5D6"/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1219200" y="2872878"/>
            <a:ext cx="7630532" cy="6886507"/>
            <a:chOff x="0" y="0"/>
            <a:chExt cx="3440221" cy="3104777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3440221" cy="3104777"/>
            </a:xfrm>
            <a:custGeom>
              <a:avLst/>
              <a:gdLst/>
              <a:ahLst/>
              <a:cxnLst/>
              <a:rect l="l" t="t" r="r" b="b"/>
              <a:pathLst>
                <a:path w="3440221" h="3104777">
                  <a:moveTo>
                    <a:pt x="0" y="0"/>
                  </a:moveTo>
                  <a:lnTo>
                    <a:pt x="3440221" y="0"/>
                  </a:lnTo>
                  <a:lnTo>
                    <a:pt x="3440221" y="3104777"/>
                  </a:lnTo>
                  <a:lnTo>
                    <a:pt x="0" y="3104777"/>
                  </a:lnTo>
                  <a:close/>
                </a:path>
              </a:pathLst>
            </a:custGeom>
            <a:solidFill>
              <a:srgbClr val="FFF5D6"/>
            </a:solidFill>
          </p:spPr>
        </p:sp>
      </p:grpSp>
      <p:pic>
        <p:nvPicPr>
          <p:cNvPr id="7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-813292" y="4922419"/>
            <a:ext cx="3146674" cy="6293348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16226510" y="5468628"/>
            <a:ext cx="2488032" cy="4818372"/>
          </a:xfrm>
          <a:prstGeom prst="rect">
            <a:avLst/>
          </a:prstGeom>
        </p:spPr>
      </p:pic>
      <p:sp>
        <p:nvSpPr>
          <p:cNvPr id="9" name="TextBox 9"/>
          <p:cNvSpPr txBox="1"/>
          <p:nvPr/>
        </p:nvSpPr>
        <p:spPr>
          <a:xfrm>
            <a:off x="2333382" y="3772434"/>
            <a:ext cx="5577887" cy="62261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253943"/>
                </a:solidFill>
                <a:latin typeface="TT Norms"/>
              </a:rPr>
              <a:t>   </a:t>
            </a:r>
            <a:r>
              <a:rPr lang="en-US" sz="2199">
                <a:solidFill>
                  <a:srgbClr val="000000"/>
                </a:solidFill>
                <a:latin typeface="Arimo"/>
              </a:rPr>
              <a:t>В 1972 появляется в печати почти не замеченная критикой очерковая повесть «</a:t>
            </a:r>
            <a:r>
              <a:rPr lang="en-US" sz="2199">
                <a:solidFill>
                  <a:srgbClr val="000000"/>
                </a:solidFill>
                <a:latin typeface="Arimo Bold"/>
              </a:rPr>
              <a:t>Вниз и вверх по течению</a:t>
            </a:r>
            <a:r>
              <a:rPr lang="en-US" sz="2199">
                <a:solidFill>
                  <a:srgbClr val="253943"/>
                </a:solidFill>
                <a:latin typeface="Arimo"/>
              </a:rPr>
              <a:t>», герой которой — писатель Виктор — совершал паломничество из города к местам своего деревенского детства. В. Астафьев писал о ней: «Завершив очень важный начальный этап в работе, он как бы отошел чуть в сторону, чтобы взглянуть на ту дорогу, какую он сам себе торил, да и поразмыслить о дальнейшей своей судьбе, стало быть, и о судьбе родной земли»</a:t>
            </a:r>
          </a:p>
          <a:p>
            <a:pPr>
              <a:lnSpc>
                <a:spcPts val="4620"/>
              </a:lnSpc>
            </a:pPr>
            <a:endParaRPr/>
          </a:p>
          <a:p>
            <a:pPr>
              <a:lnSpc>
                <a:spcPts val="4620"/>
              </a:lnSpc>
            </a:pPr>
            <a:endParaRPr/>
          </a:p>
        </p:txBody>
      </p:sp>
      <p:sp>
        <p:nvSpPr>
          <p:cNvPr id="10" name="TextBox 10"/>
          <p:cNvSpPr txBox="1"/>
          <p:nvPr/>
        </p:nvSpPr>
        <p:spPr>
          <a:xfrm>
            <a:off x="10162601" y="3772865"/>
            <a:ext cx="5953803" cy="54495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80"/>
              </a:lnSpc>
            </a:pPr>
            <a:r>
              <a:rPr lang="en-US" sz="2200">
                <a:solidFill>
                  <a:srgbClr val="253943"/>
                </a:solidFill>
                <a:latin typeface="TT Norms"/>
              </a:rPr>
              <a:t>В 1973 появляется в печати один из лучших рассказов Распутина «</a:t>
            </a:r>
            <a:r>
              <a:rPr lang="en-US" sz="2200">
                <a:solidFill>
                  <a:srgbClr val="253943"/>
                </a:solidFill>
                <a:latin typeface="Arimo Bold"/>
              </a:rPr>
              <a:t>Уроки французского</a:t>
            </a:r>
            <a:r>
              <a:rPr lang="en-US" sz="2200">
                <a:solidFill>
                  <a:srgbClr val="253943"/>
                </a:solidFill>
                <a:latin typeface="Arimo"/>
              </a:rPr>
              <a:t>», посвященный Анастасии Прокопьевне Копыловой, матери драматурга А.Вампилова. Маленький герой рассказа — 11-летний мальчик сталкивается с жестокой нуждой, испытывая тягостные муки голода. Находясь на грани отчаяния, он в одиночку борется за свое существование, не принимая милостыни и помощи от окружающих. Лишь молоденькой учительнице удалось обмануть его бдительность, проигрывая ему небольшие деньги в азартные и запрещенные в послевоенной школе игры.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8A28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1153073" y="619201"/>
            <a:ext cx="5692827" cy="9048598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204483" y="857250"/>
            <a:ext cx="9668235" cy="85153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>
                <a:solidFill>
                  <a:srgbClr val="000000"/>
                </a:solidFill>
                <a:latin typeface="Open Sans Light"/>
              </a:rPr>
              <a:t>В 1974 в журнале «Наш современник» (№ 10, 11) была напечатана повесть Распутина </a:t>
            </a:r>
            <a:r>
              <a:rPr lang="en-US" sz="3000">
                <a:solidFill>
                  <a:srgbClr val="000000"/>
                </a:solidFill>
                <a:latin typeface="Arimo Bold"/>
              </a:rPr>
              <a:t>«Живи и помни» </a:t>
            </a:r>
            <a:r>
              <a:rPr lang="en-US" sz="3000">
                <a:solidFill>
                  <a:srgbClr val="000000"/>
                </a:solidFill>
                <a:latin typeface="Arimo"/>
              </a:rPr>
              <a:t>— одно из лучших произведений русской послевоенной прозы. Задуманная писателем как повесть о женщине «в ее природном и нравственном целомудрии», она воспринималась критикой как произведение о войне, о дезертире, сбежавшем домой, чтобы «поглядеть» на родственников и жену. Характер Настены Гуськовой максимально приближен к идеальному. Она «с самого начала мечтала отдавать больше, чем принимать, — на то она и женщина, чтобы смягчать и сглаживать совместную жизнь, на то и дана ей эта удивительная сила, которая тем удивительней, нежней и богаче, чем чаще ею пользуются», — писал Распутин.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8A28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0806281" y="627522"/>
            <a:ext cx="6742332" cy="8909510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534803" y="57150"/>
            <a:ext cx="9322186" cy="10115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>
                <a:solidFill>
                  <a:srgbClr val="000000"/>
                </a:solidFill>
                <a:latin typeface="Open Sans Light"/>
              </a:rPr>
              <a:t>Повесть </a:t>
            </a:r>
            <a:r>
              <a:rPr lang="en-US" sz="3000">
                <a:solidFill>
                  <a:srgbClr val="000000"/>
                </a:solidFill>
                <a:latin typeface="Arimo Bold"/>
              </a:rPr>
              <a:t>«Прощание с Матерой»</a:t>
            </a:r>
            <a:r>
              <a:rPr lang="en-US" sz="3000">
                <a:solidFill>
                  <a:srgbClr val="000000"/>
                </a:solidFill>
                <a:latin typeface="Arimo"/>
              </a:rPr>
              <a:t> (1976) подводит своеобразный художнический итог размышлениям Распутина о трагической судьбе деревни под колесами «научно-технической революции», осуществляемой варварскими, жестокими, антигуманными методами. Усиливается трагическое мироощущение писателя. Если в «Последнем сроке» происходило прощание со старухой Анной, исполнившей свой долг и уходящей естественной смертью, в повести «Живи и помни» — с молодой прекрасной женщиной, не сумевшей вынести тяжкого бремени вины мужа-дезертира, то в последнем произведении погибала под волнами искусственного моря Матера — русская патриархальная деревня. Время и власть обрекали на гибель не периферийные слои культуры и жизни, а ее обширные материки (не случайно деревня названа Матерой), еще живые и плодоносные.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539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-10205658" y="6166067"/>
            <a:ext cx="18968198" cy="8725371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293078" y="2371963"/>
            <a:ext cx="2878183" cy="5430535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3306631" y="2811007"/>
            <a:ext cx="3614297" cy="4288149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8840589" y="962025"/>
            <a:ext cx="8418711" cy="74580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200"/>
              </a:lnSpc>
            </a:pPr>
            <a:r>
              <a:rPr lang="en-US" sz="3000">
                <a:solidFill>
                  <a:srgbClr val="FFF5D6"/>
                </a:solidFill>
                <a:latin typeface="TT Norms"/>
              </a:rPr>
              <a:t>Философско-публицистическая повесть Распутина </a:t>
            </a:r>
            <a:r>
              <a:rPr lang="en-US" sz="3000">
                <a:solidFill>
                  <a:srgbClr val="FFF5D6"/>
                </a:solidFill>
                <a:latin typeface="Arimo Bold"/>
              </a:rPr>
              <a:t>«Пожар» </a:t>
            </a:r>
            <a:r>
              <a:rPr lang="en-US" sz="3000">
                <a:solidFill>
                  <a:srgbClr val="FFF5D6"/>
                </a:solidFill>
                <a:latin typeface="Arimo"/>
              </a:rPr>
              <a:t>(1985) сюжетно продолжает </a:t>
            </a:r>
            <a:r>
              <a:rPr lang="en-US" sz="3000">
                <a:solidFill>
                  <a:srgbClr val="FFF5D6"/>
                </a:solidFill>
                <a:latin typeface="Arimo Bold"/>
              </a:rPr>
              <a:t>«Прощание с Матерой». </a:t>
            </a:r>
            <a:r>
              <a:rPr lang="en-US" sz="3000">
                <a:solidFill>
                  <a:srgbClr val="FFF5D6"/>
                </a:solidFill>
                <a:latin typeface="Arimo"/>
              </a:rPr>
              <a:t>Но герои живут в поселке после переселения из затопленной, подобно Матере, деревни. И жизнь эта покатилась под гору, по варварским, хищническим законам, проявляющимся в отношении к природе, месту своего обитания, друг к другу. Вспыхнувший в поселке пожар — своеобразное наказание людям за грех беспамятства, безверия, пьянства. «Перед глазами все смешалось, — писал Распутин, — пожар изнутри и пожар настоящий, те и другие огни наплывали и кипели вместе».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1375</Words>
  <Application>Microsoft Office PowerPoint</Application>
  <PresentationFormat>Произвольный</PresentationFormat>
  <Paragraphs>25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22" baseType="lpstr">
      <vt:lpstr>Arial</vt:lpstr>
      <vt:lpstr>TT Phobos Inline</vt:lpstr>
      <vt:lpstr>TT Phobos</vt:lpstr>
      <vt:lpstr>TT Norms Bold</vt:lpstr>
      <vt:lpstr>TT Norms</vt:lpstr>
      <vt:lpstr>Calibri</vt:lpstr>
      <vt:lpstr>Arimo</vt:lpstr>
      <vt:lpstr>Open Sans</vt:lpstr>
      <vt:lpstr>Open Sans Light</vt:lpstr>
      <vt:lpstr>Arimo Bold</vt:lpstr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ЖИЗНЬ И ТВОРЧЕСТВО В.Г.Распутина</dc:title>
  <cp:lastModifiedBy>User Windows</cp:lastModifiedBy>
  <cp:revision>2</cp:revision>
  <dcterms:created xsi:type="dcterms:W3CDTF">2006-08-16T00:00:00Z</dcterms:created>
  <dcterms:modified xsi:type="dcterms:W3CDTF">2022-04-24T12:09:01Z</dcterms:modified>
  <dc:identifier>DAE-yywt8SA</dc:identifier>
</cp:coreProperties>
</file>