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7" r:id="rId6"/>
    <p:sldId id="260" r:id="rId7"/>
    <p:sldId id="287" r:id="rId8"/>
    <p:sldId id="279" r:id="rId9"/>
    <p:sldId id="280" r:id="rId10"/>
    <p:sldId id="281" r:id="rId11"/>
    <p:sldId id="282" r:id="rId12"/>
    <p:sldId id="278" r:id="rId13"/>
    <p:sldId id="283" r:id="rId14"/>
    <p:sldId id="272" r:id="rId15"/>
    <p:sldId id="273" r:id="rId16"/>
    <p:sldId id="274" r:id="rId17"/>
    <p:sldId id="275" r:id="rId18"/>
    <p:sldId id="276" r:id="rId19"/>
    <p:sldId id="265" r:id="rId20"/>
    <p:sldId id="286" r:id="rId21"/>
    <p:sldId id="285" r:id="rId22"/>
    <p:sldId id="264" r:id="rId23"/>
    <p:sldId id="263" r:id="rId24"/>
    <p:sldId id="266" r:id="rId25"/>
    <p:sldId id="284" r:id="rId26"/>
    <p:sldId id="267" r:id="rId27"/>
    <p:sldId id="268" r:id="rId28"/>
    <p:sldId id="271" r:id="rId29"/>
    <p:sldId id="269" r:id="rId30"/>
    <p:sldId id="27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0"/>
            <a:ext cx="6357950" cy="1785926"/>
          </a:xfrm>
        </p:spPr>
        <p:txBody>
          <a:bodyPr/>
          <a:lstStyle/>
          <a:p>
            <a:r>
              <a:rPr lang="ru-RU" dirty="0" smtClean="0"/>
              <a:t>Конфликты – и пути их решения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2285992"/>
            <a:ext cx="6500826" cy="2071702"/>
          </a:xfrm>
        </p:spPr>
        <p:txBody>
          <a:bodyPr>
            <a:noAutofit/>
          </a:bodyPr>
          <a:lstStyle/>
          <a:p>
            <a:pPr algn="r"/>
            <a:r>
              <a:rPr lang="ru-RU" sz="2800" b="1" dirty="0" smtClean="0"/>
              <a:t>Конфликты – это норма жизни. </a:t>
            </a:r>
          </a:p>
          <a:p>
            <a:pPr algn="r"/>
            <a:r>
              <a:rPr lang="ru-RU" sz="2800" b="1" dirty="0" smtClean="0"/>
              <a:t>Если в Вашей жизни нет конфликтов, проверьте, есть ли у Вас пульс.</a:t>
            </a:r>
          </a:p>
          <a:p>
            <a:pPr algn="r"/>
            <a:r>
              <a:rPr lang="ru-RU" sz="2800" b="1" dirty="0" smtClean="0"/>
              <a:t>Чарльз </a:t>
            </a:r>
            <a:r>
              <a:rPr lang="ru-RU" sz="2800" b="1" dirty="0" err="1" smtClean="0"/>
              <a:t>Ликс</a:t>
            </a:r>
            <a:r>
              <a:rPr lang="ru-RU" sz="2800" dirty="0" err="1" smtClean="0"/>
              <a:t>он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86050" y="5143512"/>
            <a:ext cx="6357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ЛУКЬЯНЕНКО Е. И.,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ПЕДАГОГ-ПСИХОЛОГ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ГБОУ РО НШИ с ПЛП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Компромисс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7686700" cy="45114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Компромисс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состоит в желании оппонента завершить конфликт определенной уступкой по некоторым вопросам своей позиции.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Получение только половины ожидаемого. Причины конфликта полностью не устранены.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Приспособление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7615262" cy="425087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Приспособление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(уступка) в конфликте рассматривается как вынужденный отказ от борьбы и сдача своих позиций. </a:t>
            </a:r>
          </a:p>
          <a:p>
            <a:pPr algn="just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Вы уступили. Решение откладывается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Избегание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7239000" cy="43948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Избегание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(уход) решения проблемы. Это можно расценивать, как собственно попытку выйти из конфликта при минимуме потерь.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Переход конфликта в скрытую форму.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2 </a:t>
            </a:r>
            <a:r>
              <a:rPr lang="ru-RU" dirty="0" smtClean="0"/>
              <a:t>стороны в урегулировании конфликта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7239000" cy="409830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Посредничество.</a:t>
            </a:r>
          </a:p>
          <a:p>
            <a:pPr marL="514350" indent="-514350">
              <a:buFont typeface="+mj-lt"/>
              <a:buAutoNum type="arabicPeriod"/>
            </a:pPr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Внутришкольный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учет.</a:t>
            </a:r>
          </a:p>
          <a:p>
            <a:pPr marL="514350" indent="-514350">
              <a:buFont typeface="+mj-lt"/>
              <a:buAutoNum type="arabicPeriod"/>
            </a:pP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Участие третьей стороны в разрешении конфликта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  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Посредничество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одна из древнейших форм разрешения конфликта. У славян традиционно в роли посредника выступал старейшина племени, князь, воевода, помещик.</a:t>
            </a:r>
          </a:p>
          <a:p>
            <a:pPr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Занимая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нейтральную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позицию между конфликтующими сторонами, посредник помогает им в преодолении разногласий и конструктивном разрешении конфликта, устанавливая и поддерживая непосредственное общение между ними.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/>
          <a:lstStyle/>
          <a:p>
            <a:pPr algn="ctr"/>
            <a:r>
              <a:rPr lang="ru-RU" dirty="0" err="1" smtClean="0"/>
              <a:t>Медиаторство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8072462" cy="5643578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           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Посредничество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наиболее эффективно в ситуациях, когда стороны оказались неспособны самостоятельно найти решение проблемы и достичь соглашения в ходе прямых переговоров или преодолеть тупиковую ситуацию, возникшую в ходе переговоров.</a:t>
            </a:r>
          </a:p>
          <a:p>
            <a:pPr algn="just"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             В международной практике и на западе посредничество получило название – 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медиаторство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. Под медиацией понимается специальный вид деятельности третьей стороны по 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оптимизации процесса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поиска конфликтующими сторонами путей решения проблемы.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/>
          <a:lstStyle/>
          <a:p>
            <a:pPr algn="ctr"/>
            <a:r>
              <a:rPr lang="ru-RU" dirty="0" smtClean="0"/>
              <a:t>Медиатор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8072462" cy="524131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/>
              <a:t>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Медиатор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нейтральный посредник, помогающий наладить конструктивный диалог между сторонами по поводу возможного разрешения конфликта и в равной степени поддерживающий их в этом.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Медиатор отвечает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 то, чтобы люди поняли предлагаемый им восстановительный способ выхода из ситуации и сделали осознанный выбор – воспользоваться им или нет.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Медиация носит конфиденциальный характер.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Медиатор и служба примирения обеспечивают конфиденциальность медиации и защиту от разглашения документов, касающихся процесса медиации.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Принципы работы медиатора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7715304" cy="4669810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Добровольность .</a:t>
            </a:r>
          </a:p>
          <a:p>
            <a:pPr marL="514350" indent="-514350" algn="just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Стороны участвуют во встрече добровольно, их принуждение к участию в какой – либо форме недопустимо.</a:t>
            </a:r>
          </a:p>
          <a:p>
            <a:pPr marL="514350" indent="-514350" algn="just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Стороны вправе отказаться от участия в медиации как до её начала, так и в ходе самой медиации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39000" cy="1143000"/>
          </a:xfrm>
        </p:spPr>
        <p:txBody>
          <a:bodyPr/>
          <a:lstStyle/>
          <a:p>
            <a:pPr algn="ctr"/>
            <a:r>
              <a:rPr lang="ru-RU" dirty="0" err="1" smtClean="0"/>
              <a:t>Внутришкольный</a:t>
            </a:r>
            <a:r>
              <a:rPr lang="ru-RU" dirty="0" smtClean="0"/>
              <a:t> учёт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8001024" cy="55007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</a:t>
            </a:r>
          </a:p>
          <a:p>
            <a:pPr algn="just">
              <a:buNone/>
            </a:pPr>
            <a:r>
              <a:rPr lang="ru-RU" dirty="0" smtClean="0"/>
              <a:t>          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Внутришкольный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учет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нельзя рассматривать как наказание для ребенка. Скорее, это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комплекс мер,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позволяющий предупредить дальнейшие отклонения в поведении.</a:t>
            </a:r>
          </a:p>
          <a:p>
            <a:pPr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Возникшая ситуация и принятие решения: поставить учащегося на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внутришкольный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учет или нет, обсуждается на совете по профилактике правонарушений.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0"/>
            <a:ext cx="8136904" cy="92867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Причинами постановки на </a:t>
            </a:r>
            <a:r>
              <a:rPr lang="ru-RU" sz="2400" dirty="0" err="1" smtClean="0"/>
              <a:t>внутришкольный</a:t>
            </a:r>
            <a:r>
              <a:rPr lang="ru-RU" sz="2400" dirty="0" smtClean="0"/>
              <a:t> профилактический учёт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8072462" cy="6143668"/>
          </a:xfrm>
        </p:spPr>
        <p:txBody>
          <a:bodyPr>
            <a:normAutofit lnSpcReduction="10000"/>
          </a:bodyPr>
          <a:lstStyle/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нарушение Устава школы;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систематическое невыполнение домашнего задания;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нарушение дисциплины на уроке;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прогулы учебных занятий;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драки, грубость, сквернословие;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курение;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употребление спиртных напитков;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совершение правонарушений с доставкой несовершеннолетнего в органы милиции;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543824" cy="484632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   </a:t>
            </a:r>
          </a:p>
          <a:p>
            <a:pPr algn="just">
              <a:buNone/>
            </a:pPr>
            <a:r>
              <a:rPr lang="ru-RU" dirty="0" smtClean="0"/>
              <a:t>  		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Создание условий для </a:t>
            </a:r>
            <a:r>
              <a:rPr lang="ru-RU" sz="3600" b="1" dirty="0" smtClean="0"/>
              <a:t>осознания старшеклассниками собственных стратегий поведения в конфликтных ситуациях и формирование эффективных навыков поведения в конфликте.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333375"/>
            <a:ext cx="7239000" cy="6122988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/>
              <a:t> </a:t>
            </a:r>
            <a:r>
              <a:rPr lang="ru-RU" dirty="0" smtClean="0"/>
              <a:t>             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>
                <a:solidFill>
                  <a:srgbClr val="FF0000"/>
                </a:solidFill>
              </a:rPr>
              <a:t> 14 лет ребенок несет как административную, так и уголовную ответственность. </a:t>
            </a:r>
            <a:r>
              <a:rPr lang="ru-RU" dirty="0"/>
              <a:t>С него могут взыскать штраф, отчисления, если у него есть собственный источник доходов. На него могут завести уголовное дело за причинение вреда здоровью средней тяжести, тяжкие телесные повреждения и убийство. Тяжесть физического ущерба оценивают эксперты. Как правило, при вреде от побоев средней тяжести пострадавший должен провести в больнице не менее трех недель. К тяжким телесным повреждениям относят опасность для жизни, потерю слуха или зрения, обезображивание лица. </a:t>
            </a:r>
          </a:p>
          <a:p>
            <a:pPr algn="just">
              <a:buNone/>
            </a:pPr>
            <a:r>
              <a:rPr lang="ru-RU" dirty="0"/>
              <a:t>                Когда ребенку исполняется </a:t>
            </a:r>
            <a:r>
              <a:rPr lang="ru-RU" dirty="0">
                <a:solidFill>
                  <a:srgbClr val="FF0000"/>
                </a:solidFill>
              </a:rPr>
              <a:t>16 лет</a:t>
            </a:r>
            <a:r>
              <a:rPr lang="ru-RU" dirty="0"/>
              <a:t>, </a:t>
            </a:r>
            <a:r>
              <a:rPr lang="ru-RU" dirty="0">
                <a:solidFill>
                  <a:srgbClr val="FF0000"/>
                </a:solidFill>
              </a:rPr>
              <a:t>он может нести уголовную ответственность за хулиганство и побои.</a:t>
            </a:r>
            <a:r>
              <a:rPr lang="ru-RU" dirty="0"/>
              <a:t> Отягчающим обстоятельством для ученика будет драка в состоянии алкогольного или наркотического опьянения и умышленные действия. Зачинщику в первый раз грозит взыскание от администрации школы. Если взыскание будет повторным, дело выносят на обсуждение родительского комитета, представительства учеников. Школа может отчислить ученика старше 15 лет за неоднократное нарушение дисциплины и правопорядка при согласии этих представительных органов.</a:t>
            </a:r>
          </a:p>
        </p:txBody>
      </p:sp>
    </p:spTree>
    <p:extLst>
      <p:ext uri="{BB962C8B-B14F-4D97-AF65-F5344CB8AC3E}">
        <p14:creationId xmlns:p14="http://schemas.microsoft.com/office/powerpoint/2010/main" val="26985870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Причинами постановки на </a:t>
            </a:r>
            <a:r>
              <a:rPr lang="ru-RU" sz="2400" dirty="0" err="1"/>
              <a:t>внутришкольный</a:t>
            </a:r>
            <a:r>
              <a:rPr lang="ru-RU" sz="2400" dirty="0"/>
              <a:t> профилактический учёт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совершение преступления;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систематическая порча государственного и личного имущества;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издевательство над учащимися другой национальности,  вероисповедания, цвета кожи, над более слабыми учащимися;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единичные случаи нарушения общественного порядка в школе, в результате которого возникла угроза жизни другого человека;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совершение несовершеннолетними правонарушения, за которое установлена административная ответственность.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14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696200" cy="13572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Ответственность несовершеннолетних в школе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57364"/>
            <a:ext cx="7696200" cy="459837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		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Выполнение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устава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является обязательным  для учащихся.</a:t>
            </a:r>
          </a:p>
          <a:p>
            <a:pPr algn="just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	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Нарушение норм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поведения влечёт за собой применение мер дисциплинарного воздействия.</a:t>
            </a:r>
          </a:p>
          <a:p>
            <a:pPr algn="just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	Грубое и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неоднократное нарушение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может повлечь исключение из образовательного учреждения.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21442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 нарушение Устава - дисциплинарная ответственность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8049072" cy="535782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        С 1 сентября 2013 года вступил в силу Приказ о дисциплинарных взысканиях к учащимся.</a:t>
            </a:r>
          </a:p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        Приказом предусмотрены следующие наказания:</a:t>
            </a:r>
          </a:p>
          <a:p>
            <a:r>
              <a:rPr lang="ru-RU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замечание;</a:t>
            </a:r>
          </a:p>
          <a:p>
            <a:r>
              <a:rPr lang="ru-RU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выговор;</a:t>
            </a:r>
          </a:p>
          <a:p>
            <a:r>
              <a:rPr lang="ru-RU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отчисление из организации, осуществляющей образовательную деятельность.</a:t>
            </a:r>
          </a:p>
          <a:p>
            <a:endParaRPr lang="ru-RU" sz="3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                 Дисциплина в организации, осуществляющей образовательную деятельность, поддерживается на основе уважения человеческого достоинства обучающихся, педагогических работников. Применение физического и (или) психического насилия по отношению к обучающимся не допускается. (п. 3 ст. 43 Федерального закона «Об образовании в Российской Федерации»).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/>
          <a:lstStyle/>
          <a:p>
            <a:pPr algn="ctr"/>
            <a:r>
              <a:rPr lang="ru-RU" dirty="0" smtClean="0"/>
              <a:t>Ситуации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Могут ли выгнать с урока за плохое поведение?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Имеет ли право учитель не пускать на урок, если ученик опоздал?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Могут ли наказать или отчислить за курение в школе?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будет, если поймали за курением на территории школы?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делать, если постановка на учет несовершеннолетнего не дала планируемых результатов?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Штрафы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00108"/>
            <a:ext cx="7750074" cy="585789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Нарушение установленного федеральным законом запрета 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курения табака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отдельных территориях, в помещениях и на объектах влечет наложение административного 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штрафа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на граждан в размере от 500 до 1500 рублей (ч. 1 ст. 6.24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КоАП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РФ). Более жесткое наказание – от 2000 до 3000 рублей предусмотрено для тех, кто курит на детских площадках (ч. 2 ст. 6.24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КоАП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РФ).   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Если администрация школы регулярно ловила детей за курением сигарет внутри здания или за её пределами, то после 5 предупреждения директор может отчислить ребёнка из школы за неподобающее поведен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Правила бесконфликтного общения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524858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Чтобы не допустить возникновение конфликта необходимо знать правила бесконфликтного общения: </a:t>
            </a:r>
          </a:p>
          <a:p>
            <a:pPr lvl="0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употребляйте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конфликтогены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это слова, действия (или бездействие), которые могут привести к конфликту. </a:t>
            </a:r>
          </a:p>
          <a:p>
            <a:pPr lvl="0"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отвечайте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конфликтогеном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конфликтоген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Проявляйте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эмпатию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(эмоциональную восприимчивость) к собеседнику.</a:t>
            </a:r>
          </a:p>
          <a:p>
            <a:pPr lvl="0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Делайте как можно больше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благожелательных посылов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239000" cy="9863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 smtClean="0"/>
              <a:t>Эффективные способы разрешения конфликта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12776"/>
            <a:ext cx="7149480" cy="51845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Если всё же конфликт назрел существуют эффективные способы его разрешения: </a:t>
            </a:r>
          </a:p>
          <a:p>
            <a:pPr lvl="0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Нельзя откладывать решение назревшего конфликта.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Если конфликт неизбежен, сами выступайте его инициатором.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Стремитесь искренне и серьёзно понять точку зрения другого.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Свою ошибку, неверный шаг признавайте быстро, опережайте возможную критику.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Удерживайте за собой инициативу, диктуя эмоции, в первую очередь - спокойствие.</a:t>
            </a: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7929586" cy="585789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Таким образом, решение конфликтов не в примирении позиций, а в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прояснении интересов,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которые позволяют перебирать варианты разрешения ситуации. </a:t>
            </a:r>
          </a:p>
          <a:p>
            <a:pPr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Конфликт служит источником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развития личности,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межличностных отношений. </a:t>
            </a:r>
          </a:p>
          <a:p>
            <a:pPr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	При условии конструктивного разрешения конфликт позволяет человеку подняться на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новую высоту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расширить сферу и способы взаимодействия с окружающими. 	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Личность приобретает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социальный опыт решения трудных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ситуаций.ё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7905056" cy="550547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«Секрет успеха в разрешении конфликта заключается в том, чтобы с самого начала проявить заинтересованность в точке зрения собеседника, Я совершенно уверен, что это под силу каждому из нас»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(</a:t>
            </a:r>
            <a:r>
              <a:rPr lang="ru-RU" b="1" i="1" dirty="0" err="1" smtClean="0">
                <a:solidFill>
                  <a:srgbClr val="FF0000"/>
                </a:solidFill>
              </a:rPr>
              <a:t>Далай</a:t>
            </a:r>
            <a:r>
              <a:rPr lang="ru-RU" b="1" i="1" dirty="0" smtClean="0">
                <a:solidFill>
                  <a:srgbClr val="FF0000"/>
                </a:solidFill>
              </a:rPr>
              <a:t> Лама)</a:t>
            </a:r>
          </a:p>
          <a:p>
            <a:pPr algn="r">
              <a:buNone/>
            </a:pPr>
            <a:endParaRPr lang="ru-RU" b="1" i="1" smtClean="0">
              <a:solidFill>
                <a:srgbClr val="FF0000"/>
              </a:solidFill>
            </a:endParaRPr>
          </a:p>
          <a:p>
            <a:pPr algn="r">
              <a:buNone/>
            </a:pPr>
            <a:endParaRPr lang="ru-RU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smtClean="0"/>
              <a:t>«Хотите, чтобы в споре ваше слово было последним</a:t>
            </a:r>
            <a:r>
              <a:rPr lang="en-US" b="1" i="1" dirty="0" smtClean="0"/>
              <a:t>?</a:t>
            </a: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Скажите оппоненту «Пожалуй, Вы правы.»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(Уинстон Черчилль)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ru-RU" dirty="0" smtClean="0"/>
              <a:t>Понятия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8143900" cy="545562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 smtClean="0"/>
              <a:t>              </a:t>
            </a:r>
            <a:r>
              <a:rPr lang="ru-RU" sz="3200" b="1" dirty="0" smtClean="0">
                <a:solidFill>
                  <a:srgbClr val="FF0000"/>
                </a:solidFill>
              </a:rPr>
              <a:t>Конфликтность</a:t>
            </a:r>
            <a:r>
              <a:rPr lang="ru-RU" sz="2400" b="1" dirty="0" smtClean="0"/>
              <a:t> – это свойство личности, отражающее способность вступать в конфликт. Например, Д. Шеффер определяет конфликтность как сложное личностное качество, включающее в себя обидчивость, вспыльчивость, подозрительность.        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             </a:t>
            </a:r>
            <a:r>
              <a:rPr lang="ru-RU" sz="3200" b="1" dirty="0" smtClean="0">
                <a:solidFill>
                  <a:srgbClr val="FF0000"/>
                </a:solidFill>
              </a:rPr>
              <a:t>Конфликт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/>
              <a:t>(от лат. </a:t>
            </a:r>
            <a:r>
              <a:rPr lang="ru-RU" sz="2400" b="1" dirty="0" err="1" smtClean="0"/>
              <a:t>conflictus</a:t>
            </a:r>
            <a:r>
              <a:rPr lang="ru-RU" sz="2400" b="1" dirty="0" smtClean="0"/>
              <a:t>) означает столкновение. Или же конфликт можно понимать как противостояние субъектов по поводу возникшего противоречия, действительного или воображаемого. </a:t>
            </a:r>
          </a:p>
          <a:p>
            <a:pPr algn="just">
              <a:buNone/>
            </a:pPr>
            <a:r>
              <a:rPr lang="ru-RU" sz="2400" b="1" dirty="0" smtClean="0"/>
              <a:t>               </a:t>
            </a:r>
            <a:r>
              <a:rPr lang="ru-RU" sz="3200" b="1" dirty="0" smtClean="0">
                <a:solidFill>
                  <a:srgbClr val="FF0000"/>
                </a:solidFill>
              </a:rPr>
              <a:t>Конфликт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/>
              <a:t>выступает как столкновение противоположно направленных целей, интересов, позиций, мнений и взглядов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58008"/>
            <a:ext cx="7239000" cy="114300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Причины возникновения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758138" cy="5248584"/>
          </a:xfrm>
        </p:spPr>
        <p:txBody>
          <a:bodyPr>
            <a:normAutofit fontScale="85000" lnSpcReduction="2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- неуставные отношения;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- недостаточность культуры общения, проявление грубости, нетактичности, нетерпимости к чужому мнению;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стремление командира утвердить свой авторитет среди подчиненных любой ценой;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предвзятое отношение начальника к подчиненному;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сложные взаимоотношения между 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влспитанниками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завышенная самооценка отдельных военнослужащих;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стремление стать лидером в коллективе любыми путями.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21442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Причины возникновения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8072462" cy="5572140"/>
          </a:xfrm>
        </p:spPr>
        <p:txBody>
          <a:bodyPr>
            <a:normAutofit fontScale="62500" lnSpcReduction="20000"/>
          </a:bodyPr>
          <a:lstStyle/>
          <a:p>
            <a:r>
              <a:rPr lang="ru-RU" sz="4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негативизм в поведении</a:t>
            </a:r>
            <a:r>
              <a:rPr lang="ru-RU" sz="4500" i="1" dirty="0" smtClean="0"/>
              <a:t>:</a:t>
            </a:r>
          </a:p>
          <a:p>
            <a:pPr>
              <a:buNone/>
            </a:pPr>
            <a:r>
              <a:rPr lang="ru-RU" sz="3800" b="1" dirty="0" smtClean="0"/>
              <a:t>- повышенная агрессивность и раздражительность;- эмоциональная неустойчивость, излишняя тревога, низкое самоуважение.</a:t>
            </a:r>
          </a:p>
          <a:p>
            <a:r>
              <a:rPr lang="ru-RU" sz="3800" b="1" i="1" dirty="0" smtClean="0">
                <a:solidFill>
                  <a:srgbClr val="FF0000"/>
                </a:solidFill>
              </a:rPr>
              <a:t>Этнические противоречия </a:t>
            </a:r>
            <a:r>
              <a:rPr lang="ru-RU" sz="3800" b="1" dirty="0" smtClean="0"/>
              <a:t>(группировки по землячествам, деление на своих и чужих);</a:t>
            </a:r>
          </a:p>
          <a:p>
            <a:r>
              <a:rPr lang="ru-RU" sz="3800" b="1" i="1" dirty="0" smtClean="0">
                <a:solidFill>
                  <a:srgbClr val="FF0000"/>
                </a:solidFill>
              </a:rPr>
              <a:t>Психологическая несовместимость  </a:t>
            </a:r>
            <a:r>
              <a:rPr lang="ru-RU" sz="3800" b="1" dirty="0" smtClean="0"/>
              <a:t>4 уровня: </a:t>
            </a:r>
          </a:p>
          <a:p>
            <a:pPr>
              <a:buNone/>
            </a:pPr>
            <a:r>
              <a:rPr lang="ru-RU" sz="3800" b="1" dirty="0" smtClean="0"/>
              <a:t>        психофизиологический – не нравятся запахи, рост, вес, телосложение, жесты;</a:t>
            </a:r>
          </a:p>
          <a:p>
            <a:pPr>
              <a:buNone/>
            </a:pPr>
            <a:r>
              <a:rPr lang="ru-RU" sz="3800" b="1" dirty="0" smtClean="0"/>
              <a:t>     индивидуально-психологический – темперамент, характер.</a:t>
            </a:r>
          </a:p>
          <a:p>
            <a:pPr>
              <a:buNone/>
            </a:pPr>
            <a:r>
              <a:rPr lang="ru-RU" sz="3800" b="1" dirty="0" smtClean="0"/>
              <a:t>        социально-психологический – ценности, идеалы, мотивы, низкий уровень развития социально-психологической компетентности.</a:t>
            </a:r>
          </a:p>
          <a:p>
            <a:pPr>
              <a:buNone/>
            </a:pPr>
            <a:r>
              <a:rPr lang="ru-RU" sz="3800" b="1" dirty="0" smtClean="0"/>
              <a:t>        </a:t>
            </a:r>
            <a:r>
              <a:rPr lang="ru-RU" sz="3800" b="1" dirty="0" err="1" smtClean="0"/>
              <a:t>социальныйе</a:t>
            </a:r>
            <a:r>
              <a:rPr lang="ru-RU" sz="3800" b="1" dirty="0" smtClean="0"/>
              <a:t>– убеждения, мировоззрение, верования.</a:t>
            </a:r>
            <a:endParaRPr lang="ru-RU" sz="3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конфликтов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</a:t>
            </a:r>
          </a:p>
          <a:p>
            <a:pPr algn="just">
              <a:buNone/>
            </a:pPr>
            <a:r>
              <a:rPr lang="ru-RU" b="1" dirty="0" smtClean="0"/>
              <a:t>         В зависимости от носителей противоречия, являющегося основой конфликта, обычно выделяют: </a:t>
            </a:r>
          </a:p>
          <a:p>
            <a:pPr algn="just">
              <a:buNone/>
            </a:pPr>
            <a:endParaRPr lang="ru-RU" b="1" dirty="0" smtClean="0"/>
          </a:p>
          <a:p>
            <a:pPr marL="514350" indent="-51435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-  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внутриличностные</a:t>
            </a:r>
            <a:r>
              <a:rPr lang="ru-RU" sz="3200" b="1" dirty="0" smtClean="0">
                <a:solidFill>
                  <a:srgbClr val="FF0000"/>
                </a:solidFill>
              </a:rPr>
              <a:t>,  </a:t>
            </a:r>
          </a:p>
          <a:p>
            <a:pPr marL="514350" indent="-51435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 -  межличностные,</a:t>
            </a:r>
          </a:p>
          <a:p>
            <a:pPr marL="514350" indent="-51435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 -  </a:t>
            </a:r>
            <a:r>
              <a:rPr lang="ru-RU" sz="3200" b="1" dirty="0" smtClean="0">
                <a:solidFill>
                  <a:srgbClr val="FF0000"/>
                </a:solidFill>
              </a:rPr>
              <a:t>межгрупповые конфликты. 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5 основных стратегий разрешения конфликтов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4845141"/>
              </p:ext>
            </p:extLst>
          </p:nvPr>
        </p:nvGraphicFramePr>
        <p:xfrm>
          <a:off x="467544" y="2132856"/>
          <a:ext cx="72390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9000"/>
              </a:tblGrid>
              <a:tr h="610815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соперничество</a:t>
                      </a:r>
                      <a:endParaRPr lang="ru-RU" sz="40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610815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сотрудничество</a:t>
                      </a:r>
                      <a:endParaRPr lang="ru-RU" sz="4000" dirty="0"/>
                    </a:p>
                  </a:txBody>
                  <a:tcPr/>
                </a:tc>
              </a:tr>
              <a:tr h="610815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компромисс</a:t>
                      </a:r>
                      <a:endParaRPr lang="ru-RU" sz="4000" dirty="0"/>
                    </a:p>
                  </a:txBody>
                  <a:tcPr/>
                </a:tc>
              </a:tr>
              <a:tr h="610815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приспособление</a:t>
                      </a:r>
                      <a:endParaRPr lang="ru-RU" sz="4000" dirty="0"/>
                    </a:p>
                  </a:txBody>
                  <a:tcPr/>
                </a:tc>
              </a:tr>
              <a:tr h="610815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избегание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55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Соперничество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928802"/>
            <a:ext cx="7239000" cy="4929198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      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Соперничество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упорствование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в своей позиции) в конфликте заключается в навязывании другой стороне предпочтительного для себя решения. </a:t>
            </a:r>
          </a:p>
          <a:p>
            <a:pPr algn="just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При </a:t>
            </a: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поражении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– неудовлетворённость.</a:t>
            </a:r>
          </a:p>
          <a:p>
            <a:pPr algn="just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При </a:t>
            </a: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победе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– чувство вины, испорченные отношения</a:t>
            </a:r>
          </a:p>
          <a:p>
            <a:pPr algn="just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/>
          <a:lstStyle/>
          <a:p>
            <a:pPr algn="ctr"/>
            <a:r>
              <a:rPr lang="ru-RU" dirty="0" smtClean="0"/>
              <a:t>Сотрудничество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</a:t>
            </a:r>
            <a:r>
              <a:rPr lang="ru-RU" sz="4000" b="1" dirty="0" smtClean="0">
                <a:solidFill>
                  <a:srgbClr val="FF0000"/>
                </a:solidFill>
              </a:rPr>
              <a:t>Сотрудничество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считается наиболее эффективной стратегией поведения в конфликте и его разрешения.</a:t>
            </a:r>
          </a:p>
          <a:p>
            <a:pPr algn="just">
              <a:buNone/>
            </a:pPr>
            <a:r>
              <a:rPr lang="ru-RU" b="1" dirty="0" smtClean="0"/>
              <a:t>		 Оно предполагает направленность оппонента на взаимовыгодное обсуждение проблемы, рассмотрение другой стороны не как противника, а как помощника, равного в поиске альтернативного решения.</a:t>
            </a:r>
          </a:p>
          <a:p>
            <a:pPr algn="just">
              <a:buNone/>
            </a:pPr>
            <a:r>
              <a:rPr lang="ru-RU" b="1" dirty="0" smtClean="0"/>
              <a:t>          Временные и энергетические затраты. </a:t>
            </a:r>
            <a:r>
              <a:rPr lang="ru-RU" b="1" dirty="0" err="1" smtClean="0"/>
              <a:t>Негарантированность</a:t>
            </a:r>
            <a:r>
              <a:rPr lang="ru-RU" b="1" dirty="0" smtClean="0"/>
              <a:t> успеха.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614</TotalTime>
  <Words>1172</Words>
  <Application>Microsoft Office PowerPoint</Application>
  <PresentationFormat>Экран (4:3)</PresentationFormat>
  <Paragraphs>151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Изящная</vt:lpstr>
      <vt:lpstr>Конфликты – и пути их решения</vt:lpstr>
      <vt:lpstr>Цель</vt:lpstr>
      <vt:lpstr>Понятия</vt:lpstr>
      <vt:lpstr>Причины возникновения конфликтов</vt:lpstr>
      <vt:lpstr>Причины возникновения конфликтов</vt:lpstr>
      <vt:lpstr>Виды конфликтов</vt:lpstr>
      <vt:lpstr>5 основных стратегий разрешения конфликтов</vt:lpstr>
      <vt:lpstr>Соперничество</vt:lpstr>
      <vt:lpstr>Сотрудничество</vt:lpstr>
      <vt:lpstr>Компромисс</vt:lpstr>
      <vt:lpstr>Приспособление</vt:lpstr>
      <vt:lpstr>Избегание</vt:lpstr>
      <vt:lpstr>2 стороны в урегулировании конфликта</vt:lpstr>
      <vt:lpstr>Участие третьей стороны в разрешении конфликта</vt:lpstr>
      <vt:lpstr>Медиаторство</vt:lpstr>
      <vt:lpstr>Медиатор</vt:lpstr>
      <vt:lpstr>Принципы работы медиатора</vt:lpstr>
      <vt:lpstr>Внутришкольный учёт </vt:lpstr>
      <vt:lpstr>Причинами постановки на внутришкольный профилактический учёт </vt:lpstr>
      <vt:lpstr>Презентация PowerPoint</vt:lpstr>
      <vt:lpstr>Причинами постановки на внутришкольный профилактический учёт </vt:lpstr>
      <vt:lpstr>  Ответственность несовершеннолетних в школе</vt:lpstr>
      <vt:lpstr> нарушение Устава - дисциплинарная ответственность</vt:lpstr>
      <vt:lpstr>Ситуации</vt:lpstr>
      <vt:lpstr>Штрафы</vt:lpstr>
      <vt:lpstr>Правила бесконфликтного общения</vt:lpstr>
      <vt:lpstr>                                               Эффективные способы разрешения конфликта </vt:lpstr>
      <vt:lpstr>Вывод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Конфликты – и пути их решения</dc:title>
  <dc:creator>Женя</dc:creator>
  <cp:lastModifiedBy>Админ</cp:lastModifiedBy>
  <cp:revision>35</cp:revision>
  <dcterms:created xsi:type="dcterms:W3CDTF">2021-03-20T22:49:50Z</dcterms:created>
  <dcterms:modified xsi:type="dcterms:W3CDTF">2021-10-24T08:25:41Z</dcterms:modified>
</cp:coreProperties>
</file>