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300" r:id="rId3"/>
    <p:sldId id="279" r:id="rId4"/>
    <p:sldId id="276" r:id="rId5"/>
    <p:sldId id="269" r:id="rId6"/>
    <p:sldId id="267" r:id="rId7"/>
    <p:sldId id="277" r:id="rId8"/>
    <p:sldId id="274" r:id="rId9"/>
    <p:sldId id="272" r:id="rId10"/>
    <p:sldId id="296" r:id="rId11"/>
    <p:sldId id="278" r:id="rId12"/>
    <p:sldId id="282" r:id="rId13"/>
    <p:sldId id="275" r:id="rId14"/>
    <p:sldId id="280" r:id="rId15"/>
    <p:sldId id="281" r:id="rId16"/>
    <p:sldId id="285" r:id="rId17"/>
    <p:sldId id="268" r:id="rId18"/>
    <p:sldId id="270" r:id="rId19"/>
    <p:sldId id="295" r:id="rId20"/>
    <p:sldId id="260" r:id="rId21"/>
    <p:sldId id="262" r:id="rId22"/>
    <p:sldId id="283" r:id="rId23"/>
    <p:sldId id="288" r:id="rId24"/>
    <p:sldId id="284" r:id="rId25"/>
    <p:sldId id="289" r:id="rId26"/>
    <p:sldId id="298" r:id="rId27"/>
    <p:sldId id="299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6" autoAdjust="0"/>
    <p:restoredTop sz="94660"/>
  </p:normalViewPr>
  <p:slideViewPr>
    <p:cSldViewPr>
      <p:cViewPr>
        <p:scale>
          <a:sx n="100" d="100"/>
          <a:sy n="100" d="100"/>
        </p:scale>
        <p:origin x="-294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C20648DD-C50A-4E6E-8778-FD8966332187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420F210B-41D8-49D1-9CAA-AA2545E79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98C5D4-CD63-45AD-BDBA-8AEE2C8D0455}" type="slidenum">
              <a:rPr lang="ru-RU">
                <a:cs typeface="Arial" charset="0"/>
              </a:rPr>
              <a:pPr/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E70913-055E-4D08-AA41-9E7E408B937A}" type="slidenum">
              <a:rPr lang="ru-RU">
                <a:cs typeface="Arial" charset="0"/>
              </a:rPr>
              <a:pPr/>
              <a:t>20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5C8D4-047D-4438-9CC4-4CBD8D1E1696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D8891-3EEC-4E8A-9F3C-0EEF406A55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7F5E8-395E-424F-8DBD-27C9648377E5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75C63-A8F4-45DE-94FF-EBED06CE6C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00FA4-6DE9-434F-9048-0B7F50DBE7DD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35808-D72C-4384-A1E4-5B191EF7AE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B190A-23EC-4B27-9F49-14DADEE05BF7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02A4E-4311-4CD5-919B-53C495D719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6F2FC-1CBB-4793-BCA5-FDF04ADE881C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E4465-4785-4A79-A4FA-6A147FE815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B4721-3523-4F5B-9FE1-47DAF137181E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C14F7-CCCD-475D-AE79-222BD9571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A3136-6FDF-4A3A-BC4C-9EEB7E38567C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20161-89F1-4A7D-8AB8-FB9EF89BE0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85D16-8007-475E-A267-3AA623836D1D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3FF5E-E125-4B89-B3BA-5F28FBB18B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D50AA-93FA-4344-800F-88DEA9E6DBE9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DE60D-5E9D-450A-83D5-FB77327EA9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F58AC-6BF7-42B6-B17F-2DD7DE7CEC51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10168-F339-472C-86CC-65F0342F2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3591D-8E55-43EC-BE9D-22FE1DFE0E34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DB1F2-A91E-46F2-ABE2-3F24BC4560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5C4CD6-B48F-4E09-9044-6C56A70B5451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7A0873-8ACE-4686-9F68-4B01B0ECF0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1" r:id="rId3"/>
    <p:sldLayoutId id="2147483662" r:id="rId4"/>
    <p:sldLayoutId id="2147483663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</p:sldLayoutIdLst>
  <p:transition spd="slow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fs.nashaucheba.ru/docs/270/index-1422862.html" TargetMode="External"/><Relationship Id="rId13" Type="http://schemas.openxmlformats.org/officeDocument/2006/relationships/hyperlink" Target="http://www.bigstockphoto.de/ru/image-17296835/stock-vector-start-schule" TargetMode="External"/><Relationship Id="rId3" Type="http://schemas.openxmlformats.org/officeDocument/2006/relationships/hyperlink" Target="http://clinicall.ru/medicin/detskij-travmatizm-v-shkole" TargetMode="External"/><Relationship Id="rId7" Type="http://schemas.openxmlformats.org/officeDocument/2006/relationships/hyperlink" Target="http://boombob.ru/picture.php?id=100452" TargetMode="External"/><Relationship Id="rId12" Type="http://schemas.openxmlformats.org/officeDocument/2006/relationships/hyperlink" Target="http://shkoladetei.ru/1357-stikhi-dlja-detejj.-v-shkolu.html" TargetMode="External"/><Relationship Id="rId17" Type="http://schemas.openxmlformats.org/officeDocument/2006/relationships/hyperlink" Target="https://fotki.yandex.ru/users/lady-myatto2010/album/212883/" TargetMode="External"/><Relationship Id="rId2" Type="http://schemas.openxmlformats.org/officeDocument/2006/relationships/hyperlink" Target="http://medznate.ru/" TargetMode="External"/><Relationship Id="rId16" Type="http://schemas.openxmlformats.org/officeDocument/2006/relationships/hyperlink" Target="http://ru.depositphotos.com/11279539/stock-illustration-boy-crying.html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ru.spiderpic.com/search/help-ouch" TargetMode="External"/><Relationship Id="rId11" Type="http://schemas.openxmlformats.org/officeDocument/2006/relationships/hyperlink" Target="http://skazkimalisham.ru/stati-o-vospitanii-detej/pochemu-rebenok-deretsya" TargetMode="External"/><Relationship Id="rId5" Type="http://schemas.openxmlformats.org/officeDocument/2006/relationships/hyperlink" Target="http://900igr.net/kartinki/pedagogika/Deti-v-1-klasse/054-CHto-delajut-deti-na-peremenakh.html" TargetMode="External"/><Relationship Id="rId15" Type="http://schemas.openxmlformats.org/officeDocument/2006/relationships/hyperlink" Target="http://ru.depositphotos.com/25778287/stock-illustration-vector-cartoon-of-school-teacher.html" TargetMode="External"/><Relationship Id="rId10" Type="http://schemas.openxmlformats.org/officeDocument/2006/relationships/hyperlink" Target="http://vceprocto.ru/?attachment_id=587" TargetMode="External"/><Relationship Id="rId4" Type="http://schemas.openxmlformats.org/officeDocument/2006/relationships/hyperlink" Target="http://profilaktika.tomsk.ru/topics/travm_deti.html" TargetMode="External"/><Relationship Id="rId9" Type="http://schemas.openxmlformats.org/officeDocument/2006/relationships/hyperlink" Target="https://yandex.ru/images/search?img_url=http://img.fb2gratis.com/images/52/51311/10.jpg&amp;text" TargetMode="External"/><Relationship Id="rId14" Type="http://schemas.openxmlformats.org/officeDocument/2006/relationships/hyperlink" Target="http://pervoklassnik.my1.ru/load/uchimsja_igraja/uchimsja_igraja/pravila_povedenija_v_shkole/11-1-0-44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900igr.net/kartinki/pedagogika/Obuchenie-detej-v-shkole/004-Podgotovka-rebenka-k-obucheniju-v-shkole.html" TargetMode="External"/><Relationship Id="rId13" Type="http://schemas.openxmlformats.org/officeDocument/2006/relationships/hyperlink" Target="http://www.topdwn.ru/shkol'nyi-travmatizm-v-kartinkakh.html" TargetMode="External"/><Relationship Id="rId3" Type="http://schemas.openxmlformats.org/officeDocument/2006/relationships/hyperlink" Target="http://detejj.ru/%D1%81%D0%BA%D0%B0%D1%87%D0%B0%D1%82%D1%8C" TargetMode="External"/><Relationship Id="rId7" Type="http://schemas.openxmlformats.org/officeDocument/2006/relationships/hyperlink" Target="http://okartinkah.ru/prazdniki/den-znaniy-kartinki" TargetMode="External"/><Relationship Id="rId12" Type="http://schemas.openxmlformats.org/officeDocument/2006/relationships/hyperlink" Target="http://www.chitalnya.ru/work/870386/" TargetMode="External"/><Relationship Id="rId2" Type="http://schemas.openxmlformats.org/officeDocument/2006/relationships/hyperlink" Target="http://www.gorod-detyam.ru/doc/2013/08/09/shkola_dlya_pervoklassnika_i_dokumentyi_v_shkolu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bokgdz.ru/pamyatka-shkolniku/10741-kodeks-chesti-uchenikov" TargetMode="External"/><Relationship Id="rId11" Type="http://schemas.openxmlformats.org/officeDocument/2006/relationships/hyperlink" Target="http://anna-du.blogspot.ru/2014/08/blog-post_13.html" TargetMode="External"/><Relationship Id="rId5" Type="http://schemas.openxmlformats.org/officeDocument/2006/relationships/hyperlink" Target="http://www.mkostroma.ru/how.php?agfyk=?u=2261" TargetMode="External"/><Relationship Id="rId15" Type="http://schemas.openxmlformats.org/officeDocument/2006/relationships/hyperlink" Target="www.shkola-abv.ru" TargetMode="External"/><Relationship Id="rId10" Type="http://schemas.openxmlformats.org/officeDocument/2006/relationships/hyperlink" Target="http://rusedu.net/post/3100/28462" TargetMode="External"/><Relationship Id="rId4" Type="http://schemas.openxmlformats.org/officeDocument/2006/relationships/hyperlink" Target="http://ru.123rf.com/%D0%A4%D0%BE%D1%82%D0%BE-%D1%81%D0%BE-%D1%81%D1%82%D0%BE%D0%BA%D0%B0/laughing_stock.html" TargetMode="External"/><Relationship Id="rId9" Type="http://schemas.openxmlformats.org/officeDocument/2006/relationships/hyperlink" Target="http://vxnu.7ba.su/ex/showfile/460894/be-be-be.html" TargetMode="External"/><Relationship Id="rId1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0"/>
            <a:ext cx="7650162" cy="6565900"/>
          </a:xfr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6313" y="5000625"/>
            <a:ext cx="3629025" cy="97155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188" y="404813"/>
            <a:ext cx="8208962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Серьезную опасность во время перемен представляет и мебель в классе. Если удариться об угол парты, можно получить серьёзную травму.</a:t>
            </a:r>
            <a:endParaRPr lang="ru-RU" sz="2800" dirty="0">
              <a:cs typeface="+mn-cs"/>
            </a:endParaRPr>
          </a:p>
        </p:txBody>
      </p:sp>
      <p:pic>
        <p:nvPicPr>
          <p:cNvPr id="24578" name="Picture 3" descr="C:\Documents and Settings\TNR\Рабочий стол\классн часпапка\classroom_figh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2349500"/>
            <a:ext cx="3313112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C:\Documents and Settings\TNR\Рабочий стол\классн часпапка\39_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3716338"/>
            <a:ext cx="2592388" cy="22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088" y="981075"/>
            <a:ext cx="7993062" cy="5145088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 перемену мальчишка спешит –</a:t>
            </a:r>
          </a:p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Кто пред напором таким устоит?!</a:t>
            </a:r>
          </a:p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Он ведь бежит, как олень молодой,</a:t>
            </a:r>
          </a:p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Дети обходят его стороной…</a:t>
            </a:r>
          </a:p>
          <a:p>
            <a:pPr>
              <a:defRPr/>
            </a:pP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5603" name="Picture 2" descr="C:\Documents and Settings\TNR\Рабочий стол\классн часпапка\бег-150x15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5463" y="2636838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55650" y="3860800"/>
            <a:ext cx="7200900" cy="2246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Выбитый зуб и подбитый глаз, </a:t>
            </a: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Бегая по школе, ты получишь не раз! </a:t>
            </a: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Потому ходи спокойно и веди себя достойно.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2159000"/>
          </a:xfrm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Не кричи без толку и не выражайся,</a:t>
            </a:r>
            <a:b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Речь родную сохранить старайся!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626" name="Picture 2" descr="C:\Documents and Settings\TNR\Рабочий стол\классн часпапка\1481383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1916113"/>
            <a:ext cx="6335712" cy="4392612"/>
          </a:xfr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8313" y="404813"/>
            <a:ext cx="8229600" cy="564991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Дверь входную, классную осторожно  надо закрывать; а иначе, друг мой, можно пальцы там прижать... 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Будет больно - и польются слезы в два ручья. И тебя жалеть сбегутся все твои друзья...</a:t>
            </a:r>
          </a:p>
          <a:p>
            <a:pPr algn="ctr">
              <a:defRPr/>
            </a:pPr>
            <a:endParaRPr lang="ru-RU" dirty="0"/>
          </a:p>
        </p:txBody>
      </p:sp>
      <p:pic>
        <p:nvPicPr>
          <p:cNvPr id="27651" name="Picture 3" descr="C:\Documents and Settings\TNR\Рабочий стол\классн часпапка\depositphotos_11279539-Boy-cry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3357563"/>
            <a:ext cx="2449512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 descr="Kartinochki (10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3213100"/>
            <a:ext cx="1512888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15" descr="HAPPYBO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227763" y="2997200"/>
            <a:ext cx="1081087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4" descr="Kartinochki (1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4292600"/>
            <a:ext cx="1223963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67175" y="908050"/>
            <a:ext cx="4465638" cy="2247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Перемена, перемена! </a:t>
            </a:r>
            <a:b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</a:b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Заливается звонок. </a:t>
            </a:r>
            <a:b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</a:b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Первым Вова  непременно </a:t>
            </a:r>
            <a:b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</a:b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Вылетает за порог. 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pic>
        <p:nvPicPr>
          <p:cNvPr id="28675" name="Picture 2" descr="C:\Documents and Settings\TNR\Рабочий стол\классн часпапка\5596d281091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692150"/>
            <a:ext cx="3311525" cy="2725738"/>
          </a:xfrm>
        </p:spPr>
      </p:pic>
      <p:sp>
        <p:nvSpPr>
          <p:cNvPr id="9" name="Прямоугольник 8"/>
          <p:cNvSpPr/>
          <p:nvPr/>
        </p:nvSpPr>
        <p:spPr>
          <a:xfrm>
            <a:off x="684213" y="3933825"/>
            <a:ext cx="6173787" cy="18145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8000" indent="-514350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Он за пять минут успел</a:t>
            </a:r>
          </a:p>
          <a:p>
            <a:pPr marL="288000" indent="-514350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Переделать кучу дел:</a:t>
            </a:r>
          </a:p>
          <a:p>
            <a:pPr marL="288000" indent="-514350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Он подставил три подножки</a:t>
            </a:r>
          </a:p>
          <a:p>
            <a:pPr marL="288000" indent="-514350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(Ваське, Кольке и Сережке)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284663" y="2133600"/>
            <a:ext cx="4103687" cy="790575"/>
          </a:xfrm>
        </p:spPr>
        <p:txBody>
          <a:bodyPr/>
          <a:lstStyle/>
          <a:p>
            <a:r>
              <a:rPr lang="ru-RU" sz="2800" b="1" smtClean="0">
                <a:solidFill>
                  <a:srgbClr val="C00000"/>
                </a:solidFill>
                <a:latin typeface="Bookman Old Style" pitchFamily="18" charset="0"/>
              </a:rPr>
              <a:t/>
            </a:r>
            <a:br>
              <a:rPr lang="ru-RU" sz="2800" b="1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ru-RU" sz="2800" b="1" smtClean="0">
                <a:solidFill>
                  <a:srgbClr val="C00000"/>
                </a:solidFill>
                <a:latin typeface="Bookman Old Style" pitchFamily="18" charset="0"/>
              </a:rPr>
              <a:t/>
            </a:r>
            <a:br>
              <a:rPr lang="ru-RU" sz="2800" b="1" smtClean="0">
                <a:solidFill>
                  <a:srgbClr val="C00000"/>
                </a:solidFill>
                <a:latin typeface="Bookman Old Style" pitchFamily="18" charset="0"/>
              </a:rPr>
            </a:br>
            <a:endParaRPr lang="ru-RU" sz="28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650" y="4005263"/>
            <a:ext cx="7632700" cy="2447925"/>
          </a:xfrm>
        </p:spPr>
        <p:txBody>
          <a:bodyPr/>
          <a:lstStyle/>
          <a:p>
            <a:pPr marL="288000" indent="-514350">
              <a:buFont typeface="Arial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        </a:t>
            </a:r>
          </a:p>
          <a:p>
            <a:pPr marL="288000" indent="-514350"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    С ходу дал кому-то сдачи…</a:t>
            </a:r>
            <a:b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  Словом, сделал все, что мог!</a:t>
            </a:r>
            <a:b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  Ну а тут – опять звонок…</a:t>
            </a:r>
          </a:p>
          <a:p>
            <a:pPr marL="288000" indent="-514350"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                               Б. 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Заходер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marL="288000" indent="-514350">
              <a:buFont typeface="Arial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29699" name="Picture 2" descr="C:\Documents and Settings\TNR\Рабочий стол\классн часпапка\89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549275"/>
            <a:ext cx="381635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72000" y="549275"/>
            <a:ext cx="4103688" cy="35385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Прокатился кувырком,</a:t>
            </a:r>
            <a:b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</a:b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     На перила сел верхом.</a:t>
            </a:r>
            <a:b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</a:b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     Лихо шлепнулся с перил,</a:t>
            </a:r>
            <a:b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</a:b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     Подзатыльник получил.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5" y="639763"/>
            <a:ext cx="9191625" cy="5969000"/>
          </a:xfrm>
          <a:prstGeom prst="rect">
            <a:avLst/>
          </a:prstGeom>
          <a:noFill/>
        </p:spPr>
      </p:pic>
      <p:pic>
        <p:nvPicPr>
          <p:cNvPr id="30723" name="Picture 2" descr="C:\Documents and Settings\TNR\Рабочий стол\классн часпапка\0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1700213"/>
            <a:ext cx="3552825" cy="365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-1900238"/>
            <a:ext cx="7931150" cy="5041901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Категорически запрещается обижать младших и девочек!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3" name="Содержимое 2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3550" y="3060700"/>
            <a:ext cx="8242300" cy="3254375"/>
          </a:xfrm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6948488" y="333375"/>
            <a:ext cx="2195512" cy="863600"/>
          </a:xfrm>
          <a:prstGeom prst="leftArrow">
            <a:avLst>
              <a:gd name="adj1" fmla="val 50000"/>
              <a:gd name="adj2" fmla="val 79228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Правило 1</a:t>
            </a:r>
          </a:p>
        </p:txBody>
      </p:sp>
      <p:pic>
        <p:nvPicPr>
          <p:cNvPr id="31748" name="Picture 4" descr="C:\Documents and Settings\TNR\Рабочий стол\классн часпапка\gallery_914_21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2205038"/>
            <a:ext cx="52578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450" y="-242888"/>
            <a:ext cx="8856663" cy="6369051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b="1" dirty="0" smtClean="0"/>
              <a:t>     </a:t>
            </a:r>
          </a:p>
          <a:p>
            <a:pPr>
              <a:buFont typeface="Arial" charset="0"/>
              <a:buNone/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Категорически </a:t>
            </a:r>
          </a:p>
          <a:p>
            <a:pPr>
              <a:buFont typeface="Arial" charset="0"/>
              <a:buNone/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      запрещается    </a:t>
            </a:r>
          </a:p>
          <a:p>
            <a:pPr>
              <a:buFont typeface="Arial" charset="0"/>
              <a:buNone/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толкать друг друга! </a:t>
            </a:r>
          </a:p>
          <a:p>
            <a:pPr>
              <a:buFont typeface="Arial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Все передвижения</a:t>
            </a:r>
          </a:p>
          <a:p>
            <a:pPr>
              <a:buFont typeface="Arial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по школе делай шагом и </a:t>
            </a:r>
          </a:p>
          <a:p>
            <a:pPr marL="342900" lvl="2" indent="-342900">
              <a:buFont typeface="Arial" charset="0"/>
              <a:buNone/>
              <a:defRPr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по  правой стороне.</a:t>
            </a:r>
          </a:p>
          <a:p>
            <a:pPr>
              <a:defRPr/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770" name="Прямоугольник 6"/>
          <p:cNvSpPr>
            <a:spLocks noChangeArrowheads="1"/>
          </p:cNvSpPr>
          <p:nvPr/>
        </p:nvSpPr>
        <p:spPr bwMode="auto">
          <a:xfrm>
            <a:off x="2627313" y="3357563"/>
            <a:ext cx="2619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:</a:t>
            </a: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7092950" y="404813"/>
            <a:ext cx="2051050" cy="792162"/>
          </a:xfrm>
          <a:prstGeom prst="leftArrow">
            <a:avLst>
              <a:gd name="adj1" fmla="val 50000"/>
              <a:gd name="adj2" fmla="val 79228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Правило 2</a:t>
            </a:r>
          </a:p>
        </p:txBody>
      </p:sp>
      <p:pic>
        <p:nvPicPr>
          <p:cNvPr id="32772" name="Picture 2" descr="C:\Documents and Settings\TNR\Рабочий стол\классн часпапка\f28ded0483f6957d2d7f7a20b7b77e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4149725"/>
            <a:ext cx="3024187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0113" y="549275"/>
            <a:ext cx="5957887" cy="13223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 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Категорически </a:t>
            </a:r>
          </a:p>
          <a:p>
            <a:pPr>
              <a:defRPr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           запрещается </a:t>
            </a:r>
            <a:endParaRPr lang="ru-RU" sz="4000" dirty="0"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088" y="1916113"/>
            <a:ext cx="8208962" cy="12255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бегать и прыгать в классе и  коридоре. </a:t>
            </a:r>
            <a:endParaRPr lang="ru-RU" sz="3600" dirty="0">
              <a:cs typeface="+mn-cs"/>
            </a:endParaRPr>
          </a:p>
        </p:txBody>
      </p:sp>
      <p:pic>
        <p:nvPicPr>
          <p:cNvPr id="33795" name="Picture 2" descr="C:\Documents and Settings\TNR\Рабочий стол\классн часпапка\0_8e97b_b1074344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2852738"/>
            <a:ext cx="6767513" cy="400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12"/>
          <p:cNvSpPr>
            <a:spLocks noChangeArrowheads="1"/>
          </p:cNvSpPr>
          <p:nvPr/>
        </p:nvSpPr>
        <p:spPr bwMode="auto">
          <a:xfrm>
            <a:off x="7092950" y="333375"/>
            <a:ext cx="2051050" cy="935038"/>
          </a:xfrm>
          <a:prstGeom prst="leftArrow">
            <a:avLst>
              <a:gd name="adj1" fmla="val 50000"/>
              <a:gd name="adj2" fmla="val 79228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Правило 3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549275"/>
            <a:ext cx="8964612" cy="11430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 pitchFamily="18" charset="0"/>
              </a:rPr>
              <a:t>Автор презентации:</a:t>
            </a:r>
            <a:b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 pitchFamily="18" charset="0"/>
              </a:rPr>
            </a:br>
            <a: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 pitchFamily="18" charset="0"/>
              </a:rPr>
              <a:t>Гришина Марина Николаевна</a:t>
            </a:r>
            <a: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 pitchFamily="18" charset="0"/>
              </a:rPr>
              <a:t/>
            </a:r>
            <a:b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 pitchFamily="18" charset="0"/>
              </a:rPr>
            </a:br>
            <a: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 pitchFamily="18" charset="0"/>
              </a:rPr>
              <a:t>учитель начальных классов </a:t>
            </a:r>
            <a:r>
              <a:rPr lang="ru-RU" sz="4800" b="1" i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 pitchFamily="18" charset="0"/>
              </a:rPr>
              <a:t>МБОУ Никольская ОШ</a:t>
            </a:r>
            <a:endParaRPr lang="ru-RU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ylfaen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4213" y="620713"/>
            <a:ext cx="7704137" cy="12620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Запрещается бросаться </a:t>
            </a:r>
          </a:p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различными предметами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42988" y="2133600"/>
            <a:ext cx="7561262" cy="11684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Бросил книжкой в Леночку Никита,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Секунда – и окно разбито.</a:t>
            </a:r>
          </a:p>
        </p:txBody>
      </p:sp>
      <p:pic>
        <p:nvPicPr>
          <p:cNvPr id="34819" name="Picture 2" descr="C:\Documents and Settings\TNR\Рабочий стол\классн часпапка\915130__screen-wallpaper-wallpapers-broken-background-artistic-desktop-crystal-designs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3789363"/>
            <a:ext cx="2808287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3" descr="C:\Documents and Settings\TNR\Рабочий стол\классн часпапка\3969222_Cartoon-непослушный-мальчика-готовый-ребе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3716338"/>
            <a:ext cx="220980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6948488" y="333375"/>
            <a:ext cx="2195512" cy="935038"/>
          </a:xfrm>
          <a:prstGeom prst="leftArrow">
            <a:avLst>
              <a:gd name="adj1" fmla="val 50000"/>
              <a:gd name="adj2" fmla="val 79228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Правило 4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3"/>
          <p:cNvSpPr>
            <a:spLocks noGrp="1"/>
          </p:cNvSpPr>
          <p:nvPr>
            <p:ph sz="half" idx="2"/>
          </p:nvPr>
        </p:nvSpPr>
        <p:spPr>
          <a:xfrm>
            <a:off x="2987675" y="2420938"/>
            <a:ext cx="6408738" cy="2952750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Если в школе перемена,</a:t>
            </a:r>
          </a:p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Значит, драка непременно!</a:t>
            </a:r>
          </a:p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 переменах не дерись, </a:t>
            </a:r>
          </a:p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Лучше делом ты займись</a:t>
            </a:r>
          </a:p>
          <a:p>
            <a:pPr algn="ctr">
              <a:defRPr/>
            </a:pPr>
            <a:endParaRPr lang="ru-RU" sz="3200" b="1" dirty="0" smtClean="0"/>
          </a:p>
          <a:p>
            <a:pPr eaLnBrk="1" hangingPunct="1">
              <a:lnSpc>
                <a:spcPct val="150000"/>
              </a:lnSpc>
              <a:defRPr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4213" y="981075"/>
            <a:ext cx="820896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Категорически запрещается </a:t>
            </a:r>
          </a:p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применять физическую силу</a:t>
            </a:r>
            <a:r>
              <a:rPr lang="ru-RU" sz="3600" b="1" dirty="0">
                <a:solidFill>
                  <a:srgbClr val="C00000"/>
                </a:solidFill>
                <a:cs typeface="+mn-cs"/>
              </a:rPr>
              <a:t>!</a:t>
            </a:r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>
            <a:off x="7019925" y="333375"/>
            <a:ext cx="2124075" cy="935038"/>
          </a:xfrm>
          <a:prstGeom prst="leftArrow">
            <a:avLst>
              <a:gd name="adj1" fmla="val 50000"/>
              <a:gd name="adj2" fmla="val 79228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Правило 5</a:t>
            </a:r>
          </a:p>
        </p:txBody>
      </p:sp>
      <p:pic>
        <p:nvPicPr>
          <p:cNvPr id="36868" name="Picture 2" descr="C:\Documents and Settings\TNR\Рабочий стол\классн часпапка\739969_html_m1b38c35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2276475"/>
            <a:ext cx="2228850" cy="2265363"/>
          </a:xfrm>
        </p:spPr>
      </p:pic>
      <p:pic>
        <p:nvPicPr>
          <p:cNvPr id="36869" name="Picture 3" descr="C:\Documents and Settings\TNR\Рабочий стол\классн часпапка\20120324180626Polet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55875" y="4508500"/>
            <a:ext cx="3168650" cy="1800225"/>
          </a:xfr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484438" y="0"/>
            <a:ext cx="14473238" cy="2349500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Запрещается    </a:t>
            </a:r>
            <a:b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 лестнице бегать,</a:t>
            </a:r>
            <a:b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толкать друг друга!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650" y="2133600"/>
            <a:ext cx="7920038" cy="18145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На ступеньках не болтай и друзей не отвлекай!</a:t>
            </a: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Правой стороны держись, коль идёшь ты вверх иль вниз!</a:t>
            </a:r>
          </a:p>
        </p:txBody>
      </p:sp>
      <p:pic>
        <p:nvPicPr>
          <p:cNvPr id="37891" name="Picture 2" descr="C:\Documents and Settings\TNR\Рабочий стол\классн часпапка\ступень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28900" y="3933825"/>
            <a:ext cx="3382963" cy="2374900"/>
          </a:xfrm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6875463" y="333375"/>
            <a:ext cx="2268537" cy="935038"/>
          </a:xfrm>
          <a:prstGeom prst="leftArrow">
            <a:avLst>
              <a:gd name="adj1" fmla="val 50000"/>
              <a:gd name="adj2" fmla="val 79228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Правило 6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44675"/>
            <a:ext cx="8229600" cy="936625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Категорически запрещается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дразниться, употреблять непристойные  выражения и жесты!</a:t>
            </a:r>
            <a:r>
              <a:rPr lang="ru-RU" b="1" dirty="0" smtClean="0">
                <a:solidFill>
                  <a:srgbClr val="FF0066"/>
                </a:solidFill>
              </a:rPr>
              <a:t/>
            </a:r>
            <a:br>
              <a:rPr lang="ru-RU" b="1" dirty="0" smtClean="0">
                <a:solidFill>
                  <a:srgbClr val="FF0066"/>
                </a:solidFill>
              </a:rPr>
            </a:br>
            <a:endParaRPr lang="ru-RU" dirty="0"/>
          </a:p>
        </p:txBody>
      </p:sp>
      <p:sp>
        <p:nvSpPr>
          <p:cNvPr id="38914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3363" cy="88582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891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z="4000" smtClean="0"/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7164388" y="333375"/>
            <a:ext cx="1979612" cy="935038"/>
          </a:xfrm>
          <a:prstGeom prst="leftArrow">
            <a:avLst>
              <a:gd name="adj1" fmla="val 50000"/>
              <a:gd name="adj2" fmla="val 79228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Правило 7</a:t>
            </a:r>
          </a:p>
        </p:txBody>
      </p:sp>
      <p:pic>
        <p:nvPicPr>
          <p:cNvPr id="38917" name="Picture 6" descr="C:\Documents and Settings\TNR\Рабочий стол\классн часпапка\1dJQ7iNq38o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3068638"/>
            <a:ext cx="4040187" cy="2808287"/>
          </a:xfrm>
        </p:spPr>
      </p:pic>
      <p:pic>
        <p:nvPicPr>
          <p:cNvPr id="38918" name="Picture 5" descr="C:\Documents and Settings\TNR\Рабочий стол\классн часпапка\Clipart 1a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0563" y="3860800"/>
            <a:ext cx="2584450" cy="2336800"/>
          </a:xfr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908050"/>
            <a:ext cx="7704138" cy="1873250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Запрещается ставить</a:t>
            </a:r>
            <a:b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на подоконники портфели   и другие вещи, садиться самим.</a:t>
            </a:r>
            <a:r>
              <a:rPr lang="ru-RU" sz="3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9938" name="Picture 5" descr="C:\Documents and Settings\TNR\Рабочий стол\классн часпапка\1429688625.4501553751316de9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2708275"/>
            <a:ext cx="6707187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 descr="C:\Documents and Settings\TNR\Рабочий стол\классн часпапка\0_b60b6_fbea407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4437063"/>
            <a:ext cx="1584325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 descr="C:\Documents and Settings\TNR\Рабочий стол\классн часпапка\8e920c2c47fd.gi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635375" y="3789363"/>
            <a:ext cx="1849438" cy="2232025"/>
          </a:xfrm>
        </p:spPr>
      </p:pic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7092950" y="333375"/>
            <a:ext cx="2051050" cy="935038"/>
          </a:xfrm>
          <a:prstGeom prst="leftArrow">
            <a:avLst>
              <a:gd name="adj1" fmla="val 50000"/>
              <a:gd name="adj2" fmla="val 79228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Правило 8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5"/>
          <p:cNvSpPr txBox="1">
            <a:spLocks noChangeArrowheads="1"/>
          </p:cNvSpPr>
          <p:nvPr/>
        </p:nvSpPr>
        <p:spPr bwMode="auto">
          <a:xfrm>
            <a:off x="3779838" y="1052513"/>
            <a:ext cx="4214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1196751"/>
            <a:ext cx="6408712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prstShdw prst="shdw15">
                    <a:srgbClr val="868686">
                      <a:alpha val="50000"/>
                    </a:srgbClr>
                  </a:prstShdw>
                </a:effectLst>
                <a:latin typeface="Impact"/>
                <a:cs typeface="+mn-cs"/>
              </a:rPr>
              <a:t>              </a:t>
            </a:r>
            <a:r>
              <a:rPr lang="ru-RU" sz="5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prstShdw prst="shdw15">
                    <a:srgbClr val="868686">
                      <a:alpha val="50000"/>
                    </a:srgbClr>
                  </a:prstShdw>
                </a:effectLst>
                <a:latin typeface="Impact"/>
                <a:cs typeface="+mn-cs"/>
              </a:rPr>
              <a:t>Запомни!</a:t>
            </a:r>
          </a:p>
          <a:p>
            <a:pPr>
              <a:defRPr/>
            </a:pPr>
            <a:r>
              <a:rPr lang="ru-RU" sz="5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prstShdw prst="shdw15">
                    <a:srgbClr val="868686">
                      <a:alpha val="50000"/>
                    </a:srgbClr>
                  </a:prstShdw>
                </a:effectLst>
                <a:latin typeface="Impact"/>
                <a:cs typeface="+mn-cs"/>
              </a:rPr>
              <a:t>     Самое  дорогое </a:t>
            </a:r>
          </a:p>
          <a:p>
            <a:pPr>
              <a:defRPr/>
            </a:pPr>
            <a:r>
              <a:rPr lang="ru-RU" sz="5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prstShdw prst="shdw15">
                    <a:srgbClr val="868686">
                      <a:alpha val="50000"/>
                    </a:srgbClr>
                  </a:prstShdw>
                </a:effectLst>
                <a:latin typeface="Impact"/>
                <a:cs typeface="+mn-cs"/>
              </a:rPr>
              <a:t>	 у   человека –</a:t>
            </a:r>
          </a:p>
          <a:p>
            <a:pPr>
              <a:defRPr/>
            </a:pPr>
            <a:r>
              <a:rPr lang="ru-RU" sz="5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prstShdw prst="shdw15">
                    <a:srgbClr val="868686">
                      <a:alpha val="50000"/>
                    </a:srgbClr>
                  </a:prstShdw>
                </a:effectLst>
                <a:latin typeface="Impact"/>
                <a:cs typeface="+mn-cs"/>
              </a:rPr>
              <a:t>	  это  жизнь!</a:t>
            </a:r>
          </a:p>
          <a:p>
            <a:pPr>
              <a:defRPr/>
            </a:pPr>
            <a:r>
              <a:rPr lang="ru-RU" sz="5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prstShdw prst="shdw15">
                    <a:srgbClr val="868686">
                      <a:alpha val="50000"/>
                    </a:srgbClr>
                  </a:prstShdw>
                </a:effectLst>
                <a:latin typeface="Impact"/>
                <a:cs typeface="+mn-cs"/>
              </a:rPr>
              <a:t>        Берегите её!</a:t>
            </a:r>
          </a:p>
          <a:p>
            <a:pPr>
              <a:defRPr/>
            </a:pPr>
            <a:endParaRPr lang="ru-RU" sz="54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prstShdw prst="shdw15">
                  <a:srgbClr val="868686">
                    <a:alpha val="50000"/>
                  </a:srgbClr>
                </a:prstShdw>
              </a:effectLst>
              <a:latin typeface="Impact"/>
              <a:cs typeface="+mn-cs"/>
            </a:endParaRPr>
          </a:p>
          <a:p>
            <a:pPr>
              <a:defRPr/>
            </a:pPr>
            <a:r>
              <a:rPr lang="ru-RU" sz="5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prstShdw prst="shdw15">
                    <a:srgbClr val="868686">
                      <a:alpha val="50000"/>
                    </a:srgbClr>
                  </a:prstShdw>
                </a:effectLst>
                <a:latin typeface="Impact"/>
                <a:cs typeface="+mn-cs"/>
              </a:rPr>
              <a:t>                             </a:t>
            </a:r>
            <a:endParaRPr lang="ru-RU" sz="5400" dirty="0">
              <a:cs typeface="+mn-cs"/>
            </a:endParaRPr>
          </a:p>
        </p:txBody>
      </p:sp>
      <p:pic>
        <p:nvPicPr>
          <p:cNvPr id="40963" name="Picture 2" descr="C:\Documents and Settings\TNR\Рабочий стол\классн часпапка\454404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3500438"/>
            <a:ext cx="23050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0113" y="549275"/>
            <a:ext cx="5957887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 </a:t>
            </a:r>
            <a:endParaRPr lang="ru-RU" sz="4000" dirty="0">
              <a:cs typeface="+mn-cs"/>
            </a:endParaRPr>
          </a:p>
        </p:txBody>
      </p:sp>
      <p:sp>
        <p:nvSpPr>
          <p:cNvPr id="41986" name="Rectangle 1"/>
          <p:cNvSpPr>
            <a:spLocks noChangeArrowheads="1"/>
          </p:cNvSpPr>
          <p:nvPr/>
        </p:nvSpPr>
        <p:spPr bwMode="auto">
          <a:xfrm>
            <a:off x="0" y="44450"/>
            <a:ext cx="184150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987" name="Прямоугольник 6"/>
          <p:cNvSpPr>
            <a:spLocks noChangeArrowheads="1"/>
          </p:cNvSpPr>
          <p:nvPr/>
        </p:nvSpPr>
        <p:spPr bwMode="auto">
          <a:xfrm>
            <a:off x="611188" y="404813"/>
            <a:ext cx="8064500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Calibri" pitchFamily="34" charset="0"/>
                <a:cs typeface="Times New Roman" pitchFamily="18" charset="0"/>
              </a:rPr>
              <a:t>                                                                       </a:t>
            </a:r>
            <a:r>
              <a:rPr lang="ru-RU" sz="20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Ресурсы:</a:t>
            </a:r>
            <a:endParaRPr lang="ru-RU" sz="2000" b="1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Times New Roman" pitchFamily="18" charset="0"/>
                <a:hlinkClick r:id="rId2"/>
              </a:rPr>
              <a:t>medznate.ru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  БЕЗОПАСНОЕ ПОВЕДЕНИЕ В ШКОЛЕ.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http://clinicall.ru/medicin/detskij-travmatizm-v-shkole</a:t>
            </a:r>
            <a:r>
              <a:rPr lang="ru-RU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Школьный травматизм  </a:t>
            </a:r>
            <a:endParaRPr lang="ru-RU">
              <a:solidFill>
                <a:srgbClr val="002060"/>
              </a:solidFill>
              <a:cs typeface="Calibri" pitchFamily="34" charset="0"/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Tahoma" pitchFamily="34" charset="0"/>
                <a:cs typeface="Calibri" pitchFamily="34" charset="0"/>
                <a:hlinkClick r:id="rId4"/>
              </a:rPr>
              <a:t>http://profilaktika.tomsk.ru/topics/travm_deti.html</a:t>
            </a:r>
            <a:r>
              <a:rPr lang="ru-RU">
                <a:solidFill>
                  <a:srgbClr val="002060"/>
                </a:solidFill>
                <a:latin typeface="Tahoma" pitchFamily="34" charset="0"/>
                <a:cs typeface="Calibri" pitchFamily="34" charset="0"/>
              </a:rPr>
              <a:t> 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 </a:t>
            </a:r>
            <a:r>
              <a:rPr lang="ru-RU">
                <a:solidFill>
                  <a:srgbClr val="002060"/>
                </a:solidFill>
                <a:latin typeface="Tahoma" pitchFamily="34" charset="0"/>
                <a:cs typeface="Calibri" pitchFamily="34" charset="0"/>
              </a:rPr>
              <a:t> 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Детский травматизм </a:t>
            </a:r>
            <a:endParaRPr lang="ru-RU">
              <a:solidFill>
                <a:srgbClr val="002060"/>
              </a:solidFill>
              <a:cs typeface="Calibri" pitchFamily="34" charset="0"/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Tahoma" pitchFamily="34" charset="0"/>
                <a:cs typeface="Calibri" pitchFamily="34" charset="0"/>
              </a:rPr>
              <a:t> 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5"/>
              </a:rPr>
              <a:t>http://900igr.net/kartinki/pedagogika/Deti-v-1-klasse/054-CHto-delajut-deti-na-peremenakh.html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 u="sng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6"/>
              </a:rPr>
              <a:t>http://ru.spiderpic.com/search/help-ouch</a:t>
            </a:r>
            <a:r>
              <a:rPr lang="ru-RU" u="sng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 </a:t>
            </a:r>
            <a:endParaRPr lang="ru-RU" u="sng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7"/>
              </a:rPr>
              <a:t>http://boombob.ru/picture.php?id=100452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 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8"/>
              </a:rPr>
              <a:t>http://fs.nashaucheba.ru/docs/270/index-1422862.html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9"/>
              </a:rPr>
              <a:t>https://yandex.ru/images/search?img_url=http%3A%2F%2Fimg.fb2gratis.com%2Fimages%2F52%2F51311%2F10.jpg&amp;text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10"/>
              </a:rPr>
              <a:t>http://vceprocto.ru/?attachment_id=587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11"/>
              </a:rPr>
              <a:t>http://skazkimalisham.ru/stati-o-vospitanii-detej/pochemu-rebenok-deretsya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/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12"/>
              </a:rPr>
              <a:t>http://shkoladetei.ru/1357-stikhi-dlja-detejj.-v-shkolu.html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13"/>
              </a:rPr>
              <a:t>http://www.bigstockphoto.de/ru/image-17296835/stock-vector-start-schule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14"/>
              </a:rPr>
              <a:t>http://pervoklassnik.my1.ru/load/uchimsja_igraja/uchimsja_igraja/pravila_povedenija_v_shkole/11-1-0-44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15"/>
              </a:rPr>
              <a:t>http://ru.depositphotos.com/25778287/stock-illustration-vector-cartoon-of-school-teacher.html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 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16"/>
              </a:rPr>
              <a:t>http://ru.depositphotos.com/11279539/stock-illustration-boy-crying.html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13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 u="sng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17"/>
              </a:rPr>
              <a:t>https://fotki.yandex.ru/users/lady-myatto2010/album/212883/</a:t>
            </a:r>
            <a:r>
              <a:rPr lang="ru-RU" u="sng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  </a:t>
            </a:r>
            <a:endParaRPr lang="ru-RU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0113" y="549275"/>
            <a:ext cx="5957887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 </a:t>
            </a:r>
            <a:endParaRPr lang="ru-RU" sz="4000" dirty="0">
              <a:cs typeface="+mn-cs"/>
            </a:endParaRPr>
          </a:p>
        </p:txBody>
      </p:sp>
      <p:sp>
        <p:nvSpPr>
          <p:cNvPr id="43010" name="Прямоугольник 2"/>
          <p:cNvSpPr>
            <a:spLocks noChangeArrowheads="1"/>
          </p:cNvSpPr>
          <p:nvPr/>
        </p:nvSpPr>
        <p:spPr bwMode="auto">
          <a:xfrm>
            <a:off x="755650" y="836613"/>
            <a:ext cx="7920038" cy="466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ru-RU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eaLnBrk="0" hangingPunct="0"/>
            <a:endParaRPr lang="ru-RU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  <a:hlinkClick r:id="rId2"/>
              </a:rPr>
              <a:t>http://www.gorod-detyam.ru/doc/2013/08/09/shkola_dlya_pervoklassnika_i_dokumentyi_v_shkolu</a:t>
            </a:r>
            <a:r>
              <a:rPr lang="ru-RU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1</a:t>
            </a:r>
            <a:endParaRPr lang="ru-RU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http://detejj.ru/%D1%81%D0%BA%D0%B0%D1%87%D0%B0%D1%82%D1%8C</a:t>
            </a:r>
            <a:r>
              <a:rPr lang="ru-RU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solidFill>
                <a:srgbClr val="002060"/>
              </a:solidFill>
              <a:cs typeface="Calibri" pitchFamily="34" charset="0"/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4"/>
              </a:rPr>
              <a:t>http://ru.123rf.com/%D0%A4%D0%BE%D1%82%D0%BE-%D1%81%D0%BE-%D1%81%D1%82%D0%BE%D0%BA%D0%B0/laughing_stock.html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5"/>
              </a:rPr>
              <a:t>http://www.mkostroma.ru/how.php?agfyk=?u=2261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6"/>
              </a:rPr>
              <a:t>http://www.bokgdz.ru/pamyatka-shkolniku/10741-kodeks-chesti-uchenikov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 u="sng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7"/>
              </a:rPr>
              <a:t>http://okartinkah.ru/prazdniki/den-znaniy-kartinki</a:t>
            </a:r>
            <a:r>
              <a:rPr lang="ru-RU" u="sng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 u="sng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8"/>
              </a:rPr>
              <a:t>http://900igr.net/kartinki/pedagogika/Obuchenie-detej-v-shkole/004-Podgotovka-rebenka-k-obucheniju-v-shkole.html</a:t>
            </a:r>
            <a:r>
              <a:rPr lang="ru-RU" u="sng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     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9"/>
              </a:rPr>
              <a:t>http://vxnu.7ba.su/ex/showfile/460894/be-be-be.html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10"/>
              </a:rPr>
              <a:t>http://rusedu.net/post/3100/28462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   </a:t>
            </a:r>
            <a:endParaRPr lang="ru-RU">
              <a:solidFill>
                <a:srgbClr val="002060"/>
              </a:solidFill>
            </a:endParaRPr>
          </a:p>
          <a:p>
            <a:pPr eaLnBrk="0" hangingPunct="0"/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  <a:hlinkClick r:id="rId11"/>
              </a:rPr>
              <a:t>http://anna-du.blogspot.ru/2014/08/blog-post_13.html</a:t>
            </a:r>
            <a:r>
              <a:rPr lang="ru-RU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ru-RU"/>
              <a:t/>
            </a:r>
            <a:br>
              <a:rPr lang="ru-RU"/>
            </a:br>
            <a:endParaRPr lang="ru-RU" sz="120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3011" name="Прямоугольник 4"/>
          <p:cNvSpPr>
            <a:spLocks noChangeArrowheads="1"/>
          </p:cNvSpPr>
          <p:nvPr/>
        </p:nvSpPr>
        <p:spPr bwMode="auto">
          <a:xfrm>
            <a:off x="755650" y="549275"/>
            <a:ext cx="7993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u="sng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http://www.chitalnya.ru/work/870386/</a:t>
            </a:r>
            <a:r>
              <a:rPr lang="ru-RU" u="sng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endParaRPr lang="ru-RU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u="sng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http://www.topdwn.ru/shkol'nyi-travmatizm-v-kartinkakh.html</a:t>
            </a:r>
            <a:r>
              <a:rPr lang="ru-RU" u="sng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3012" name="Picture 6" descr="Эмблема круг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77050" y="4581525"/>
            <a:ext cx="841375" cy="825500"/>
          </a:xfrm>
          <a:prstGeom prst="rect">
            <a:avLst/>
          </a:prstGeom>
          <a:noFill/>
          <a:ln w="3175">
            <a:miter lim="800000"/>
            <a:headEnd/>
            <a:tailEnd/>
          </a:ln>
        </p:spPr>
      </p:pic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5940425" y="5661025"/>
            <a:ext cx="24907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ru-RU" sz="2000" b="1">
                <a:solidFill>
                  <a:srgbClr val="FF3399"/>
                </a:solidFill>
              </a:rPr>
              <a:t>с</a:t>
            </a:r>
            <a:r>
              <a:rPr lang="ru-RU" sz="2000" b="1">
                <a:solidFill>
                  <a:srgbClr val="FF3399"/>
                </a:solidFill>
                <a:cs typeface="Times New Roman" pitchFamily="18" charset="0"/>
              </a:rPr>
              <a:t>айт «Школа АБВ»</a:t>
            </a:r>
            <a:endParaRPr lang="ru-RU" sz="900"/>
          </a:p>
          <a:p>
            <a:pPr algn="ctr" eaLnBrk="0" hangingPunct="0"/>
            <a:r>
              <a:rPr lang="en-US" sz="2000" i="1">
                <a:solidFill>
                  <a:srgbClr val="000000"/>
                </a:solidFill>
                <a:cs typeface="Times New Roman" pitchFamily="18" charset="0"/>
                <a:hlinkClick r:id="rId15"/>
              </a:rPr>
              <a:t>www</a:t>
            </a:r>
            <a:r>
              <a:rPr lang="ru-RU" sz="2000" i="1">
                <a:solidFill>
                  <a:srgbClr val="000000"/>
                </a:solidFill>
                <a:cs typeface="Times New Roman" pitchFamily="18" charset="0"/>
                <a:hlinkClick r:id="rId15"/>
              </a:rPr>
              <a:t>.</a:t>
            </a:r>
            <a:r>
              <a:rPr lang="en-US" sz="2000" i="1">
                <a:solidFill>
                  <a:srgbClr val="000000"/>
                </a:solidFill>
                <a:cs typeface="Times New Roman" pitchFamily="18" charset="0"/>
                <a:hlinkClick r:id="rId15"/>
              </a:rPr>
              <a:t>shkola</a:t>
            </a:r>
            <a:r>
              <a:rPr lang="ru-RU" sz="2000" i="1">
                <a:solidFill>
                  <a:srgbClr val="000000"/>
                </a:solidFill>
                <a:cs typeface="Times New Roman" pitchFamily="18" charset="0"/>
                <a:hlinkClick r:id="rId15"/>
              </a:rPr>
              <a:t>-</a:t>
            </a:r>
            <a:r>
              <a:rPr lang="en-US" sz="2000" i="1">
                <a:solidFill>
                  <a:srgbClr val="000000"/>
                </a:solidFill>
                <a:cs typeface="Times New Roman" pitchFamily="18" charset="0"/>
                <a:hlinkClick r:id="rId15"/>
              </a:rPr>
              <a:t>abv</a:t>
            </a:r>
            <a:r>
              <a:rPr lang="ru-RU" sz="2000" i="1">
                <a:solidFill>
                  <a:srgbClr val="000000"/>
                </a:solidFill>
                <a:cs typeface="Times New Roman" pitchFamily="18" charset="0"/>
                <a:hlinkClick r:id="rId15"/>
              </a:rPr>
              <a:t>.</a:t>
            </a:r>
            <a:r>
              <a:rPr lang="en-US" sz="2000" i="1">
                <a:solidFill>
                  <a:srgbClr val="000000"/>
                </a:solidFill>
                <a:cs typeface="Times New Roman" pitchFamily="18" charset="0"/>
                <a:hlinkClick r:id="rId15"/>
              </a:rPr>
              <a:t>ru</a:t>
            </a:r>
            <a:endParaRPr lang="en-US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" name="Содержимое 2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692150"/>
            <a:ext cx="8242300" cy="5749925"/>
          </a:xfrm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 rot="10800000" flipV="1">
            <a:off x="827088" y="6651625"/>
            <a:ext cx="756126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00000"/>
                </a:solidFill>
                <a:latin typeface="Bookman Old Style" pitchFamily="18" charset="0"/>
              </a:rPr>
              <a:t>Слово «травма» - это медицинский термин греческого происхождения (trauma) и переводится как «рана»</a:t>
            </a:r>
          </a:p>
        </p:txBody>
      </p:sp>
      <p:pic>
        <p:nvPicPr>
          <p:cNvPr id="5" name="Picture 3" descr="C:\Documents and Settings\TNR\Рабочий стол\классн часпапка\depositphotos_20301119-Ou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6858000"/>
            <a:ext cx="401478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73 -0.35232 L 0.00573 -0.685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03 -0.13287 L 0.00903 -0.4662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323850" y="255588"/>
            <a:ext cx="9017000" cy="1603375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4645025" y="1557338"/>
            <a:ext cx="12457113" cy="4967287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ссадина</a:t>
            </a:r>
          </a:p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гематома   </a:t>
            </a:r>
          </a:p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вывих</a:t>
            </a:r>
          </a:p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перелом </a:t>
            </a:r>
          </a:p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порез</a:t>
            </a:r>
          </a:p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сотрясение </a:t>
            </a:r>
          </a:p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мозга</a:t>
            </a:r>
          </a:p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повреждение </a:t>
            </a:r>
          </a:p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внутренних органов 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charset="0"/>
              <a:buNone/>
              <a:defRPr/>
            </a:pP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7411" name="Picture 2" descr="C:\Documents and Settings\TNR\Рабочий стол\классн часпапка\0cb2c092863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00" y="1628775"/>
            <a:ext cx="565150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556 0.03561 L 0.60556 0.035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691 0.03006 L 0.57691 0.030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257 0.0185 L 0.62465 0.018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399 0.00694 L 0.60399 0.0069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941 0.00578 L 0.63941 0.0057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368 -0.00601 L 0.57656 0.0046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365 -0.00694 L 0.65365 -0.00694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559 0.00231 L 0.58559 0.0023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715 0.01156 L 0.56701 0.0115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476250"/>
            <a:ext cx="7993063" cy="5649913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Цифры говорят, что «школьные» травмы составляют 15-20% всех травм у детей. Это значит, что примерно каждая пятая травма у детей получена в школе.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Почти половина  (43,8%) всех травм возникают на перемене.</a:t>
            </a:r>
          </a:p>
          <a:p>
            <a:pPr>
              <a:buFont typeface="Arial" charset="0"/>
              <a:buNone/>
              <a:defRPr/>
            </a:pPr>
            <a:endParaRPr lang="ru-RU" dirty="0"/>
          </a:p>
        </p:txBody>
      </p:sp>
      <p:pic>
        <p:nvPicPr>
          <p:cNvPr id="19459" name="Picture 2" descr="C:\Documents and Settings\TNR\Рабочий стол\классн часпапка\1504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3644900"/>
            <a:ext cx="324167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827088" y="274638"/>
            <a:ext cx="7859712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476250"/>
            <a:ext cx="8435975" cy="5649913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ru-RU" dirty="0" smtClean="0"/>
              <a:t>   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Никто не хочет специально нанести вред себе и своему товарищу. Значит, это случайность. А как бороться со случайностью?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0483" name="Picture 2" descr="C:\Documents and Settings\TNR\Рабочий стол\классн часпапка\knmPCQwaog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349500"/>
            <a:ext cx="6310313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После напряженного урока хочется подвигаться, поиграть. В углу коридора двое твоих друзей сошлись в «вольной борьбе». Не раздумывая, ты сверху падаешь на них…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Каков итог?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21507" name="Picture 6" descr="C:\Documents and Settings\TNR\Рабочий стол\классн часпапка\20837_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3284538"/>
            <a:ext cx="4319588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1547813" y="549275"/>
            <a:ext cx="6192837" cy="55768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>
                <a:solidFill>
                  <a:srgbClr val="C00000"/>
                </a:solidFill>
                <a:latin typeface="Bookman Old Style" pitchFamily="18" charset="0"/>
              </a:rPr>
              <a:t>   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755650" y="404813"/>
            <a:ext cx="7632700" cy="2806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Группа школьников прижимает к стене одного из своих одноклассников. Всем весело. Кто-то упёрся ногой в противоположную дверь. Всё увеличивается сила давления на стену, а главное на того, кто внизу. И в итоге…</a:t>
            </a:r>
          </a:p>
        </p:txBody>
      </p:sp>
      <p:pic>
        <p:nvPicPr>
          <p:cNvPr id="22532" name="Picture 2" descr="C:\Documents and Settings\TNR\Рабочий стол\классн часпапка\6a013488670c86970c0148c720fadb970c-800w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3284538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333375"/>
            <a:ext cx="8229600" cy="5749925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ru-RU" b="1" dirty="0" smtClean="0">
                <a:latin typeface="Bookman Old Style" pitchFamily="18" charset="0"/>
              </a:rPr>
              <a:t>  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Серьёзную опасность во время перемен представляют радиаторные батареи центрального отопления. Если удариться о такую батарею головой, грудью или другой частью тела, можно получить серьёзное повреждение.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3555" name="Picture 2" descr="C:\Documents and Settings\TNR\Рабочий стол\классн часпапка\рек.-вчит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3644900"/>
            <a:ext cx="381635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</TotalTime>
  <Words>574</Words>
  <Application>Microsoft Office PowerPoint</Application>
  <PresentationFormat>Экран (4:3)</PresentationFormat>
  <Paragraphs>122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      Автор презентации: Гришина Марина Николаевна учитель начальных классов МБОУ Никольская ОШ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Не кричи без толку и не выражайся, Речь родную сохранить старайся! </vt:lpstr>
      <vt:lpstr>Слайд 13</vt:lpstr>
      <vt:lpstr> </vt:lpstr>
      <vt:lpstr>  </vt:lpstr>
      <vt:lpstr>Слайд 16</vt:lpstr>
      <vt:lpstr>   Категорически запрещается обижать младших и девочек! </vt:lpstr>
      <vt:lpstr>Слайд 18</vt:lpstr>
      <vt:lpstr>Слайд 19</vt:lpstr>
      <vt:lpstr>Слайд 20</vt:lpstr>
      <vt:lpstr>Слайд 21</vt:lpstr>
      <vt:lpstr> Запрещается     на лестнице бегать,  толкать друг друга! </vt:lpstr>
      <vt:lpstr>Категорически запрещается дразниться, употреблять непристойные  выражения и жесты! </vt:lpstr>
      <vt:lpstr>Запрещается ставить   на подоконники портфели   и другие вещи, садиться самим. 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Ирусик</dc:creator>
  <cp:lastModifiedBy>nikuser116</cp:lastModifiedBy>
  <cp:revision>109</cp:revision>
  <dcterms:created xsi:type="dcterms:W3CDTF">2011-01-05T18:53:09Z</dcterms:created>
  <dcterms:modified xsi:type="dcterms:W3CDTF">2022-05-03T08:38:31Z</dcterms:modified>
</cp:coreProperties>
</file>