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973" r:id="rId2"/>
  </p:sldMasterIdLst>
  <p:sldIdLst>
    <p:sldId id="295" r:id="rId3"/>
    <p:sldId id="256" r:id="rId4"/>
    <p:sldId id="259" r:id="rId5"/>
    <p:sldId id="260" r:id="rId6"/>
    <p:sldId id="288" r:id="rId7"/>
    <p:sldId id="261" r:id="rId8"/>
    <p:sldId id="294" r:id="rId9"/>
    <p:sldId id="262" r:id="rId10"/>
    <p:sldId id="267" r:id="rId11"/>
    <p:sldId id="268" r:id="rId12"/>
    <p:sldId id="289" r:id="rId13"/>
    <p:sldId id="269" r:id="rId14"/>
    <p:sldId id="281" r:id="rId15"/>
    <p:sldId id="290" r:id="rId16"/>
    <p:sldId id="272" r:id="rId17"/>
    <p:sldId id="291" r:id="rId18"/>
    <p:sldId id="292" r:id="rId19"/>
    <p:sldId id="264" r:id="rId20"/>
    <p:sldId id="293" r:id="rId21"/>
    <p:sldId id="263" r:id="rId22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3/20/2022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086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3/20/2022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374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3/20/2022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8572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80902" y="1275025"/>
            <a:ext cx="7182197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088136" y="1385316"/>
            <a:ext cx="6967728" cy="4087368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3794760" y="1267730"/>
            <a:ext cx="1554480" cy="6400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3886200" y="1267731"/>
            <a:ext cx="1371600" cy="548640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71281" y="2091263"/>
            <a:ext cx="6801440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6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71575" y="4682062"/>
            <a:ext cx="6803136" cy="50292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4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400"/>
            </a:lvl2pPr>
            <a:lvl3pPr marL="914400" indent="0" algn="ctr">
              <a:buNone/>
              <a:defRPr sz="1400"/>
            </a:lvl3pPr>
            <a:lvl4pPr marL="1371600" indent="0" algn="ctr">
              <a:buNone/>
              <a:defRPr sz="1400"/>
            </a:lvl4pPr>
            <a:lvl5pPr marL="1828800" indent="0" algn="ctr">
              <a:buNone/>
              <a:defRPr sz="1400"/>
            </a:lvl5pPr>
            <a:lvl6pPr marL="2286000" indent="0" algn="ctr">
              <a:buNone/>
              <a:defRPr sz="1400"/>
            </a:lvl6pPr>
            <a:lvl7pPr marL="2743200" indent="0" algn="ctr">
              <a:buNone/>
              <a:defRPr sz="1400"/>
            </a:lvl7pPr>
            <a:lvl8pPr marL="3200400" indent="0" algn="ctr">
              <a:buNone/>
              <a:defRPr sz="1400"/>
            </a:lvl8pPr>
            <a:lvl9pPr marL="3657600" indent="0" algn="ctr">
              <a:buNone/>
              <a:defRPr sz="14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3931920" y="1327188"/>
            <a:ext cx="1280160" cy="457200"/>
          </a:xfrm>
        </p:spPr>
        <p:txBody>
          <a:bodyPr/>
          <a:lstStyle>
            <a:lvl1pPr algn="ctr">
              <a:defRPr sz="11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algn="ctr" eaLnBrk="1" latinLnBrk="0" hangingPunct="1"/>
            <a:fld id="{23A271A1-F6D6-438B-A432-4747EE7ECD40}" type="datetimeFigureOut">
              <a:rPr lang="en-US" smtClean="0"/>
              <a:pPr algn="ctr" eaLnBrk="1" latinLnBrk="0" hangingPunct="1"/>
              <a:t>3/20/2022</a:t>
            </a:fld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104936" y="5211060"/>
            <a:ext cx="4429125" cy="228600"/>
          </a:xfrm>
        </p:spPr>
        <p:txBody>
          <a:bodyPr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en-US" dirty="0">
              <a:solidFill>
                <a:schemeClr val="tx2"/>
              </a:solidFill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6455190" y="5212080"/>
            <a:ext cx="158391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0C94032-CD4C-4C25-B0C2-CEC720522D92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18969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3/20/2022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59492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980902" y="1275025"/>
            <a:ext cx="7182197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088136" y="1385316"/>
            <a:ext cx="6967728" cy="4087368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3794760" y="1267730"/>
            <a:ext cx="1554480" cy="6400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3886200" y="1267731"/>
            <a:ext cx="1371600" cy="548640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2717" y="2094309"/>
            <a:ext cx="6803136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6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2718" y="4682062"/>
            <a:ext cx="6803136" cy="50292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931920" y="1325880"/>
            <a:ext cx="1280160" cy="457200"/>
          </a:xfrm>
        </p:spPr>
        <p:txBody>
          <a:bodyPr/>
          <a:lstStyle>
            <a:lvl1pPr algn="ctr">
              <a:defRPr lang="en-US" sz="11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3/20/2022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04679" y="5211060"/>
            <a:ext cx="4430268" cy="228600"/>
          </a:xfrm>
        </p:spPr>
        <p:txBody>
          <a:bodyPr/>
          <a:lstStyle>
            <a:lvl1pPr algn="l">
              <a:defRPr/>
            </a:lvl1pPr>
          </a:lstStyle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3378" y="5211060"/>
            <a:ext cx="1584198" cy="228600"/>
          </a:xfrm>
        </p:spPr>
        <p:txBody>
          <a:bodyPr/>
          <a:lstStyle/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‹#›</a:t>
            </a:fld>
            <a:endParaRPr kumimoji="0" lang="en-US"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53332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1520" y="2103120"/>
            <a:ext cx="3657600" cy="393192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4880" y="2103120"/>
            <a:ext cx="3657600" cy="393192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3/20/2022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2709920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2074334"/>
            <a:ext cx="365760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1520" y="2755898"/>
            <a:ext cx="365760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2074334"/>
            <a:ext cx="365760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756581"/>
            <a:ext cx="365760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3/20/2022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8267914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3/20/2022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7826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3/20/2022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5223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84147" y="173736"/>
            <a:ext cx="6398514" cy="651052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6765290" y="173736"/>
            <a:ext cx="2194560" cy="65105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300" y="607392"/>
            <a:ext cx="1823085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8976" y="907143"/>
            <a:ext cx="5428856" cy="5043714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2300" y="2286000"/>
            <a:ext cx="1823085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3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3/20/2022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kumimoji="0"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7795258" y="6310086"/>
            <a:ext cx="109728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0C94032-CD4C-4C25-B0C2-CEC720522D92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868160" y="274320"/>
            <a:ext cx="1988820" cy="6309360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033352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3/20/2022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2866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6765290" y="173736"/>
            <a:ext cx="2194560" cy="65105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300" y="603504"/>
            <a:ext cx="1824228" cy="1645920"/>
          </a:xfrm>
        </p:spPr>
        <p:txBody>
          <a:bodyPr anchor="b">
            <a:noAutofit/>
          </a:bodyPr>
          <a:lstStyle>
            <a:lvl1pPr algn="l">
              <a:defRPr sz="24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1449" y="173736"/>
            <a:ext cx="6398514" cy="6510528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2300" y="2286000"/>
            <a:ext cx="1824228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3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3/20/2022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9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797546" y="6309360"/>
            <a:ext cx="109728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‹#›</a:t>
            </a:fld>
            <a:endParaRPr kumimoji="0" lang="en-US" sz="2800" dirty="0"/>
          </a:p>
        </p:txBody>
      </p:sp>
      <p:sp>
        <p:nvSpPr>
          <p:cNvPr id="11" name="Rectangle 10"/>
          <p:cNvSpPr/>
          <p:nvPr/>
        </p:nvSpPr>
        <p:spPr>
          <a:xfrm>
            <a:off x="6868160" y="274320"/>
            <a:ext cx="1988820" cy="6309360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9495771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3/20/2022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8488789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762000"/>
            <a:ext cx="177165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762000"/>
            <a:ext cx="60579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3/20/2022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87697278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482149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19672" y="0"/>
            <a:ext cx="7524328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123728" y="1268760"/>
            <a:ext cx="6563072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2134072" y="1844824"/>
            <a:ext cx="6563072" cy="4147865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9549330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6778"/>
            <a:ext cx="9144000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Click to add title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7544" y="2276872"/>
            <a:ext cx="8229600" cy="3600400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776082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3/20/2022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933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3/20/2022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790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3/20/2022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8114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3/20/2022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119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3/20/2022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91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3/20/2022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884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3/20/2022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0350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DCCD61-643D-44A5-A450-3A42A50CBC1E}" type="datetimeFigureOut">
              <a:rPr lang="en-US" smtClean="0"/>
              <a:t>3/20/2022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35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6022" y="173736"/>
            <a:ext cx="8791956" cy="6510528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1520" y="642594"/>
            <a:ext cx="768096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2103120"/>
            <a:ext cx="768096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34768" y="6309360"/>
            <a:ext cx="20574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8DCCD61-643D-44A5-A450-3A42A50CBC1E}" type="datetimeFigureOut">
              <a:rPr lang="en-US" smtClean="0"/>
              <a:t>3/20/2022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6896" y="6309360"/>
            <a:ext cx="3950208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3382" y="6309360"/>
            <a:ext cx="10972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145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4" r:id="rId1"/>
    <p:sldLayoutId id="2147483975" r:id="rId2"/>
    <p:sldLayoutId id="2147483976" r:id="rId3"/>
    <p:sldLayoutId id="2147483977" r:id="rId4"/>
    <p:sldLayoutId id="2147483978" r:id="rId5"/>
    <p:sldLayoutId id="2147483979" r:id="rId6"/>
    <p:sldLayoutId id="2147483980" r:id="rId7"/>
    <p:sldLayoutId id="2147483981" r:id="rId8"/>
    <p:sldLayoutId id="2147483982" r:id="rId9"/>
    <p:sldLayoutId id="2147483983" r:id="rId10"/>
    <p:sldLayoutId id="2147483984" r:id="rId11"/>
    <p:sldLayoutId id="2147483985" r:id="rId12"/>
    <p:sldLayoutId id="2147483986" r:id="rId13"/>
    <p:sldLayoutId id="2147483987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0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7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029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4929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 txBox="1">
            <a:spLocks/>
          </p:cNvSpPr>
          <p:nvPr/>
        </p:nvSpPr>
        <p:spPr>
          <a:xfrm>
            <a:off x="539552" y="332656"/>
            <a:ext cx="8229600" cy="4606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3200" b="1" dirty="0" smtClean="0">
                <a:solidFill>
                  <a:srgbClr val="C00000"/>
                </a:solidFill>
                <a:latin typeface="Cambria" pitchFamily="18" charset="0"/>
              </a:rPr>
              <a:t>Математика</a:t>
            </a:r>
            <a:endParaRPr lang="ru-RU" sz="3200" b="1" dirty="0">
              <a:solidFill>
                <a:srgbClr val="C00000"/>
              </a:solidFill>
              <a:latin typeface="Cambria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38637">
            <a:off x="268564" y="1677231"/>
            <a:ext cx="3236979" cy="242773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6261">
            <a:off x="3465207" y="2142060"/>
            <a:ext cx="4920217" cy="3242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57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 txBox="1">
            <a:spLocks/>
          </p:cNvSpPr>
          <p:nvPr/>
        </p:nvSpPr>
        <p:spPr>
          <a:xfrm>
            <a:off x="539552" y="332656"/>
            <a:ext cx="8229600" cy="4606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3200" b="1" dirty="0" smtClean="0">
                <a:solidFill>
                  <a:srgbClr val="C00000"/>
                </a:solidFill>
                <a:latin typeface="Cambria" pitchFamily="18" charset="0"/>
              </a:rPr>
              <a:t>Математика</a:t>
            </a:r>
            <a:endParaRPr lang="ru-RU" sz="3200" b="1" dirty="0">
              <a:solidFill>
                <a:srgbClr val="C00000"/>
              </a:solidFill>
              <a:latin typeface="Cambria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11773">
            <a:off x="5530809" y="1676551"/>
            <a:ext cx="2520280" cy="380592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14857">
            <a:off x="958773" y="2025103"/>
            <a:ext cx="4548487" cy="3588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05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3548">
            <a:off x="5803267" y="738006"/>
            <a:ext cx="3013066" cy="4046118"/>
          </a:xfrm>
          <a:prstGeom prst="rect">
            <a:avLst/>
          </a:prstGeom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363578" y="357980"/>
            <a:ext cx="8229600" cy="4606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3200" b="1" dirty="0" smtClean="0">
                <a:solidFill>
                  <a:srgbClr val="C00000"/>
                </a:solidFill>
                <a:latin typeface="Cambria" pitchFamily="18" charset="0"/>
              </a:rPr>
              <a:t>Математика</a:t>
            </a:r>
            <a:endParaRPr lang="ru-RU" sz="3200" b="1" dirty="0">
              <a:solidFill>
                <a:srgbClr val="C00000"/>
              </a:solidFill>
              <a:latin typeface="Cambria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40180">
            <a:off x="458007" y="473059"/>
            <a:ext cx="2549978" cy="194122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51520" y="2761065"/>
            <a:ext cx="518457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Папа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(работает): зарплата 100 тыс. р., написал книгу и получил го­норар 200 тыс. р.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Мама (работает): зарплата 60 тыс. р., получила премию 40 тыс. р.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Бабушка (пенсионерка): пенсия 12 тыс. р., выиграла в лотерею 4 тыс. р.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Сын (студент): стипендия 2 тыс. р., участвовал в проекте и получил 40 тыс. р.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семьи есть вклад в банке - 800 тыс. р., годовой процент по вкла­дам - 10%.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текущие покупки тратили 90 тыс. р. в месяц, на коммунальные услуги, 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лечение - 20 тыс. р. в месяц. Купили телевизор за 40 тыс. р. и компьютер за 30 тыс. р. Отдых всех членов семьи обошёлся в 400 тыс. р.</a:t>
            </a:r>
          </a:p>
          <a:p>
            <a:pPr algn="just"/>
            <a:r>
              <a:rPr 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Заполните таблицу «Доходы».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Заполните таблицу «Расходы».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Составьте годовой бюджет семьи.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 среднегодовой доход на каждого члена семьи.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Предложите, как семья может распорядиться своими сбере­жениями.</a:t>
            </a:r>
            <a:endParaRPr lang="ru-RU" sz="12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8256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060848"/>
            <a:ext cx="2691336" cy="3600450"/>
          </a:xfrm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179512" y="332656"/>
            <a:ext cx="8856984" cy="4606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3200" b="1" dirty="0" smtClean="0">
                <a:solidFill>
                  <a:srgbClr val="C00000"/>
                </a:solidFill>
                <a:latin typeface="Cambria" pitchFamily="18" charset="0"/>
              </a:rPr>
              <a:t>Всероссийские проверочные работы (ВПР) 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196752"/>
            <a:ext cx="3900959" cy="3087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1533" y="4315114"/>
            <a:ext cx="4067175" cy="240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9007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0"/>
          </p:nvPr>
        </p:nvSpPr>
        <p:spPr>
          <a:xfrm>
            <a:off x="611560" y="404664"/>
            <a:ext cx="8136904" cy="3721240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Можно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утверждать, что финансовая грамотность в курсе математики дает положительные результаты, так как:</a:t>
            </a:r>
          </a:p>
          <a:p>
            <a:pPr algn="just"/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значительно увеличивает активность детей на уроке;</a:t>
            </a:r>
          </a:p>
          <a:p>
            <a:pPr algn="just"/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развивает внутреннюю мотивацию к учению;</a:t>
            </a:r>
          </a:p>
          <a:p>
            <a:pPr algn="just"/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усиливает познавательные мотивы;</a:t>
            </a:r>
          </a:p>
          <a:p>
            <a:pPr algn="just"/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расширяет личный опыт учеников;</a:t>
            </a:r>
          </a:p>
          <a:p>
            <a:pPr algn="just"/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преодолевает изолированность математики от реальной жизни;</a:t>
            </a:r>
          </a:p>
          <a:p>
            <a:pPr algn="just"/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повышает качество и прочность знаний;</a:t>
            </a:r>
          </a:p>
          <a:p>
            <a:pPr algn="just"/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повышает роль детей в семье (участие в планировании покупок, работе по дому);</a:t>
            </a:r>
          </a:p>
          <a:p>
            <a:pPr algn="just"/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приучает к бережливости, экономии, предприимчивости.</a:t>
            </a:r>
          </a:p>
          <a:p>
            <a:endParaRPr lang="ru-RU" sz="2000" dirty="0"/>
          </a:p>
        </p:txBody>
      </p:sp>
      <p:pic>
        <p:nvPicPr>
          <p:cNvPr id="1026" name="Picture 2" descr="https://nv86.ru/upload/iblock/cb1/cb136ccd4db98378452c12ec4a7153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01909">
            <a:off x="6598544" y="4922579"/>
            <a:ext cx="2028767" cy="1797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68778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52736"/>
            <a:ext cx="8784976" cy="5472608"/>
          </a:xfrm>
        </p:spPr>
        <p:txBody>
          <a:bodyPr>
            <a:normAutofit fontScale="25000" lnSpcReduction="20000"/>
          </a:bodyPr>
          <a:lstStyle/>
          <a:p>
            <a:pPr algn="ctr">
              <a:spcBef>
                <a:spcPts val="0"/>
              </a:spcBef>
            </a:pPr>
            <a:r>
              <a:rPr lang="ru-RU" sz="80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каком произведении А.С. Пушкина герой оказывается в ситуации невыплаты заработной платы?</a:t>
            </a:r>
          </a:p>
          <a:p>
            <a:pPr>
              <a:lnSpc>
                <a:spcPct val="120000"/>
              </a:lnSpc>
            </a:pPr>
            <a:r>
              <a:rPr lang="ru-RU" sz="5600" b="1" dirty="0" smtClean="0">
                <a:solidFill>
                  <a:srgbClr val="F0932C"/>
                </a:solidFill>
                <a:latin typeface="Times New Roman" panose="02020603050405020304" pitchFamily="18" charset="0"/>
                <a:ea typeface="+mj-ea"/>
                <a:cs typeface="Times New Roman" pitchFamily="18" charset="0"/>
              </a:rPr>
              <a:t>Ответ: </a:t>
            </a:r>
            <a:r>
              <a:rPr lang="ru-RU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«Сказке о попе и работнике его Балде» речь идет о попе, который мечтал найти себе работника, который бы работал усердно и прилежно, а брал за это не слишком много. В данном произведении автор высмеивает такие качества человека, как жадность и погоня за дешевизной.</a:t>
            </a:r>
          </a:p>
          <a:p>
            <a:pPr>
              <a:lnSpc>
                <a:spcPct val="120000"/>
              </a:lnSpc>
            </a:pPr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«Нужен мне работник:</a:t>
            </a:r>
          </a:p>
          <a:p>
            <a:pPr>
              <a:lnSpc>
                <a:spcPct val="120000"/>
              </a:lnSpc>
            </a:pPr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Повар, конюх и плотник.</a:t>
            </a:r>
          </a:p>
          <a:p>
            <a:pPr>
              <a:lnSpc>
                <a:spcPct val="120000"/>
              </a:lnSpc>
            </a:pPr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где найти мне такого</a:t>
            </a:r>
          </a:p>
          <a:p>
            <a:pPr>
              <a:lnSpc>
                <a:spcPct val="120000"/>
              </a:lnSpc>
            </a:pPr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Служителя не слишком дорогого?»</a:t>
            </a:r>
          </a:p>
          <a:p>
            <a:pPr>
              <a:lnSpc>
                <a:spcPct val="120000"/>
              </a:lnSpc>
            </a:pPr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поп находит работника </a:t>
            </a:r>
            <a:r>
              <a:rPr lang="ru-RU" sz="4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Балду</a:t>
            </a:r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который соглашается работать за три щелчка по лбу в год.</a:t>
            </a:r>
          </a:p>
          <a:p>
            <a:pPr>
              <a:lnSpc>
                <a:spcPct val="120000"/>
              </a:lnSpc>
            </a:pPr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«Буду служить тебе славно,</a:t>
            </a:r>
          </a:p>
          <a:p>
            <a:pPr>
              <a:lnSpc>
                <a:spcPct val="120000"/>
              </a:lnSpc>
            </a:pPr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Усердно и очень исправно,</a:t>
            </a:r>
          </a:p>
          <a:p>
            <a:pPr>
              <a:lnSpc>
                <a:spcPct val="120000"/>
              </a:lnSpc>
            </a:pPr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год за три щелка тебе по лбу.</a:t>
            </a:r>
          </a:p>
          <a:p>
            <a:pPr>
              <a:lnSpc>
                <a:spcPct val="120000"/>
              </a:lnSpc>
            </a:pPr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Есть же мне давай варёную полбу».</a:t>
            </a:r>
          </a:p>
          <a:p>
            <a:pPr>
              <a:lnSpc>
                <a:spcPct val="120000"/>
              </a:lnSpc>
            </a:pPr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Работал </a:t>
            </a:r>
            <a:r>
              <a:rPr lang="ru-RU" sz="4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Балда</a:t>
            </a:r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«за семерых», был хорошим работником. А когда пришел срок оплаты за работу, поп не захотел расплачиваться и по совету попадьи дал очень сложное задание Балде. Но тот смог перехитрить чертей, выполнил задание, и попу пришлось платить: «С первого щелчка прыгнул поп до потолка, со второго щелчка лишился поп языка, а с третьего щелчка вышибло ум у старика».</a:t>
            </a:r>
          </a:p>
          <a:p>
            <a:pPr>
              <a:lnSpc>
                <a:spcPct val="120000"/>
              </a:lnSpc>
            </a:pPr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Сказка учит нас тому, как нельзя поступать с людьми. Нужно всегда платить по их заслугам. Мораль этой сказки заключается в том, что жадность, мошенничество и обман работодателя всегда будут наказаны.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ru-RU" sz="5600" b="1" dirty="0" smtClean="0">
              <a:solidFill>
                <a:srgbClr val="F0932C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539552" y="332656"/>
            <a:ext cx="8229600" cy="4606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3200" b="1" dirty="0" smtClean="0">
                <a:solidFill>
                  <a:srgbClr val="C00000"/>
                </a:solidFill>
                <a:latin typeface="Cambria" pitchFamily="18" charset="0"/>
              </a:rPr>
              <a:t>Литературное чтение</a:t>
            </a:r>
            <a:endParaRPr lang="ru-RU" sz="3200" b="1" dirty="0">
              <a:solidFill>
                <a:srgbClr val="C00000"/>
              </a:solidFill>
              <a:latin typeface="Cambria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8712" y="2420888"/>
            <a:ext cx="1761660" cy="2348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999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6778"/>
            <a:ext cx="9144000" cy="96395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Литературное чтение</a:t>
            </a:r>
            <a:endParaRPr lang="ru-RU" sz="36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0"/>
          </p:nvPr>
        </p:nvSpPr>
        <p:spPr>
          <a:xfrm>
            <a:off x="467544" y="980728"/>
            <a:ext cx="8229600" cy="3744416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книге Эдуарда Успенского «Простоквашино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говорится, что к деньгам нужно относиться бережливо и расчетливо. Давай вспомним диалог героев.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«- Я почтальон тутошний, Печкин. Поэтому я все должен знать, чтобы почту разносить. Вы, например, что будете выписывать?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Я буду «Мурзилку» выписывать.-говорит Дядя Федор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А я про охоту что-нибудь.- Это шарик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А я ничего не буду. Я экономить буду».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Так, главный герой Кот Матроскин отказывается выписывать газету с целью экономии бюджета.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4429">
            <a:off x="6601939" y="4627261"/>
            <a:ext cx="1459206" cy="1854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192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6778"/>
            <a:ext cx="9144000" cy="819934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Литературное чтение</a:t>
            </a:r>
            <a:endParaRPr lang="ru-RU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0"/>
          </p:nvPr>
        </p:nvSpPr>
        <p:spPr>
          <a:xfrm>
            <a:off x="467544" y="620688"/>
            <a:ext cx="8229600" cy="4392488"/>
          </a:xfrm>
        </p:spPr>
        <p:txBody>
          <a:bodyPr>
            <a:normAutofit fontScale="40000" lnSpcReduction="20000"/>
          </a:bodyPr>
          <a:lstStyle/>
          <a:p>
            <a:pPr>
              <a:lnSpc>
                <a:spcPct val="120000"/>
              </a:lnSpc>
            </a:pPr>
            <a:r>
              <a:rPr lang="ru-RU" sz="3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«Приключения Буратино, или Золотой ключик</a:t>
            </a:r>
            <a:r>
              <a:rPr lang="ru-RU" sz="3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 Лиса </a:t>
            </a:r>
            <a:r>
              <a:rPr lang="ru-RU" sz="3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Алиса и кот </a:t>
            </a:r>
            <a:r>
              <a:rPr lang="ru-RU" sz="35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Базилио</a:t>
            </a:r>
            <a:r>
              <a:rPr lang="ru-RU" sz="3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дурачили Буратино, желая выудить у него 4 золотых. Кот </a:t>
            </a:r>
            <a:r>
              <a:rPr lang="ru-RU" sz="35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Базилио</a:t>
            </a:r>
            <a:r>
              <a:rPr lang="ru-RU" sz="3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лиса Алиса поведали главному герою чудесный способ по превращению денег в денежное дерево. Для этого не надо было долго и упорно работать, совершать умственные и физические усилия, а надо только поверить в чудо.</a:t>
            </a:r>
          </a:p>
          <a:p>
            <a:pPr>
              <a:lnSpc>
                <a:spcPct val="120000"/>
              </a:lnSpc>
            </a:pPr>
            <a:r>
              <a:rPr lang="ru-RU" sz="3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 Стране Дураков есть волшебное поле, — называется Поле Чудес... На этом поле выкопай ямку, скажи три раза: «</a:t>
            </a:r>
            <a:r>
              <a:rPr lang="ru-RU" sz="35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Крекс</a:t>
            </a:r>
            <a:r>
              <a:rPr lang="ru-RU" sz="3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5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фекс</a:t>
            </a:r>
            <a:r>
              <a:rPr lang="ru-RU" sz="3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5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пекс</a:t>
            </a:r>
            <a:r>
              <a:rPr lang="ru-RU" sz="3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положи в ямку золотой, засыпь землей, сверху посыпь солью, полей хорошенько и иди спать. Наутро из ямки вырастет небольшое деревце, на нем вместо листьев будут висеть золотые монеты. Понятно?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ru-RU" sz="3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Бывалые </a:t>
            </a:r>
            <a:r>
              <a:rPr lang="ru-RU" sz="3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мошенники умело убеждали глупенького Буратино преумножить свои </a:t>
            </a:r>
            <a:r>
              <a:rPr lang="ru-RU" sz="3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денежки.</a:t>
            </a:r>
            <a:endParaRPr lang="ru-RU" sz="35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ru-RU" sz="3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Мошенники</a:t>
            </a:r>
            <a:r>
              <a:rPr lang="ru-RU" sz="3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задумавшие обмануть Буратино и нажиться на его наивности, </a:t>
            </a:r>
            <a:r>
              <a:rPr lang="ru-RU" sz="3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любыми способами </a:t>
            </a:r>
            <a:r>
              <a:rPr lang="ru-RU" sz="3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достичь желаемого. Лиса и кот отправили Буратино в полицию и благополучно выкопали его деньги. А глупый Буратино лишился четырёх золотых, так и не купив курточку папе Карло и азбуку себе.</a:t>
            </a:r>
          </a:p>
          <a:p>
            <a:pPr>
              <a:lnSpc>
                <a:spcPct val="120000"/>
              </a:lnSpc>
            </a:pPr>
            <a:r>
              <a:rPr lang="ru-RU" sz="3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сказке Л. Н. Толстого «Золотой ключик, или приключения Буратино» главный персонаж – Буратино - совершил финансовую ошибку, доверившись двум </a:t>
            </a:r>
            <a:r>
              <a:rPr lang="ru-RU" sz="3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мошенникам. Не </a:t>
            </a:r>
            <a:r>
              <a:rPr lang="ru-RU" sz="3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имея жизненного опыта, деревянный мальчишка многого не понимал и хотел заработать легких и быстрых денег. Но, как известно, деньги не растут на деревьях, они зарабатываются трудом. И в такую ловушку попадаются даже люди, которые не верят в сказки.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1333">
            <a:off x="6623250" y="4706308"/>
            <a:ext cx="1485975" cy="19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2915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332656"/>
            <a:ext cx="8229600" cy="460648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3200" b="1" dirty="0" smtClean="0">
                <a:solidFill>
                  <a:srgbClr val="C00000"/>
                </a:solidFill>
                <a:latin typeface="Cambria" pitchFamily="18" charset="0"/>
              </a:rPr>
              <a:t>Окружающий мир</a:t>
            </a:r>
            <a:endParaRPr lang="ru-RU" sz="3200" b="1" dirty="0">
              <a:solidFill>
                <a:srgbClr val="C00000"/>
              </a:solidFill>
              <a:latin typeface="Cambria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34" y="787683"/>
            <a:ext cx="8172400" cy="237097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83" y="3212976"/>
            <a:ext cx="3114582" cy="1895116"/>
          </a:xfrm>
          <a:prstGeom prst="rect">
            <a:avLst/>
          </a:prstGeom>
        </p:spPr>
      </p:pic>
      <p:pic>
        <p:nvPicPr>
          <p:cNvPr id="9" name="Объект 8"/>
          <p:cNvPicPr>
            <a:picLocks noGrp="1" noChangeAspect="1"/>
          </p:cNvPicPr>
          <p:nvPr>
            <p:ph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81194">
            <a:off x="3060900" y="2880176"/>
            <a:ext cx="2502028" cy="2733697"/>
          </a:xfr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53933">
            <a:off x="4870171" y="2980487"/>
            <a:ext cx="3197802" cy="174271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82489">
            <a:off x="5906526" y="4618234"/>
            <a:ext cx="2833555" cy="1880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876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</a:t>
            </a:r>
            <a:endParaRPr lang="ru-RU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84255">
            <a:off x="387307" y="1293993"/>
            <a:ext cx="3865020" cy="3233199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6576">
            <a:off x="6194841" y="494872"/>
            <a:ext cx="2137116" cy="379931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567311" y="3990465"/>
            <a:ext cx="2852934" cy="213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9999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556792"/>
            <a:ext cx="9144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«Формирование финансовой </a:t>
            </a:r>
          </a:p>
          <a:p>
            <a:pPr algn="ctr"/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грамотности на уроках в</a:t>
            </a:r>
          </a:p>
          <a:p>
            <a:pPr algn="ctr"/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начальной школе»</a:t>
            </a:r>
            <a:endParaRPr lang="ru-RU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296942"/>
            <a:ext cx="84969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</a:t>
            </a:r>
          </a:p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«Средняя общеобразовательная школа №19»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23928" y="4371201"/>
            <a:ext cx="48965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 smtClean="0">
                <a:latin typeface="Cambria" pitchFamily="18" charset="0"/>
              </a:rPr>
              <a:t>Учитель начальных классов</a:t>
            </a:r>
            <a:r>
              <a:rPr lang="ru-RU" sz="2000" dirty="0" smtClean="0">
                <a:latin typeface="Cambria" pitchFamily="18" charset="0"/>
              </a:rPr>
              <a:t>:</a:t>
            </a:r>
          </a:p>
          <a:p>
            <a:pPr algn="r"/>
            <a:r>
              <a:rPr lang="ru-RU" sz="2000" dirty="0" smtClean="0">
                <a:latin typeface="Cambria" pitchFamily="18" charset="0"/>
              </a:rPr>
              <a:t>Мыльникова Татьяна Александровна</a:t>
            </a:r>
            <a:endParaRPr lang="ru-RU" sz="2000" dirty="0" smtClean="0">
              <a:latin typeface="Cambr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76631" y="5877272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Cambria" pitchFamily="18" charset="0"/>
              </a:rPr>
              <a:t>2022 г</a:t>
            </a:r>
            <a:endParaRPr lang="ru-RU" b="1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122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0" y="332656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СПАСИБО </a:t>
            </a:r>
          </a:p>
          <a:p>
            <a:pPr algn="ctr"/>
            <a:r>
              <a:rPr lang="ru-RU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ЗА ВНИМАНИЕ!</a:t>
            </a:r>
            <a:endParaRPr lang="ru-RU" sz="7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2050" name="Picture 2" descr="https://avatars.mds.yandex.net/get-zen_doc/4490426/pub_60200e53d96a1a50b848d5d4_60200f1486f4e222082f5499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780928"/>
            <a:ext cx="4896544" cy="347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7417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 </a:t>
            </a:r>
            <a:endParaRPr lang="ko-KR" altLang="en-US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548681"/>
            <a:ext cx="8136904" cy="1944215"/>
          </a:xfrm>
        </p:spPr>
        <p:txBody>
          <a:bodyPr/>
          <a:lstStyle/>
          <a:p>
            <a:pPr algn="just"/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Финансовая грамотность занимает значимое место в структуре функциональной грамотности современного человека. Современные дети очень рано знакомятся с ролью денег в жизни человека.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88271">
            <a:off x="636679" y="2957913"/>
            <a:ext cx="3676696" cy="245235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5987">
            <a:off x="5024290" y="3318122"/>
            <a:ext cx="3639251" cy="2251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67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484784"/>
            <a:ext cx="7776864" cy="460648"/>
          </a:xfrm>
        </p:spPr>
        <p:txBody>
          <a:bodyPr>
            <a:noAutofit/>
          </a:bodyPr>
          <a:lstStyle/>
          <a:p>
            <a:pPr algn="just"/>
            <a:r>
              <a:rPr lang="ru-RU" sz="2800" dirty="0" smtClean="0">
                <a:latin typeface="Cambria" pitchFamily="18" charset="0"/>
                <a:cs typeface="Times New Roman"/>
              </a:rPr>
              <a:t>   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Необходимость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внедрения уроков финансовой грамотности в школах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обусловлена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тем, что современные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достаточно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 самостоятельно покупают товары, пользуются пластиковыми картами и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мобильными приложениями,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делают покупки в Интернете.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10662">
            <a:off x="5049283" y="3543964"/>
            <a:ext cx="3708412" cy="247227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68178">
            <a:off x="280771" y="3480153"/>
            <a:ext cx="3992103" cy="2450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945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 txBox="1">
            <a:spLocks/>
          </p:cNvSpPr>
          <p:nvPr/>
        </p:nvSpPr>
        <p:spPr>
          <a:xfrm>
            <a:off x="179512" y="332656"/>
            <a:ext cx="8856984" cy="4606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3200" b="1" dirty="0" smtClean="0">
                <a:solidFill>
                  <a:srgbClr val="C00000"/>
                </a:solidFill>
                <a:latin typeface="Cambria" pitchFamily="18" charset="0"/>
              </a:rPr>
              <a:t>Финансовая грамотность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89460" y="574567"/>
            <a:ext cx="7200800" cy="3364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u="sng" dirty="0" smtClean="0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Основы финансовой грамотности: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dirty="0" smtClean="0">
                <a:latin typeface="Cambria" pitchFamily="18" charset="0"/>
              </a:rPr>
              <a:t>понимание природы и функции денег;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dirty="0" smtClean="0">
                <a:latin typeface="Cambria" pitchFamily="18" charset="0"/>
              </a:rPr>
              <a:t>умение ценить деньги;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dirty="0" smtClean="0">
                <a:latin typeface="Cambria" pitchFamily="18" charset="0"/>
              </a:rPr>
              <a:t>умение считать деньги;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dirty="0" smtClean="0">
                <a:latin typeface="Cambria" pitchFamily="18" charset="0"/>
              </a:rPr>
              <a:t>умение составлять финансовый отчет;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dirty="0" smtClean="0">
                <a:latin typeface="Cambria" pitchFamily="18" charset="0"/>
              </a:rPr>
              <a:t>умение экономить и сберегать;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dirty="0" smtClean="0">
                <a:latin typeface="Cambria" pitchFamily="18" charset="0"/>
              </a:rPr>
              <a:t>умение тратить деньги и жить по средствам;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dirty="0" smtClean="0">
                <a:latin typeface="Cambria" pitchFamily="18" charset="0"/>
              </a:rPr>
              <a:t>умение делиться.</a:t>
            </a:r>
            <a:endParaRPr lang="ru-RU" dirty="0">
              <a:latin typeface="Cambria" pitchFamily="18" charset="0"/>
            </a:endParaRPr>
          </a:p>
        </p:txBody>
      </p:sp>
      <p:pic>
        <p:nvPicPr>
          <p:cNvPr id="7" name="Picture 2" descr="https://ds04.infourok.ru/uploads/ex/1305/001792a4-8080fa18/img6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1077" y="3212976"/>
            <a:ext cx="3744416" cy="3165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4201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556792"/>
            <a:ext cx="7920880" cy="1440160"/>
          </a:xfrm>
        </p:spPr>
        <p:txBody>
          <a:bodyPr>
            <a:noAutofit/>
          </a:bodyPr>
          <a:lstStyle/>
          <a:p>
            <a:pPr indent="270510" algn="just">
              <a:spcBef>
                <a:spcPts val="0"/>
              </a:spcBef>
            </a:pPr>
            <a:r>
              <a:rPr lang="ru-RU" sz="2400" b="1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Финансовая </a:t>
            </a:r>
            <a:r>
              <a:rPr lang="ru-RU" sz="24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грамотность</a:t>
            </a:r>
            <a:r>
              <a:rPr lang="ru-RU" sz="28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2800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–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совокупность знаний, навыков и установок в сфере 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финансового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поведения человека, ведущих к улучшению благосостояния и повышению качества жизни.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</a:p>
          <a:p>
            <a:pPr indent="270510" algn="just">
              <a:spcBef>
                <a:spcPts val="0"/>
              </a:spcBef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Э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то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способность человека управлять своими доходами и расходами, принимать правильные решения по распределению денежных средств (жить по средствам) и грамотно их приумножать. 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3573016"/>
            <a:ext cx="5292080" cy="2646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99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60648"/>
            <a:ext cx="7529871" cy="28699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3212976"/>
            <a:ext cx="5760640" cy="2852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1593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9672" y="692696"/>
            <a:ext cx="7416824" cy="460648"/>
          </a:xfrm>
        </p:spPr>
        <p:txBody>
          <a:bodyPr>
            <a:noAutofit/>
          </a:bodyPr>
          <a:lstStyle/>
          <a:p>
            <a:r>
              <a:rPr lang="ru-RU" sz="2800" dirty="0">
                <a:latin typeface="Times New Roman"/>
                <a:ea typeface="Calibri"/>
              </a:rPr>
              <a:t>Учебно-методический комплекс </a:t>
            </a:r>
            <a:r>
              <a:rPr lang="ru-RU" sz="2800" b="1" dirty="0">
                <a:latin typeface="Times New Roman"/>
                <a:ea typeface="Calibri"/>
              </a:rPr>
              <a:t>«Введение в финансовую грамотность»</a:t>
            </a:r>
            <a:r>
              <a:rPr lang="ru-RU" sz="2800" dirty="0">
                <a:latin typeface="Times New Roman"/>
                <a:ea typeface="Calibri"/>
              </a:rPr>
              <a:t> может быть встроен в </a:t>
            </a:r>
            <a:r>
              <a:rPr lang="ru-RU" sz="2800" dirty="0" smtClean="0">
                <a:latin typeface="Times New Roman"/>
                <a:ea typeface="Calibri"/>
              </a:rPr>
              <a:t>разные учебные предметы:</a:t>
            </a:r>
            <a:endParaRPr lang="ru-RU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45549">
            <a:off x="348133" y="2161635"/>
            <a:ext cx="3787061" cy="130782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57155">
            <a:off x="5191496" y="2064297"/>
            <a:ext cx="3089415" cy="205759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3810801"/>
            <a:ext cx="3328615" cy="2391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80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2"/>
          <p:cNvSpPr txBox="1">
            <a:spLocks/>
          </p:cNvSpPr>
          <p:nvPr/>
        </p:nvSpPr>
        <p:spPr>
          <a:xfrm>
            <a:off x="574183" y="476672"/>
            <a:ext cx="8229600" cy="4606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3200" b="1" dirty="0" smtClean="0">
                <a:solidFill>
                  <a:srgbClr val="C00000"/>
                </a:solidFill>
                <a:latin typeface="Cambria" pitchFamily="18" charset="0"/>
              </a:rPr>
              <a:t>Математика (</a:t>
            </a:r>
            <a:r>
              <a:rPr lang="ru-RU" sz="3200" b="1" dirty="0" err="1" smtClean="0">
                <a:solidFill>
                  <a:srgbClr val="C00000"/>
                </a:solidFill>
                <a:latin typeface="Cambria" pitchFamily="18" charset="0"/>
              </a:rPr>
              <a:t>Петерсон</a:t>
            </a:r>
            <a:r>
              <a:rPr lang="ru-RU" sz="3200" b="1" dirty="0" smtClean="0">
                <a:solidFill>
                  <a:srgbClr val="C00000"/>
                </a:solidFill>
                <a:latin typeface="Cambria" pitchFamily="18" charset="0"/>
              </a:rPr>
              <a:t>)</a:t>
            </a:r>
            <a:endParaRPr lang="ru-RU" sz="3200" b="1" dirty="0">
              <a:solidFill>
                <a:srgbClr val="C00000"/>
              </a:solidFill>
              <a:latin typeface="Cambria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13542">
            <a:off x="574183" y="1704013"/>
            <a:ext cx="5193910" cy="197038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7633">
            <a:off x="4139952" y="4077072"/>
            <a:ext cx="4788024" cy="217551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72223">
            <a:off x="526735" y="4441095"/>
            <a:ext cx="2529430" cy="16797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53767">
            <a:off x="6225246" y="1491284"/>
            <a:ext cx="243840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633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1401</TotalTime>
  <Words>844</Words>
  <Application>Microsoft Office PowerPoint</Application>
  <PresentationFormat>Экран (4:3)</PresentationFormat>
  <Paragraphs>82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31" baseType="lpstr">
      <vt:lpstr>맑은 고딕</vt:lpstr>
      <vt:lpstr>Arial</vt:lpstr>
      <vt:lpstr>Calibri</vt:lpstr>
      <vt:lpstr>Cambria</vt:lpstr>
      <vt:lpstr>Century Gothic</vt:lpstr>
      <vt:lpstr>Garamond</vt:lpstr>
      <vt:lpstr>Georgia</vt:lpstr>
      <vt:lpstr>Times New Roman</vt:lpstr>
      <vt:lpstr>Wingdings</vt:lpstr>
      <vt:lpstr>Custom Design</vt:lpstr>
      <vt:lpstr>Savon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Литературное чтение</vt:lpstr>
      <vt:lpstr>Литературное чтение</vt:lpstr>
      <vt:lpstr>Презентация PowerPoint</vt:lpstr>
      <vt:lpstr>Технология </vt:lpstr>
      <vt:lpstr>Презентация PowerPoint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Registered User</dc:creator>
  <cp:lastModifiedBy>Hewlett-Packard Company</cp:lastModifiedBy>
  <cp:revision>98</cp:revision>
  <dcterms:created xsi:type="dcterms:W3CDTF">2014-04-01T16:35:38Z</dcterms:created>
  <dcterms:modified xsi:type="dcterms:W3CDTF">2022-03-20T12:01:16Z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1676071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