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4" r:id="rId4"/>
    <p:sldId id="28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5" r:id="rId31"/>
    <p:sldId id="286"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1" d="100"/>
          <a:sy n="71" d="100"/>
        </p:scale>
        <p:origin x="51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3984517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2949232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2702816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3861018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3740241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DC9E835-8F2D-4E81-8FB6-E9F84308741F}" type="datetimeFigureOut">
              <a:rPr lang="ru-RU" smtClean="0"/>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797454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DC9E835-8F2D-4E81-8FB6-E9F84308741F}" type="datetimeFigureOut">
              <a:rPr lang="ru-RU" smtClean="0"/>
              <a:t>03.05.2022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3381251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DC9E835-8F2D-4E81-8FB6-E9F84308741F}" type="datetimeFigureOut">
              <a:rPr lang="ru-RU" smtClean="0"/>
              <a:t>03.05.2022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1618854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DC9E835-8F2D-4E81-8FB6-E9F84308741F}" type="datetimeFigureOut">
              <a:rPr lang="ru-RU" smtClean="0"/>
              <a:t>03.05.2022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3572518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DC9E835-8F2D-4E81-8FB6-E9F84308741F}" type="datetimeFigureOut">
              <a:rPr lang="ru-RU" smtClean="0"/>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1919226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DC9E835-8F2D-4E81-8FB6-E9F84308741F}" type="datetimeFigureOut">
              <a:rPr lang="ru-RU" smtClean="0"/>
              <a:t>03.05.2022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3105F9-7ABE-4CF0-BB58-9CAC16B94E36}" type="slidenum">
              <a:rPr lang="ru-RU" smtClean="0"/>
              <a:t>‹#›</a:t>
            </a:fld>
            <a:endParaRPr lang="ru-RU"/>
          </a:p>
        </p:txBody>
      </p:sp>
    </p:spTree>
    <p:extLst>
      <p:ext uri="{BB962C8B-B14F-4D97-AF65-F5344CB8AC3E}">
        <p14:creationId xmlns:p14="http://schemas.microsoft.com/office/powerpoint/2010/main" val="2895052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C9E835-8F2D-4E81-8FB6-E9F84308741F}" type="datetimeFigureOut">
              <a:rPr lang="ru-RU" smtClean="0"/>
              <a:t>03.05.2022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3105F9-7ABE-4CF0-BB58-9CAC16B94E36}" type="slidenum">
              <a:rPr lang="ru-RU" smtClean="0"/>
              <a:t>‹#›</a:t>
            </a:fld>
            <a:endParaRPr lang="ru-RU"/>
          </a:p>
        </p:txBody>
      </p:sp>
    </p:spTree>
    <p:extLst>
      <p:ext uri="{BB962C8B-B14F-4D97-AF65-F5344CB8AC3E}">
        <p14:creationId xmlns:p14="http://schemas.microsoft.com/office/powerpoint/2010/main" val="351874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2306" y="779929"/>
            <a:ext cx="7109012" cy="2662518"/>
          </a:xfrm>
          <a:solidFill>
            <a:srgbClr val="FF99CC"/>
          </a:solidFill>
        </p:spPr>
        <p:txBody>
          <a:bodyPr>
            <a:normAutofit/>
          </a:bodyPr>
          <a:lstStyle/>
          <a:p>
            <a:r>
              <a:rPr lang="ru-RU" b="1" dirty="0" smtClean="0"/>
              <a:t>«Ромео и Джульетта»</a:t>
            </a:r>
            <a:br>
              <a:rPr lang="ru-RU" b="1" dirty="0" smtClean="0"/>
            </a:br>
            <a:r>
              <a:rPr lang="ru-RU" b="1" dirty="0" smtClean="0"/>
              <a:t>История одной любви</a:t>
            </a:r>
            <a:endParaRPr lang="ru-RU" b="1" dirty="0"/>
          </a:p>
        </p:txBody>
      </p:sp>
      <p:sp>
        <p:nvSpPr>
          <p:cNvPr id="3" name="Подзаголовок 2"/>
          <p:cNvSpPr>
            <a:spLocks noGrp="1"/>
          </p:cNvSpPr>
          <p:nvPr>
            <p:ph type="subTitle" idx="1"/>
          </p:nvPr>
        </p:nvSpPr>
        <p:spPr>
          <a:xfrm>
            <a:off x="5002306" y="3548250"/>
            <a:ext cx="6884895" cy="1655762"/>
          </a:xfrm>
          <a:solidFill>
            <a:schemeClr val="bg1">
              <a:lumMod val="95000"/>
            </a:schemeClr>
          </a:solidFill>
        </p:spPr>
        <p:txBody>
          <a:bodyPr>
            <a:normAutofit/>
          </a:bodyPr>
          <a:lstStyle/>
          <a:p>
            <a:pPr algn="r"/>
            <a:r>
              <a:rPr lang="ru-RU" dirty="0" smtClean="0"/>
              <a:t>Павлова Ирина Васильевна </a:t>
            </a:r>
          </a:p>
          <a:p>
            <a:pPr algn="r"/>
            <a:r>
              <a:rPr lang="ru-RU" dirty="0" smtClean="0"/>
              <a:t>ГБОУ СОШ №185 с английским уклоном</a:t>
            </a:r>
          </a:p>
          <a:p>
            <a:pPr algn="r"/>
            <a:r>
              <a:rPr lang="ru-RU" dirty="0" err="1" smtClean="0"/>
              <a:t>г.Санкт</a:t>
            </a:r>
            <a:r>
              <a:rPr lang="ru-RU" dirty="0" smtClean="0"/>
              <a:t>-Петербург</a:t>
            </a:r>
            <a:endParaRPr lang="ru-RU" dirty="0"/>
          </a:p>
        </p:txBody>
      </p:sp>
      <p:pic>
        <p:nvPicPr>
          <p:cNvPr id="4" name="Рисунок 3"/>
          <p:cNvPicPr>
            <a:picLocks noChangeAspect="1"/>
          </p:cNvPicPr>
          <p:nvPr/>
        </p:nvPicPr>
        <p:blipFill>
          <a:blip r:embed="rId2"/>
          <a:stretch>
            <a:fillRect/>
          </a:stretch>
        </p:blipFill>
        <p:spPr>
          <a:xfrm>
            <a:off x="732720" y="779929"/>
            <a:ext cx="4146319" cy="4793035"/>
          </a:xfrm>
          <a:prstGeom prst="rect">
            <a:avLst/>
          </a:prstGeom>
        </p:spPr>
      </p:pic>
    </p:spTree>
    <p:extLst>
      <p:ext uri="{BB962C8B-B14F-4D97-AF65-F5344CB8AC3E}">
        <p14:creationId xmlns:p14="http://schemas.microsoft.com/office/powerpoint/2010/main" val="3709246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99247" y="519953"/>
            <a:ext cx="5342965" cy="4616823"/>
          </a:xfrm>
          <a:solidFill>
            <a:schemeClr val="bg2"/>
          </a:solidFill>
        </p:spPr>
        <p:txBody>
          <a:bodyPr/>
          <a:lstStyle/>
          <a:p>
            <a:r>
              <a:rPr lang="ru-RU" b="0" i="0" dirty="0" smtClean="0">
                <a:solidFill>
                  <a:srgbClr val="333333"/>
                </a:solidFill>
                <a:effectLst/>
                <a:latin typeface="Helvetica Neue"/>
              </a:rPr>
              <a:t>В произведении изображается, как влюбляются друг в друга члены враждующих семейств, самые юные представителя фамилий </a:t>
            </a:r>
            <a:r>
              <a:rPr lang="ru-RU" b="0" i="0" dirty="0" err="1" smtClean="0">
                <a:solidFill>
                  <a:srgbClr val="333333"/>
                </a:solidFill>
                <a:effectLst/>
                <a:latin typeface="Helvetica Neue"/>
              </a:rPr>
              <a:t>Монтекки</a:t>
            </a:r>
            <a:r>
              <a:rPr lang="ru-RU" b="0" i="0" dirty="0" smtClean="0">
                <a:solidFill>
                  <a:srgbClr val="333333"/>
                </a:solidFill>
                <a:effectLst/>
                <a:latin typeface="Helvetica Neue"/>
              </a:rPr>
              <a:t> и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 Их чувство преодолело вражду и способствовало примирению семей после трагической смерти героев.</a:t>
            </a:r>
            <a:endParaRPr lang="ru-RU" dirty="0"/>
          </a:p>
        </p:txBody>
      </p:sp>
      <p:pic>
        <p:nvPicPr>
          <p:cNvPr id="4" name="Рисунок 3"/>
          <p:cNvPicPr>
            <a:picLocks noChangeAspect="1"/>
          </p:cNvPicPr>
          <p:nvPr/>
        </p:nvPicPr>
        <p:blipFill>
          <a:blip r:embed="rId2"/>
          <a:stretch>
            <a:fillRect/>
          </a:stretch>
        </p:blipFill>
        <p:spPr>
          <a:xfrm>
            <a:off x="6501939" y="71718"/>
            <a:ext cx="5101471" cy="6705319"/>
          </a:xfrm>
          <a:prstGeom prst="rect">
            <a:avLst/>
          </a:prstGeom>
        </p:spPr>
      </p:pic>
    </p:spTree>
    <p:extLst>
      <p:ext uri="{BB962C8B-B14F-4D97-AF65-F5344CB8AC3E}">
        <p14:creationId xmlns:p14="http://schemas.microsoft.com/office/powerpoint/2010/main" val="3139368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pPr algn="ctr"/>
            <a:r>
              <a:rPr lang="ru-RU" b="1" i="0" dirty="0" smtClean="0">
                <a:solidFill>
                  <a:srgbClr val="333333"/>
                </a:solidFill>
                <a:effectLst/>
                <a:latin typeface="Helvetica Neue"/>
              </a:rPr>
              <a:t>Конфликт трагедии</a:t>
            </a:r>
            <a:endParaRPr lang="ru-RU" dirty="0"/>
          </a:p>
        </p:txBody>
      </p:sp>
      <p:sp>
        <p:nvSpPr>
          <p:cNvPr id="3" name="Объект 2"/>
          <p:cNvSpPr>
            <a:spLocks noGrp="1"/>
          </p:cNvSpPr>
          <p:nvPr>
            <p:ph idx="1"/>
          </p:nvPr>
        </p:nvSpPr>
        <p:spPr>
          <a:solidFill>
            <a:schemeClr val="bg2"/>
          </a:solidFill>
        </p:spPr>
        <p:txBody>
          <a:bodyPr/>
          <a:lstStyle/>
          <a:p>
            <a:r>
              <a:rPr lang="ru-RU" b="1" i="0" dirty="0" smtClean="0">
                <a:solidFill>
                  <a:srgbClr val="333333"/>
                </a:solidFill>
                <a:effectLst/>
                <a:latin typeface="Helvetica Neue"/>
              </a:rPr>
              <a:t>Сюжет</a:t>
            </a:r>
            <a:r>
              <a:rPr lang="ru-RU" b="0" i="0" dirty="0" smtClean="0">
                <a:solidFill>
                  <a:srgbClr val="333333"/>
                </a:solidFill>
                <a:effectLst/>
                <a:latin typeface="Helvetica Neue"/>
              </a:rPr>
              <a:t> — система событий в произведении.</a:t>
            </a:r>
            <a:r>
              <a:rPr lang="ru-RU" dirty="0" smtClean="0"/>
              <a:t/>
            </a:r>
            <a:br>
              <a:rPr lang="ru-RU" dirty="0" smtClean="0"/>
            </a:br>
            <a:r>
              <a:rPr lang="ru-RU" b="1" i="0" dirty="0" smtClean="0">
                <a:solidFill>
                  <a:srgbClr val="333333"/>
                </a:solidFill>
                <a:effectLst/>
                <a:latin typeface="Helvetica Neue"/>
              </a:rPr>
              <a:t>Экспозиция </a:t>
            </a:r>
            <a:r>
              <a:rPr lang="ru-RU" b="0" i="0" dirty="0" smtClean="0">
                <a:solidFill>
                  <a:srgbClr val="333333"/>
                </a:solidFill>
                <a:effectLst/>
                <a:latin typeface="Helvetica Neue"/>
              </a:rPr>
              <a:t>— изображение столкновения </a:t>
            </a:r>
            <a:r>
              <a:rPr lang="ru-RU" b="0" i="0" dirty="0" err="1" smtClean="0">
                <a:solidFill>
                  <a:srgbClr val="333333"/>
                </a:solidFill>
                <a:effectLst/>
                <a:latin typeface="Helvetica Neue"/>
              </a:rPr>
              <a:t>Монтекки</a:t>
            </a:r>
            <a:r>
              <a:rPr lang="ru-RU" b="0" i="0" dirty="0" smtClean="0">
                <a:solidFill>
                  <a:srgbClr val="333333"/>
                </a:solidFill>
                <a:effectLst/>
                <a:latin typeface="Helvetica Neue"/>
              </a:rPr>
              <a:t> и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 беседа </a:t>
            </a:r>
            <a:r>
              <a:rPr lang="ru-RU" b="0" i="0" dirty="0" err="1" smtClean="0">
                <a:solidFill>
                  <a:srgbClr val="333333"/>
                </a:solidFill>
                <a:effectLst/>
                <a:latin typeface="Helvetica Neue"/>
              </a:rPr>
              <a:t>Бенволио</a:t>
            </a:r>
            <a:r>
              <a:rPr lang="ru-RU" b="0" i="0" dirty="0" smtClean="0">
                <a:solidFill>
                  <a:srgbClr val="333333"/>
                </a:solidFill>
                <a:effectLst/>
                <a:latin typeface="Helvetica Neue"/>
              </a:rPr>
              <a:t> и Ромео, подготовка к балу в доме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a:t>
            </a:r>
            <a:r>
              <a:rPr lang="ru-RU" dirty="0" smtClean="0"/>
              <a:t/>
            </a:r>
            <a:br>
              <a:rPr lang="ru-RU" dirty="0" smtClean="0"/>
            </a:br>
            <a:r>
              <a:rPr lang="ru-RU" b="1" i="0" dirty="0" smtClean="0">
                <a:solidFill>
                  <a:srgbClr val="333333"/>
                </a:solidFill>
                <a:effectLst/>
                <a:latin typeface="Helvetica Neue"/>
              </a:rPr>
              <a:t>Завязка</a:t>
            </a:r>
            <a:r>
              <a:rPr lang="ru-RU" b="0" i="0" dirty="0" smtClean="0">
                <a:solidFill>
                  <a:srgbClr val="333333"/>
                </a:solidFill>
                <a:effectLst/>
                <a:latin typeface="Helvetica Neue"/>
              </a:rPr>
              <a:t> — встреча Ромео и Джульетты на балу у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 и рождение любви.</a:t>
            </a:r>
            <a:r>
              <a:rPr lang="ru-RU" dirty="0" smtClean="0"/>
              <a:t/>
            </a:r>
            <a:br>
              <a:rPr lang="ru-RU" dirty="0" smtClean="0"/>
            </a:br>
            <a:r>
              <a:rPr lang="ru-RU" b="1" i="0" dirty="0" smtClean="0">
                <a:solidFill>
                  <a:srgbClr val="333333"/>
                </a:solidFill>
                <a:effectLst/>
                <a:latin typeface="Helvetica Neue"/>
              </a:rPr>
              <a:t>Кульминация</a:t>
            </a:r>
            <a:r>
              <a:rPr lang="ru-RU" b="0" i="0" dirty="0" smtClean="0">
                <a:solidFill>
                  <a:srgbClr val="333333"/>
                </a:solidFill>
                <a:effectLst/>
                <a:latin typeface="Helvetica Neue"/>
              </a:rPr>
              <a:t> — сцена в склепе, когда каждый герой, считая своего возлюбленного умершим, принимает решение уйти из жизни.</a:t>
            </a:r>
            <a:r>
              <a:rPr lang="ru-RU" dirty="0" smtClean="0"/>
              <a:t/>
            </a:r>
            <a:br>
              <a:rPr lang="ru-RU" dirty="0" smtClean="0"/>
            </a:br>
            <a:r>
              <a:rPr lang="ru-RU" b="1" i="0" dirty="0" smtClean="0">
                <a:solidFill>
                  <a:srgbClr val="333333"/>
                </a:solidFill>
                <a:effectLst/>
                <a:latin typeface="Helvetica Neue"/>
              </a:rPr>
              <a:t>Развязка</a:t>
            </a:r>
            <a:r>
              <a:rPr lang="ru-RU" b="0" i="0" dirty="0" smtClean="0">
                <a:solidFill>
                  <a:srgbClr val="333333"/>
                </a:solidFill>
                <a:effectLst/>
                <a:latin typeface="Helvetica Neue"/>
              </a:rPr>
              <a:t> — рассказ брата Лоренцо и примирение семей</a:t>
            </a:r>
            <a:endParaRPr lang="ru-RU" dirty="0"/>
          </a:p>
        </p:txBody>
      </p:sp>
    </p:spTree>
    <p:extLst>
      <p:ext uri="{BB962C8B-B14F-4D97-AF65-F5344CB8AC3E}">
        <p14:creationId xmlns:p14="http://schemas.microsoft.com/office/powerpoint/2010/main" val="65683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Способ характеристики героев в драматическом произведении</a:t>
            </a:r>
            <a:endParaRPr lang="ru-RU" dirty="0"/>
          </a:p>
        </p:txBody>
      </p:sp>
      <p:sp>
        <p:nvSpPr>
          <p:cNvPr id="3" name="Объект 2"/>
          <p:cNvSpPr>
            <a:spLocks noGrp="1"/>
          </p:cNvSpPr>
          <p:nvPr>
            <p:ph idx="1"/>
          </p:nvPr>
        </p:nvSpPr>
        <p:spPr>
          <a:xfrm>
            <a:off x="838200" y="1825625"/>
            <a:ext cx="10515600" cy="2307104"/>
          </a:xfrm>
          <a:solidFill>
            <a:schemeClr val="bg2"/>
          </a:solidFill>
        </p:spPr>
        <p:txBody>
          <a:bodyPr/>
          <a:lstStyle/>
          <a:p>
            <a:r>
              <a:rPr lang="ru-RU" b="0" i="0" dirty="0" smtClean="0">
                <a:solidFill>
                  <a:srgbClr val="333333"/>
                </a:solidFill>
                <a:effectLst/>
                <a:latin typeface="Helvetica Neue"/>
              </a:rPr>
              <a:t>монологи и диалоги, </a:t>
            </a:r>
          </a:p>
          <a:p>
            <a:r>
              <a:rPr lang="ru-RU" b="0" i="0" dirty="0" smtClean="0">
                <a:solidFill>
                  <a:srgbClr val="333333"/>
                </a:solidFill>
                <a:effectLst/>
                <a:latin typeface="Helvetica Neue"/>
              </a:rPr>
              <a:t>поступки, отзывы о них других героев </a:t>
            </a:r>
          </a:p>
          <a:p>
            <a:r>
              <a:rPr lang="ru-RU" b="0" i="0" dirty="0" smtClean="0">
                <a:solidFill>
                  <a:srgbClr val="333333"/>
                </a:solidFill>
                <a:effectLst/>
                <a:latin typeface="Helvetica Neue"/>
              </a:rPr>
              <a:t>и авторские ремарки — пояснения автора к тексту, касающиеся обстановки, поведения действующих лиц, их внешнего вида.</a:t>
            </a:r>
            <a:endParaRPr lang="ru-RU" dirty="0"/>
          </a:p>
        </p:txBody>
      </p:sp>
    </p:spTree>
    <p:extLst>
      <p:ext uri="{BB962C8B-B14F-4D97-AF65-F5344CB8AC3E}">
        <p14:creationId xmlns:p14="http://schemas.microsoft.com/office/powerpoint/2010/main" val="41209122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Ромео о любви в начале трагедии, до знакомства с Джульеттой</a:t>
            </a:r>
            <a:endParaRPr lang="ru-RU" dirty="0"/>
          </a:p>
        </p:txBody>
      </p:sp>
      <p:sp>
        <p:nvSpPr>
          <p:cNvPr id="3" name="Объект 2"/>
          <p:cNvSpPr>
            <a:spLocks noGrp="1"/>
          </p:cNvSpPr>
          <p:nvPr>
            <p:ph idx="1"/>
          </p:nvPr>
        </p:nvSpPr>
        <p:spPr>
          <a:xfrm>
            <a:off x="918882" y="1807696"/>
            <a:ext cx="5177118" cy="4351338"/>
          </a:xfrm>
          <a:solidFill>
            <a:schemeClr val="bg2"/>
          </a:solidFill>
        </p:spPr>
        <p:txBody>
          <a:bodyPr>
            <a:normAutofit fontScale="70000" lnSpcReduction="20000"/>
          </a:bodyPr>
          <a:lstStyle/>
          <a:p>
            <a:r>
              <a:rPr lang="ru-RU" b="0" i="0" dirty="0" smtClean="0">
                <a:solidFill>
                  <a:srgbClr val="333333"/>
                </a:solidFill>
                <a:effectLst/>
                <a:latin typeface="Helvetica Neue"/>
              </a:rPr>
              <a:t>Пустая тягость, тяжкая забава,</a:t>
            </a:r>
            <a:br>
              <a:rPr lang="ru-RU" b="0" i="0" dirty="0" smtClean="0">
                <a:solidFill>
                  <a:srgbClr val="333333"/>
                </a:solidFill>
                <a:effectLst/>
                <a:latin typeface="Helvetica Neue"/>
              </a:rPr>
            </a:br>
            <a:r>
              <a:rPr lang="ru-RU" b="0" i="0" dirty="0" smtClean="0">
                <a:solidFill>
                  <a:srgbClr val="333333"/>
                </a:solidFill>
                <a:effectLst/>
                <a:latin typeface="Helvetica Neue"/>
              </a:rPr>
              <a:t>Нестройное собранье стройных форм,</a:t>
            </a:r>
            <a:br>
              <a:rPr lang="ru-RU" b="0" i="0" dirty="0" smtClean="0">
                <a:solidFill>
                  <a:srgbClr val="333333"/>
                </a:solidFill>
                <a:effectLst/>
                <a:latin typeface="Helvetica Neue"/>
              </a:rPr>
            </a:br>
            <a:r>
              <a:rPr lang="ru-RU" b="0" i="0" dirty="0" smtClean="0">
                <a:solidFill>
                  <a:srgbClr val="333333"/>
                </a:solidFill>
                <a:effectLst/>
                <a:latin typeface="Helvetica Neue"/>
              </a:rPr>
              <a:t>Холодный жар, смертельное здоровье,</a:t>
            </a:r>
            <a:br>
              <a:rPr lang="ru-RU" b="0" i="0" dirty="0" smtClean="0">
                <a:solidFill>
                  <a:srgbClr val="333333"/>
                </a:solidFill>
                <a:effectLst/>
                <a:latin typeface="Helvetica Neue"/>
              </a:rPr>
            </a:br>
            <a:r>
              <a:rPr lang="ru-RU" b="0" i="0" dirty="0" smtClean="0">
                <a:solidFill>
                  <a:srgbClr val="333333"/>
                </a:solidFill>
                <a:effectLst/>
                <a:latin typeface="Helvetica Neue"/>
              </a:rPr>
              <a:t>Бессонный сон, который глубже сна.</a:t>
            </a:r>
            <a:br>
              <a:rPr lang="ru-RU" b="0" i="0" dirty="0" smtClean="0">
                <a:solidFill>
                  <a:srgbClr val="333333"/>
                </a:solidFill>
                <a:effectLst/>
                <a:latin typeface="Helvetica Neue"/>
              </a:rPr>
            </a:br>
            <a:r>
              <a:rPr lang="ru-RU" b="0" i="0" dirty="0" smtClean="0">
                <a:solidFill>
                  <a:srgbClr val="333333"/>
                </a:solidFill>
                <a:effectLst/>
                <a:latin typeface="Helvetica Neue"/>
              </a:rPr>
              <a:t>Вот какова, и хуже льда и камня,</a:t>
            </a:r>
            <a:br>
              <a:rPr lang="ru-RU" b="0" i="0" dirty="0" smtClean="0">
                <a:solidFill>
                  <a:srgbClr val="333333"/>
                </a:solidFill>
                <a:effectLst/>
                <a:latin typeface="Helvetica Neue"/>
              </a:rPr>
            </a:br>
            <a:r>
              <a:rPr lang="ru-RU" b="0" i="0" dirty="0" smtClean="0">
                <a:solidFill>
                  <a:srgbClr val="333333"/>
                </a:solidFill>
                <a:effectLst/>
                <a:latin typeface="Helvetica Neue"/>
              </a:rPr>
              <a:t>Моя любовь, которая тяжка мне.</a:t>
            </a:r>
          </a:p>
          <a:p>
            <a:r>
              <a:rPr lang="ru-RU" b="0" i="1" dirty="0" smtClean="0">
                <a:solidFill>
                  <a:srgbClr val="333333"/>
                </a:solidFill>
                <a:effectLst/>
                <a:latin typeface="Helvetica Neue"/>
              </a:rPr>
              <a:t>(Акт I Сцена I).</a:t>
            </a:r>
            <a:endParaRPr lang="ru-RU" b="0" i="0" dirty="0" smtClean="0">
              <a:solidFill>
                <a:srgbClr val="333333"/>
              </a:solidFill>
              <a:effectLst/>
              <a:latin typeface="Helvetica Neue"/>
            </a:endParaRPr>
          </a:p>
          <a:p>
            <a:r>
              <a:rPr lang="ru-RU" b="0" i="0" dirty="0" smtClean="0">
                <a:solidFill>
                  <a:srgbClr val="333333"/>
                </a:solidFill>
                <a:effectLst/>
                <a:latin typeface="Helvetica Neue"/>
              </a:rPr>
              <a:t>Что есть любовь? Безумье от угара,</a:t>
            </a:r>
            <a:br>
              <a:rPr lang="ru-RU" b="0" i="0" dirty="0" smtClean="0">
                <a:solidFill>
                  <a:srgbClr val="333333"/>
                </a:solidFill>
                <a:effectLst/>
                <a:latin typeface="Helvetica Neue"/>
              </a:rPr>
            </a:br>
            <a:r>
              <a:rPr lang="ru-RU" b="0" i="0" dirty="0" smtClean="0">
                <a:solidFill>
                  <a:srgbClr val="333333"/>
                </a:solidFill>
                <a:effectLst/>
                <a:latin typeface="Helvetica Neue"/>
              </a:rPr>
              <a:t>Игра огнем, ведущая к пожару,</a:t>
            </a:r>
            <a:br>
              <a:rPr lang="ru-RU" b="0" i="0" dirty="0" smtClean="0">
                <a:solidFill>
                  <a:srgbClr val="333333"/>
                </a:solidFill>
                <a:effectLst/>
                <a:latin typeface="Helvetica Neue"/>
              </a:rPr>
            </a:br>
            <a:r>
              <a:rPr lang="ru-RU" b="0" i="0" dirty="0" smtClean="0">
                <a:solidFill>
                  <a:srgbClr val="333333"/>
                </a:solidFill>
                <a:effectLst/>
                <a:latin typeface="Helvetica Neue"/>
              </a:rPr>
              <a:t>Воспламенившееся море слез,</a:t>
            </a:r>
            <a:br>
              <a:rPr lang="ru-RU" b="0" i="0" dirty="0" smtClean="0">
                <a:solidFill>
                  <a:srgbClr val="333333"/>
                </a:solidFill>
                <a:effectLst/>
                <a:latin typeface="Helvetica Neue"/>
              </a:rPr>
            </a:br>
            <a:r>
              <a:rPr lang="ru-RU" b="0" i="0" dirty="0" smtClean="0">
                <a:solidFill>
                  <a:srgbClr val="333333"/>
                </a:solidFill>
                <a:effectLst/>
                <a:latin typeface="Helvetica Neue"/>
              </a:rPr>
              <a:t>Раздумье — необдуманности ради,</a:t>
            </a:r>
            <a:br>
              <a:rPr lang="ru-RU" b="0" i="0" dirty="0" smtClean="0">
                <a:solidFill>
                  <a:srgbClr val="333333"/>
                </a:solidFill>
                <a:effectLst/>
                <a:latin typeface="Helvetica Neue"/>
              </a:rPr>
            </a:br>
            <a:r>
              <a:rPr lang="ru-RU" b="0" i="0" dirty="0" smtClean="0">
                <a:solidFill>
                  <a:srgbClr val="333333"/>
                </a:solidFill>
                <a:effectLst/>
                <a:latin typeface="Helvetica Neue"/>
              </a:rPr>
              <a:t>Смешенье яда и противоядья.</a:t>
            </a:r>
          </a:p>
          <a:p>
            <a:r>
              <a:rPr lang="ru-RU" b="0" i="1" dirty="0" smtClean="0">
                <a:solidFill>
                  <a:srgbClr val="333333"/>
                </a:solidFill>
                <a:effectLst/>
                <a:latin typeface="Helvetica Neue"/>
              </a:rPr>
              <a:t>(Акт I Сцена I).</a:t>
            </a:r>
            <a:endParaRPr lang="ru-RU" b="0" i="0" dirty="0" smtClean="0">
              <a:solidFill>
                <a:srgbClr val="333333"/>
              </a:solidFill>
              <a:effectLst/>
              <a:latin typeface="Helvetica Neue"/>
            </a:endParaRPr>
          </a:p>
          <a:p>
            <a:r>
              <a:rPr lang="ru-RU" b="0" i="0" dirty="0" smtClean="0">
                <a:solidFill>
                  <a:srgbClr val="333333"/>
                </a:solidFill>
                <a:effectLst/>
                <a:latin typeface="Helvetica Neue"/>
              </a:rPr>
              <a:t>Я потерял себя, и я не тут.</a:t>
            </a:r>
            <a:br>
              <a:rPr lang="ru-RU" b="0" i="0" dirty="0" smtClean="0">
                <a:solidFill>
                  <a:srgbClr val="333333"/>
                </a:solidFill>
                <a:effectLst/>
                <a:latin typeface="Helvetica Neue"/>
              </a:rPr>
            </a:br>
            <a:r>
              <a:rPr lang="ru-RU" b="0" i="0" dirty="0" smtClean="0">
                <a:solidFill>
                  <a:srgbClr val="333333"/>
                </a:solidFill>
                <a:effectLst/>
                <a:latin typeface="Helvetica Neue"/>
              </a:rPr>
              <a:t>Ромео нет. Ромео не найдут.</a:t>
            </a:r>
          </a:p>
          <a:p>
            <a:r>
              <a:rPr lang="ru-RU" b="0" i="1" dirty="0" smtClean="0">
                <a:solidFill>
                  <a:srgbClr val="333333"/>
                </a:solidFill>
                <a:effectLst/>
                <a:latin typeface="Helvetica Neue"/>
              </a:rPr>
              <a:t>(Акт I Сцена I).</a:t>
            </a:r>
            <a:endParaRPr lang="ru-RU" b="0" i="0" dirty="0" smtClean="0">
              <a:solidFill>
                <a:srgbClr val="333333"/>
              </a:solidFill>
              <a:effectLst/>
              <a:latin typeface="Helvetica Neue"/>
            </a:endParaRPr>
          </a:p>
          <a:p>
            <a:endParaRPr lang="ru-RU" dirty="0"/>
          </a:p>
        </p:txBody>
      </p:sp>
      <p:pic>
        <p:nvPicPr>
          <p:cNvPr id="4" name="Рисунок 3"/>
          <p:cNvPicPr>
            <a:picLocks noChangeAspect="1"/>
          </p:cNvPicPr>
          <p:nvPr/>
        </p:nvPicPr>
        <p:blipFill>
          <a:blip r:embed="rId2"/>
          <a:stretch>
            <a:fillRect/>
          </a:stretch>
        </p:blipFill>
        <p:spPr>
          <a:xfrm>
            <a:off x="6329693" y="2002222"/>
            <a:ext cx="5284083" cy="3672438"/>
          </a:xfrm>
          <a:prstGeom prst="rect">
            <a:avLst/>
          </a:prstGeom>
        </p:spPr>
      </p:pic>
    </p:spTree>
    <p:extLst>
      <p:ext uri="{BB962C8B-B14F-4D97-AF65-F5344CB8AC3E}">
        <p14:creationId xmlns:p14="http://schemas.microsoft.com/office/powerpoint/2010/main" val="3236365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normAutofit fontScale="90000"/>
          </a:bodyPr>
          <a:lstStyle/>
          <a:p>
            <a:r>
              <a:rPr lang="ru-RU" b="1" i="0" dirty="0" smtClean="0">
                <a:solidFill>
                  <a:srgbClr val="333333"/>
                </a:solidFill>
                <a:effectLst/>
                <a:latin typeface="Helvetica Neue"/>
              </a:rPr>
              <a:t/>
            </a:r>
            <a:br>
              <a:rPr lang="ru-RU" b="1" i="0" dirty="0" smtClean="0">
                <a:solidFill>
                  <a:srgbClr val="333333"/>
                </a:solidFill>
                <a:effectLst/>
                <a:latin typeface="Helvetica Neue"/>
              </a:rPr>
            </a:br>
            <a:r>
              <a:rPr lang="ru-RU" b="1" i="0" dirty="0" smtClean="0">
                <a:solidFill>
                  <a:srgbClr val="333333"/>
                </a:solidFill>
                <a:effectLst/>
                <a:latin typeface="Helvetica Neue"/>
              </a:rPr>
              <a:t>Почему герой так отзывается о любви? В чем дело?</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838200" y="1825625"/>
            <a:ext cx="4235824" cy="4351338"/>
          </a:xfrm>
          <a:solidFill>
            <a:schemeClr val="bg2"/>
          </a:solidFill>
        </p:spPr>
        <p:txBody>
          <a:bodyPr/>
          <a:lstStyle/>
          <a:p>
            <a:r>
              <a:rPr lang="ru-RU" b="0" i="0" dirty="0" smtClean="0">
                <a:solidFill>
                  <a:srgbClr val="333333"/>
                </a:solidFill>
                <a:effectLst/>
                <a:latin typeface="Helvetica Neue"/>
              </a:rPr>
              <a:t>Ромео признается, что влюблен в некую Розалину, которая не отвечает на его чувства, и это заставляет его страдать. В начале пьесы герой много говорит о своей любви, предается грусти.</a:t>
            </a:r>
          </a:p>
          <a:p>
            <a:endParaRPr lang="ru-RU" dirty="0"/>
          </a:p>
        </p:txBody>
      </p:sp>
      <p:pic>
        <p:nvPicPr>
          <p:cNvPr id="4" name="Рисунок 3"/>
          <p:cNvPicPr>
            <a:picLocks noChangeAspect="1"/>
          </p:cNvPicPr>
          <p:nvPr/>
        </p:nvPicPr>
        <p:blipFill>
          <a:blip r:embed="rId2"/>
          <a:stretch>
            <a:fillRect/>
          </a:stretch>
        </p:blipFill>
        <p:spPr>
          <a:xfrm>
            <a:off x="5674659" y="1401249"/>
            <a:ext cx="4322813" cy="5200090"/>
          </a:xfrm>
          <a:prstGeom prst="rect">
            <a:avLst/>
          </a:prstGeom>
        </p:spPr>
      </p:pic>
    </p:spTree>
    <p:extLst>
      <p:ext uri="{BB962C8B-B14F-4D97-AF65-F5344CB8AC3E}">
        <p14:creationId xmlns:p14="http://schemas.microsoft.com/office/powerpoint/2010/main" val="3740020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Когда мы впервые встречаем Джульетту? О чем идет речь?</a:t>
            </a:r>
            <a:endParaRPr lang="ru-RU" dirty="0"/>
          </a:p>
        </p:txBody>
      </p:sp>
      <p:sp>
        <p:nvSpPr>
          <p:cNvPr id="3" name="Объект 2"/>
          <p:cNvSpPr>
            <a:spLocks noGrp="1"/>
          </p:cNvSpPr>
          <p:nvPr>
            <p:ph idx="1"/>
          </p:nvPr>
        </p:nvSpPr>
        <p:spPr>
          <a:solidFill>
            <a:schemeClr val="bg2"/>
          </a:solidFill>
        </p:spPr>
        <p:txBody>
          <a:bodyPr/>
          <a:lstStyle/>
          <a:p>
            <a:r>
              <a:rPr lang="ru-RU" b="0" i="0" dirty="0" smtClean="0">
                <a:solidFill>
                  <a:srgbClr val="333333"/>
                </a:solidFill>
                <a:effectLst/>
                <a:latin typeface="Helvetica Neue"/>
              </a:rPr>
              <a:t>Первая встреча с героиней происходит в сцене разговора Джульетты с матерью, которая сообщает девушке о внимании к ней графа Париса. Мать просит дочь обратить внимание на молодого жениха, на что </a:t>
            </a:r>
            <a:r>
              <a:rPr lang="ru-RU" b="0" i="0" dirty="0" err="1" smtClean="0">
                <a:solidFill>
                  <a:srgbClr val="333333"/>
                </a:solidFill>
                <a:effectLst/>
                <a:latin typeface="Helvetica Neue"/>
              </a:rPr>
              <a:t>Джульеттта</a:t>
            </a:r>
            <a:r>
              <a:rPr lang="ru-RU" b="0" i="0" dirty="0" smtClean="0">
                <a:solidFill>
                  <a:srgbClr val="333333"/>
                </a:solidFill>
                <a:effectLst/>
                <a:latin typeface="Helvetica Neue"/>
              </a:rPr>
              <a:t> отвечает:</a:t>
            </a:r>
          </a:p>
          <a:p>
            <a:r>
              <a:rPr lang="ru-RU" b="0" i="0" dirty="0" smtClean="0">
                <a:solidFill>
                  <a:srgbClr val="333333"/>
                </a:solidFill>
                <a:effectLst/>
                <a:latin typeface="Helvetica Neue"/>
              </a:rPr>
              <a:t>Еще не знаю. Надо сделать пробу.</a:t>
            </a:r>
            <a:br>
              <a:rPr lang="ru-RU" b="0" i="0" dirty="0" smtClean="0">
                <a:solidFill>
                  <a:srgbClr val="333333"/>
                </a:solidFill>
                <a:effectLst/>
                <a:latin typeface="Helvetica Neue"/>
              </a:rPr>
            </a:br>
            <a:r>
              <a:rPr lang="ru-RU" b="0" i="0" dirty="0" smtClean="0">
                <a:solidFill>
                  <a:srgbClr val="333333"/>
                </a:solidFill>
                <a:effectLst/>
                <a:latin typeface="Helvetica Neue"/>
              </a:rPr>
              <a:t>Но это лишь единственно для Вас. </a:t>
            </a:r>
            <a:r>
              <a:rPr lang="ru-RU" b="0" i="1" dirty="0" smtClean="0">
                <a:solidFill>
                  <a:srgbClr val="333333"/>
                </a:solidFill>
                <a:effectLst/>
                <a:latin typeface="Helvetica Neue"/>
              </a:rPr>
              <a:t>(Акт </a:t>
            </a:r>
            <a:r>
              <a:rPr lang="ru-RU" b="0" i="1" dirty="0" err="1" smtClean="0">
                <a:solidFill>
                  <a:srgbClr val="333333"/>
                </a:solidFill>
                <a:effectLst/>
                <a:latin typeface="Helvetica Neue"/>
              </a:rPr>
              <a:t>IСцена</a:t>
            </a:r>
            <a:r>
              <a:rPr lang="ru-RU" b="0" i="1" dirty="0" smtClean="0">
                <a:solidFill>
                  <a:srgbClr val="333333"/>
                </a:solidFill>
                <a:effectLst/>
                <a:latin typeface="Helvetica Neue"/>
              </a:rPr>
              <a:t> III)</a:t>
            </a:r>
            <a:endParaRPr lang="ru-RU" b="0" i="0" dirty="0" smtClean="0">
              <a:solidFill>
                <a:srgbClr val="333333"/>
              </a:solidFill>
              <a:effectLst/>
              <a:latin typeface="Helvetica Neue"/>
            </a:endParaRPr>
          </a:p>
          <a:p>
            <a:r>
              <a:rPr lang="ru-RU" b="0" i="0" dirty="0" smtClean="0">
                <a:solidFill>
                  <a:srgbClr val="333333"/>
                </a:solidFill>
                <a:effectLst/>
                <a:latin typeface="Helvetica Neue"/>
              </a:rPr>
              <a:t>Юная героиня еще не думала о любви, о браке, она спокойно воспринимает слова матери.</a:t>
            </a:r>
          </a:p>
          <a:p>
            <a:endParaRPr lang="ru-RU" dirty="0"/>
          </a:p>
        </p:txBody>
      </p:sp>
    </p:spTree>
    <p:extLst>
      <p:ext uri="{BB962C8B-B14F-4D97-AF65-F5344CB8AC3E}">
        <p14:creationId xmlns:p14="http://schemas.microsoft.com/office/powerpoint/2010/main" val="19385706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normAutofit fontScale="90000"/>
          </a:bodyPr>
          <a:lstStyle/>
          <a:p>
            <a:r>
              <a:rPr lang="ru-RU" b="1" i="0" dirty="0" smtClean="0">
                <a:solidFill>
                  <a:srgbClr val="333333"/>
                </a:solidFill>
                <a:effectLst/>
                <a:latin typeface="Helvetica Neue"/>
              </a:rPr>
              <a:t> Как вы думаете, почему автор героиней делает такую молодую девушку?</a:t>
            </a:r>
            <a:endParaRPr lang="ru-RU" dirty="0"/>
          </a:p>
        </p:txBody>
      </p:sp>
      <p:sp>
        <p:nvSpPr>
          <p:cNvPr id="3" name="Объект 2"/>
          <p:cNvSpPr>
            <a:spLocks noGrp="1"/>
          </p:cNvSpPr>
          <p:nvPr>
            <p:ph idx="1"/>
          </p:nvPr>
        </p:nvSpPr>
        <p:spPr>
          <a:xfrm>
            <a:off x="838200" y="1825625"/>
            <a:ext cx="10515600" cy="3176681"/>
          </a:xfrm>
          <a:solidFill>
            <a:schemeClr val="bg2"/>
          </a:solidFill>
        </p:spPr>
        <p:txBody>
          <a:bodyPr/>
          <a:lstStyle/>
          <a:p>
            <a:r>
              <a:rPr lang="ru-RU" b="0" i="0" dirty="0" smtClean="0">
                <a:solidFill>
                  <a:srgbClr val="333333"/>
                </a:solidFill>
                <a:effectLst/>
                <a:latin typeface="Helvetica Neue"/>
              </a:rPr>
              <a:t>О возрасте героини мы узнаем из речи ее кормилицы: “Ей нет еще четырнадцати лет”.</a:t>
            </a:r>
          </a:p>
          <a:p>
            <a:endParaRPr lang="ru-RU" dirty="0">
              <a:solidFill>
                <a:srgbClr val="333333"/>
              </a:solidFill>
              <a:latin typeface="Helvetica Neue"/>
            </a:endParaRPr>
          </a:p>
          <a:p>
            <a:r>
              <a:rPr lang="ru-RU" b="0" i="0" dirty="0" smtClean="0">
                <a:solidFill>
                  <a:srgbClr val="333333"/>
                </a:solidFill>
                <a:effectLst/>
                <a:latin typeface="Helvetica Neue"/>
              </a:rPr>
              <a:t>любовь может прийти в любом возрасте, главное, чтобы человек был готов любить. Он выбирает юную героиню, чтобы показать силу чувства: Джульетта ведет себя смело и решительно.</a:t>
            </a:r>
            <a:endParaRPr lang="ru-RU" dirty="0"/>
          </a:p>
        </p:txBody>
      </p:sp>
    </p:spTree>
    <p:extLst>
      <p:ext uri="{BB962C8B-B14F-4D97-AF65-F5344CB8AC3E}">
        <p14:creationId xmlns:p14="http://schemas.microsoft.com/office/powerpoint/2010/main" val="40763058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Как и где вспыхивает чувство юных героев?</a:t>
            </a:r>
            <a:endParaRPr lang="ru-RU" dirty="0"/>
          </a:p>
        </p:txBody>
      </p:sp>
      <p:sp>
        <p:nvSpPr>
          <p:cNvPr id="3" name="Объект 2"/>
          <p:cNvSpPr>
            <a:spLocks noGrp="1"/>
          </p:cNvSpPr>
          <p:nvPr>
            <p:ph idx="1"/>
          </p:nvPr>
        </p:nvSpPr>
        <p:spPr>
          <a:xfrm>
            <a:off x="838200" y="1825625"/>
            <a:ext cx="5284694" cy="4351338"/>
          </a:xfrm>
          <a:solidFill>
            <a:schemeClr val="bg2"/>
          </a:solidFill>
        </p:spPr>
        <p:txBody>
          <a:bodyPr/>
          <a:lstStyle/>
          <a:p>
            <a:r>
              <a:rPr lang="ru-RU" b="0" i="0" dirty="0" smtClean="0">
                <a:solidFill>
                  <a:srgbClr val="333333"/>
                </a:solidFill>
                <a:effectLst/>
                <a:latin typeface="Helvetica Neue"/>
              </a:rPr>
              <a:t>Любовь возникает внезапно во время случайной встречи Ромео и Джульетты на балу у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 куда герой явился в надежде встретиться с Розалиной. Важно, что герои влюбляются, не зная имен друг друга. Когда они узнают правду, это не останавливает их.</a:t>
            </a:r>
            <a:endParaRPr lang="ru-RU" dirty="0"/>
          </a:p>
        </p:txBody>
      </p:sp>
      <p:pic>
        <p:nvPicPr>
          <p:cNvPr id="4" name="Рисунок 3"/>
          <p:cNvPicPr>
            <a:picLocks noChangeAspect="1"/>
          </p:cNvPicPr>
          <p:nvPr/>
        </p:nvPicPr>
        <p:blipFill>
          <a:blip r:embed="rId2"/>
          <a:stretch>
            <a:fillRect/>
          </a:stretch>
        </p:blipFill>
        <p:spPr>
          <a:xfrm>
            <a:off x="6571129" y="1320170"/>
            <a:ext cx="4090988" cy="5377151"/>
          </a:xfrm>
          <a:prstGeom prst="rect">
            <a:avLst/>
          </a:prstGeom>
        </p:spPr>
      </p:pic>
    </p:spTree>
    <p:extLst>
      <p:ext uri="{BB962C8B-B14F-4D97-AF65-F5344CB8AC3E}">
        <p14:creationId xmlns:p14="http://schemas.microsoft.com/office/powerpoint/2010/main" val="9150694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28918"/>
            <a:ext cx="10515600" cy="681317"/>
          </a:xfrm>
          <a:solidFill>
            <a:srgbClr val="FF99CC"/>
          </a:solidFill>
        </p:spPr>
        <p:txBody>
          <a:bodyPr>
            <a:normAutofit fontScale="90000"/>
          </a:bodyPr>
          <a:lstStyle/>
          <a:p>
            <a:pPr algn="ctr"/>
            <a:r>
              <a:rPr lang="ru-RU" altLang="ru-RU" b="1" dirty="0" smtClean="0">
                <a:solidFill>
                  <a:srgbClr val="333333"/>
                </a:solidFill>
                <a:latin typeface="Helvetica Neue"/>
              </a:rPr>
              <a:t/>
            </a:r>
            <a:br>
              <a:rPr lang="ru-RU" altLang="ru-RU" b="1" dirty="0" smtClean="0">
                <a:solidFill>
                  <a:srgbClr val="333333"/>
                </a:solidFill>
                <a:latin typeface="Helvetica Neue"/>
              </a:rPr>
            </a:br>
            <a:r>
              <a:rPr lang="ru-RU" altLang="ru-RU" b="1" dirty="0" smtClean="0">
                <a:solidFill>
                  <a:srgbClr val="333333"/>
                </a:solidFill>
                <a:latin typeface="Helvetica Neue"/>
              </a:rPr>
              <a:t>Ромео</a:t>
            </a:r>
            <a:r>
              <a:rPr lang="ru-RU" altLang="ru-RU" b="1" dirty="0">
                <a:solidFill>
                  <a:srgbClr val="333333"/>
                </a:solidFill>
                <a:latin typeface="Helvetica Neue"/>
              </a:rPr>
              <a:t>:</a:t>
            </a:r>
            <a:r>
              <a:rPr kumimoji="0" lang="ru-RU" altLang="ru-RU" sz="3600" b="0" i="0" u="none" strike="noStrike" cap="none" normalizeH="0" baseline="0" dirty="0" smtClean="0">
                <a:ln>
                  <a:noFill/>
                </a:ln>
                <a:solidFill>
                  <a:schemeClr val="tx1"/>
                </a:solidFill>
                <a:effectLst/>
              </a:rPr>
              <a:t/>
            </a:r>
            <a:br>
              <a:rPr kumimoji="0" lang="ru-RU" altLang="ru-RU" sz="3600" b="0" i="0" u="none" strike="noStrike" cap="none" normalizeH="0" baseline="0" dirty="0" smtClean="0">
                <a:ln>
                  <a:noFill/>
                </a:ln>
                <a:solidFill>
                  <a:schemeClr val="tx1"/>
                </a:solidFill>
                <a:effectLst/>
              </a:rPr>
            </a:br>
            <a:endParaRPr lang="ru-RU" dirty="0"/>
          </a:p>
        </p:txBody>
      </p:sp>
      <p:sp>
        <p:nvSpPr>
          <p:cNvPr id="4" name="Rectangle 1"/>
          <p:cNvSpPr>
            <a:spLocks noGrp="1" noChangeArrowheads="1"/>
          </p:cNvSpPr>
          <p:nvPr>
            <p:ph idx="1"/>
          </p:nvPr>
        </p:nvSpPr>
        <p:spPr bwMode="auto">
          <a:xfrm>
            <a:off x="457201" y="1410673"/>
            <a:ext cx="6131858" cy="4969317"/>
          </a:xfrm>
          <a:prstGeom prst="rect">
            <a:avLst/>
          </a:prstGeom>
          <a:solidFill>
            <a:schemeClr val="bg2"/>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chemeClr val="tx1"/>
                </a:solidFill>
                <a:effectLst/>
                <a:latin typeface="Arial" panose="020B0604020202020204" pitchFamily="34" charset="0"/>
              </a:rPr>
              <a:t>Ее сиянье факелы затмило.</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Она, подобно яркому бериллу</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В ушах арапки, чересчур светла</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Для мира безобразия и зла.</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Как голубя среди вороньей стаи,</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Ее в толпе я сразу отличаю.</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Я к ней пробьюсь и посмотрю в упор.</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Любил ли я хоть раз до этих пор?</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О, нет, то были ложные богини.</a:t>
            </a:r>
            <a:br>
              <a:rPr kumimoji="0" lang="ru-RU" altLang="ru-RU" b="0" i="0" u="none" strike="noStrike" cap="none" normalizeH="0" baseline="0" dirty="0" smtClean="0">
                <a:ln>
                  <a:noFill/>
                </a:ln>
                <a:solidFill>
                  <a:schemeClr val="tx1"/>
                </a:solidFill>
                <a:effectLst/>
                <a:latin typeface="Arial" panose="020B0604020202020204" pitchFamily="34" charset="0"/>
              </a:rPr>
            </a:br>
            <a:r>
              <a:rPr kumimoji="0" lang="ru-RU" altLang="ru-RU" b="0" i="0" u="none" strike="noStrike" cap="none" normalizeH="0" baseline="0" dirty="0" smtClean="0">
                <a:ln>
                  <a:noFill/>
                </a:ln>
                <a:solidFill>
                  <a:schemeClr val="tx1"/>
                </a:solidFill>
                <a:effectLst/>
                <a:latin typeface="Arial" panose="020B0604020202020204" pitchFamily="34" charset="0"/>
              </a:rPr>
              <a:t>Я истинной красы не знал доныне.</a:t>
            </a:r>
          </a:p>
        </p:txBody>
      </p:sp>
      <p:pic>
        <p:nvPicPr>
          <p:cNvPr id="5" name="Рисунок 4"/>
          <p:cNvPicPr>
            <a:picLocks noChangeAspect="1"/>
          </p:cNvPicPr>
          <p:nvPr/>
        </p:nvPicPr>
        <p:blipFill>
          <a:blip r:embed="rId2"/>
          <a:stretch>
            <a:fillRect/>
          </a:stretch>
        </p:blipFill>
        <p:spPr>
          <a:xfrm>
            <a:off x="7379512" y="701969"/>
            <a:ext cx="4229781" cy="5678021"/>
          </a:xfrm>
          <a:prstGeom prst="rect">
            <a:avLst/>
          </a:prstGeom>
        </p:spPr>
      </p:pic>
    </p:spTree>
    <p:extLst>
      <p:ext uri="{BB962C8B-B14F-4D97-AF65-F5344CB8AC3E}">
        <p14:creationId xmlns:p14="http://schemas.microsoft.com/office/powerpoint/2010/main" val="19181548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9930" y="457200"/>
            <a:ext cx="4213412" cy="5719763"/>
          </a:xfrm>
          <a:solidFill>
            <a:schemeClr val="bg2"/>
          </a:solidFill>
        </p:spPr>
        <p:txBody>
          <a:bodyPr/>
          <a:lstStyle/>
          <a:p>
            <a:pPr marL="0" indent="0">
              <a:buNone/>
            </a:pPr>
            <a:r>
              <a:rPr lang="ru-RU" b="1" i="0" dirty="0" smtClean="0">
                <a:solidFill>
                  <a:srgbClr val="333333"/>
                </a:solidFill>
                <a:effectLst/>
                <a:latin typeface="Helvetica Neue"/>
              </a:rPr>
              <a:t>Какая тема звучит в высказывании героини?</a:t>
            </a:r>
            <a:endParaRPr lang="ru-RU" b="0" i="0" dirty="0" smtClean="0">
              <a:solidFill>
                <a:srgbClr val="333333"/>
              </a:solidFill>
              <a:effectLst/>
              <a:latin typeface="Helvetica Neue"/>
            </a:endParaRPr>
          </a:p>
          <a:p>
            <a:r>
              <a:rPr lang="ru-RU" b="0" i="0" dirty="0" smtClean="0">
                <a:solidFill>
                  <a:srgbClr val="333333"/>
                </a:solidFill>
                <a:effectLst/>
                <a:latin typeface="Helvetica Neue"/>
              </a:rPr>
              <a:t>Джульетта понимает, что любовь к врагу семьи связана со сложностями, в ее словах звучит тревога.</a:t>
            </a:r>
          </a:p>
          <a:p>
            <a:pPr marL="0" indent="0">
              <a:buNone/>
            </a:pPr>
            <a:r>
              <a:rPr lang="ru-RU" b="1" i="0" dirty="0" smtClean="0">
                <a:solidFill>
                  <a:srgbClr val="333333"/>
                </a:solidFill>
                <a:effectLst/>
                <a:latin typeface="Helvetica Neue"/>
              </a:rPr>
              <a:t>Что мешает их любви?</a:t>
            </a:r>
            <a:endParaRPr lang="ru-RU" b="0" i="0" dirty="0" smtClean="0">
              <a:solidFill>
                <a:srgbClr val="333333"/>
              </a:solidFill>
              <a:effectLst/>
              <a:latin typeface="Helvetica Neue"/>
            </a:endParaRPr>
          </a:p>
          <a:p>
            <a:r>
              <a:rPr lang="ru-RU" b="0" i="0" dirty="0" smtClean="0">
                <a:solidFill>
                  <a:srgbClr val="333333"/>
                </a:solidFill>
                <a:effectLst/>
                <a:latin typeface="Helvetica Neue"/>
              </a:rPr>
              <a:t>Любви героев мешает вражда их семейств.</a:t>
            </a:r>
          </a:p>
          <a:p>
            <a:endParaRPr lang="ru-RU" dirty="0"/>
          </a:p>
        </p:txBody>
      </p:sp>
      <p:pic>
        <p:nvPicPr>
          <p:cNvPr id="4" name="Рисунок 3"/>
          <p:cNvPicPr>
            <a:picLocks noChangeAspect="1"/>
          </p:cNvPicPr>
          <p:nvPr/>
        </p:nvPicPr>
        <p:blipFill>
          <a:blip r:embed="rId2"/>
          <a:stretch>
            <a:fillRect/>
          </a:stretch>
        </p:blipFill>
        <p:spPr>
          <a:xfrm>
            <a:off x="6096000" y="170295"/>
            <a:ext cx="5246593" cy="6474296"/>
          </a:xfrm>
          <a:prstGeom prst="rect">
            <a:avLst/>
          </a:prstGeom>
        </p:spPr>
      </p:pic>
    </p:spTree>
    <p:extLst>
      <p:ext uri="{BB962C8B-B14F-4D97-AF65-F5344CB8AC3E}">
        <p14:creationId xmlns:p14="http://schemas.microsoft.com/office/powerpoint/2010/main" val="903337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1719"/>
            <a:ext cx="10515600" cy="1618970"/>
          </a:xfrm>
          <a:solidFill>
            <a:srgbClr val="FF99CC"/>
          </a:solidFill>
        </p:spPr>
        <p:txBody>
          <a:bodyPr>
            <a:normAutofit fontScale="90000"/>
          </a:bodyPr>
          <a:lstStyle/>
          <a:p>
            <a:r>
              <a:rPr lang="ru-RU" b="1" i="0" dirty="0" smtClean="0">
                <a:solidFill>
                  <a:srgbClr val="000000"/>
                </a:solidFill>
                <a:effectLst/>
                <a:latin typeface="YS Text Optional"/>
              </a:rPr>
              <a:t/>
            </a:r>
            <a:br>
              <a:rPr lang="ru-RU" b="1" i="0" dirty="0" smtClean="0">
                <a:solidFill>
                  <a:srgbClr val="000000"/>
                </a:solidFill>
                <a:effectLst/>
                <a:latin typeface="YS Text Optional"/>
              </a:rPr>
            </a:br>
            <a:r>
              <a:rPr lang="ru-RU" b="1" i="0" dirty="0" smtClean="0">
                <a:solidFill>
                  <a:srgbClr val="000000"/>
                </a:solidFill>
                <a:effectLst/>
                <a:latin typeface="YS Text Optional"/>
              </a:rPr>
              <a:t>Ромео и Джульетта. История создания великого произведения</a:t>
            </a:r>
            <a:br>
              <a:rPr lang="ru-RU" b="1" i="0" dirty="0" smtClean="0">
                <a:solidFill>
                  <a:srgbClr val="000000"/>
                </a:solidFill>
                <a:effectLst/>
                <a:latin typeface="YS Text Optional"/>
              </a:rPr>
            </a:br>
            <a:endParaRPr lang="ru-RU" dirty="0"/>
          </a:p>
        </p:txBody>
      </p:sp>
      <p:sp>
        <p:nvSpPr>
          <p:cNvPr id="3" name="Объект 2"/>
          <p:cNvSpPr>
            <a:spLocks noGrp="1"/>
          </p:cNvSpPr>
          <p:nvPr>
            <p:ph sz="half" idx="1"/>
          </p:nvPr>
        </p:nvSpPr>
        <p:spPr>
          <a:xfrm>
            <a:off x="838200" y="1825624"/>
            <a:ext cx="5334000" cy="5032375"/>
          </a:xfrm>
          <a:solidFill>
            <a:schemeClr val="bg2"/>
          </a:solidFill>
        </p:spPr>
        <p:txBody>
          <a:bodyPr>
            <a:noAutofit/>
          </a:bodyPr>
          <a:lstStyle/>
          <a:p>
            <a:r>
              <a:rPr lang="ru-RU" sz="3200" b="0" i="0" dirty="0" smtClean="0">
                <a:solidFill>
                  <a:srgbClr val="000000"/>
                </a:solidFill>
                <a:effectLst/>
                <a:latin typeface="YS Text Optional"/>
              </a:rPr>
              <a:t>Самая ранняя из сохранившихся обработок этого сюжета, крайне популярного в ренессансной Италии, принадлежит </a:t>
            </a:r>
            <a:r>
              <a:rPr lang="ru-RU" sz="3200" b="0" i="0" dirty="0" err="1" smtClean="0">
                <a:solidFill>
                  <a:srgbClr val="000000"/>
                </a:solidFill>
                <a:effectLst/>
                <a:latin typeface="YS Text Optional"/>
              </a:rPr>
              <a:t>Мазуччо</a:t>
            </a:r>
            <a:r>
              <a:rPr lang="ru-RU" sz="3200" b="0" i="0" dirty="0" smtClean="0">
                <a:solidFill>
                  <a:srgbClr val="000000"/>
                </a:solidFill>
                <a:effectLst/>
                <a:latin typeface="YS Text Optional"/>
              </a:rPr>
              <a:t> ("</a:t>
            </a:r>
            <a:r>
              <a:rPr lang="ru-RU" sz="3200" b="0" i="0" dirty="0" err="1" smtClean="0">
                <a:solidFill>
                  <a:srgbClr val="000000"/>
                </a:solidFill>
                <a:effectLst/>
                <a:latin typeface="YS Text Optional"/>
              </a:rPr>
              <a:t>Новеллино</a:t>
            </a:r>
            <a:r>
              <a:rPr lang="ru-RU" sz="3200" b="0" i="0" dirty="0" smtClean="0">
                <a:solidFill>
                  <a:srgbClr val="000000"/>
                </a:solidFill>
                <a:effectLst/>
                <a:latin typeface="YS Text Optional"/>
              </a:rPr>
              <a:t>", 1476 г.; новелла 36), у которого любящие носят еще другие имена и события происходят в </a:t>
            </a:r>
            <a:r>
              <a:rPr lang="ru-RU" sz="3200" b="0" i="0" dirty="0" err="1" smtClean="0">
                <a:solidFill>
                  <a:srgbClr val="000000"/>
                </a:solidFill>
                <a:effectLst/>
                <a:latin typeface="YS Text Optional"/>
              </a:rPr>
              <a:t>Сьене</a:t>
            </a:r>
            <a:r>
              <a:rPr lang="ru-RU" sz="3200" b="0" i="0" dirty="0" smtClean="0">
                <a:solidFill>
                  <a:srgbClr val="000000"/>
                </a:solidFill>
                <a:effectLst/>
                <a:latin typeface="YS Text Optional"/>
              </a:rPr>
              <a:t>.</a:t>
            </a:r>
            <a:endParaRPr lang="ru-RU" sz="3200" dirty="0"/>
          </a:p>
        </p:txBody>
      </p:sp>
      <p:sp>
        <p:nvSpPr>
          <p:cNvPr id="4" name="Объект 3"/>
          <p:cNvSpPr>
            <a:spLocks noGrp="1"/>
          </p:cNvSpPr>
          <p:nvPr>
            <p:ph sz="half" idx="2"/>
          </p:nvPr>
        </p:nvSpPr>
        <p:spPr>
          <a:xfrm>
            <a:off x="6172200" y="1825625"/>
            <a:ext cx="5181600" cy="5032374"/>
          </a:xfrm>
          <a:solidFill>
            <a:schemeClr val="bg2"/>
          </a:solidFill>
        </p:spPr>
        <p:txBody>
          <a:bodyPr>
            <a:normAutofit fontScale="70000" lnSpcReduction="20000"/>
          </a:bodyPr>
          <a:lstStyle/>
          <a:p>
            <a:r>
              <a:rPr lang="ru-RU" b="0" i="0" dirty="0" smtClean="0">
                <a:solidFill>
                  <a:srgbClr val="000000"/>
                </a:solidFill>
                <a:effectLst/>
                <a:latin typeface="YS Text Optional"/>
              </a:rPr>
              <a:t>Но уже у </a:t>
            </a:r>
            <a:r>
              <a:rPr lang="ru-RU" b="0" i="0" dirty="0" err="1" smtClean="0">
                <a:solidFill>
                  <a:srgbClr val="000000"/>
                </a:solidFill>
                <a:effectLst/>
                <a:latin typeface="YS Text Optional"/>
              </a:rPr>
              <a:t>Луиджи</a:t>
            </a:r>
            <a:r>
              <a:rPr lang="ru-RU" b="0" i="0" dirty="0" smtClean="0">
                <a:solidFill>
                  <a:srgbClr val="000000"/>
                </a:solidFill>
                <a:effectLst/>
                <a:latin typeface="YS Text Optional"/>
              </a:rPr>
              <a:t> да Порто ("История двух благородных любовников", около 1524 г.) действие перенесено в Верону, любящие получили имена Ромео и Джульетта, а кроме того, получили фамильные имена упоминаемых Данте враждующих семей - </a:t>
            </a:r>
            <a:r>
              <a:rPr lang="ru-RU" b="0" i="0" dirty="0" err="1" smtClean="0">
                <a:solidFill>
                  <a:srgbClr val="000000"/>
                </a:solidFill>
                <a:effectLst/>
                <a:latin typeface="YS Text Optional"/>
              </a:rPr>
              <a:t>Монтекки</a:t>
            </a:r>
            <a:r>
              <a:rPr lang="ru-RU" b="0" i="0" dirty="0" smtClean="0">
                <a:solidFill>
                  <a:srgbClr val="000000"/>
                </a:solidFill>
                <a:effectLst/>
                <a:latin typeface="YS Text Optional"/>
              </a:rPr>
              <a:t> и </a:t>
            </a:r>
            <a:r>
              <a:rPr lang="ru-RU" b="0" i="0" dirty="0" err="1" smtClean="0">
                <a:solidFill>
                  <a:srgbClr val="000000"/>
                </a:solidFill>
                <a:effectLst/>
                <a:latin typeface="YS Text Optional"/>
              </a:rPr>
              <a:t>Капулетти</a:t>
            </a:r>
            <a:r>
              <a:rPr lang="ru-RU" b="0" i="0" dirty="0" smtClean="0">
                <a:solidFill>
                  <a:srgbClr val="000000"/>
                </a:solidFill>
                <a:effectLst/>
                <a:latin typeface="YS Text Optional"/>
              </a:rPr>
              <a:t> ("Чистилище", VI, 106). В этой форме от да Порто сюжет перешел к </a:t>
            </a:r>
            <a:r>
              <a:rPr lang="ru-RU" b="0" i="0" dirty="0" err="1" smtClean="0">
                <a:solidFill>
                  <a:srgbClr val="000000"/>
                </a:solidFill>
                <a:effectLst/>
                <a:latin typeface="YS Text Optional"/>
              </a:rPr>
              <a:t>Больдери</a:t>
            </a:r>
            <a:r>
              <a:rPr lang="ru-RU" b="0" i="0" dirty="0" smtClean="0">
                <a:solidFill>
                  <a:srgbClr val="000000"/>
                </a:solidFill>
                <a:effectLst/>
                <a:latin typeface="YS Text Optional"/>
              </a:rPr>
              <a:t> ("Несчастная любовь", 1553), </a:t>
            </a:r>
            <a:r>
              <a:rPr lang="ru-RU" b="0" i="0" dirty="0" err="1" smtClean="0">
                <a:solidFill>
                  <a:srgbClr val="000000"/>
                </a:solidFill>
                <a:effectLst/>
                <a:latin typeface="YS Text Optional"/>
              </a:rPr>
              <a:t>Банделло</a:t>
            </a:r>
            <a:r>
              <a:rPr lang="ru-RU" b="0" i="0" dirty="0" smtClean="0">
                <a:solidFill>
                  <a:srgbClr val="000000"/>
                </a:solidFill>
                <a:effectLst/>
                <a:latin typeface="YS Text Optional"/>
              </a:rPr>
              <a:t> ("Новеллы", 1554), </a:t>
            </a:r>
            <a:r>
              <a:rPr lang="ru-RU" b="0" i="0" dirty="0" err="1" smtClean="0">
                <a:solidFill>
                  <a:srgbClr val="000000"/>
                </a:solidFill>
                <a:effectLst/>
                <a:latin typeface="YS Text Optional"/>
              </a:rPr>
              <a:t>Луиджи</a:t>
            </a:r>
            <a:r>
              <a:rPr lang="ru-RU" b="0" i="0" dirty="0" smtClean="0">
                <a:solidFill>
                  <a:srgbClr val="000000"/>
                </a:solidFill>
                <a:effectLst/>
                <a:latin typeface="YS Text Optional"/>
              </a:rPr>
              <a:t> </a:t>
            </a:r>
            <a:r>
              <a:rPr lang="ru-RU" b="0" i="0" dirty="0" err="1" smtClean="0">
                <a:solidFill>
                  <a:srgbClr val="000000"/>
                </a:solidFill>
                <a:effectLst/>
                <a:latin typeface="YS Text Optional"/>
              </a:rPr>
              <a:t>Грото</a:t>
            </a:r>
            <a:r>
              <a:rPr lang="ru-RU" b="0" i="0" dirty="0" smtClean="0">
                <a:solidFill>
                  <a:srgbClr val="000000"/>
                </a:solidFill>
                <a:effectLst/>
                <a:latin typeface="YS Text Optional"/>
              </a:rPr>
              <a:t> (трагедия "Адриана", изд. 1578 г.) и, наконец, к Джироламо </a:t>
            </a:r>
            <a:r>
              <a:rPr lang="ru-RU" b="0" i="0" dirty="0" err="1" smtClean="0">
                <a:solidFill>
                  <a:srgbClr val="000000"/>
                </a:solidFill>
                <a:effectLst/>
                <a:latin typeface="YS Text Optional"/>
              </a:rPr>
              <a:t>делла</a:t>
            </a:r>
            <a:r>
              <a:rPr lang="ru-RU" b="0" i="0" dirty="0" smtClean="0">
                <a:solidFill>
                  <a:srgbClr val="000000"/>
                </a:solidFill>
                <a:effectLst/>
                <a:latin typeface="YS Text Optional"/>
              </a:rPr>
              <a:t> Корта, который в своей "Истории Вероны" (1594-1596) выдает эту повесть за истинное происшествие. Вероятно, вскоре после этого и была сфабрикована явно поддельная гробница Ромео и Джульетты, которую до сих пор показывают в Вероне туристам.</a:t>
            </a:r>
            <a:endParaRPr lang="ru-RU" dirty="0"/>
          </a:p>
        </p:txBody>
      </p:sp>
    </p:spTree>
    <p:extLst>
      <p:ext uri="{BB962C8B-B14F-4D97-AF65-F5344CB8AC3E}">
        <p14:creationId xmlns:p14="http://schemas.microsoft.com/office/powerpoint/2010/main" val="19534019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15153"/>
            <a:ext cx="10515600" cy="1475535"/>
          </a:xfrm>
          <a:solidFill>
            <a:srgbClr val="FF99CC"/>
          </a:solidFill>
        </p:spPr>
        <p:txBody>
          <a:bodyPr>
            <a:normAutofit fontScale="90000"/>
          </a:bodyPr>
          <a:lstStyle/>
          <a:p>
            <a:r>
              <a:rPr lang="ru-RU" b="1" i="0" dirty="0" smtClean="0">
                <a:solidFill>
                  <a:srgbClr val="333333"/>
                </a:solidFill>
                <a:effectLst/>
                <a:latin typeface="Helvetica Neue"/>
              </a:rPr>
              <a:t>Как любовь воздействует на героев: как ведут себя Ромео и Джульетта до и после знакомства?</a:t>
            </a:r>
            <a:endParaRPr lang="ru-RU" dirty="0"/>
          </a:p>
        </p:txBody>
      </p:sp>
      <p:sp>
        <p:nvSpPr>
          <p:cNvPr id="3" name="Объект 2"/>
          <p:cNvSpPr>
            <a:spLocks noGrp="1"/>
          </p:cNvSpPr>
          <p:nvPr>
            <p:ph idx="1"/>
          </p:nvPr>
        </p:nvSpPr>
        <p:spPr>
          <a:solidFill>
            <a:schemeClr val="bg2"/>
          </a:solidFill>
        </p:spPr>
        <p:txBody>
          <a:bodyPr>
            <a:normAutofit fontScale="92500" lnSpcReduction="20000"/>
          </a:bodyPr>
          <a:lstStyle/>
          <a:p>
            <a:r>
              <a:rPr lang="ru-RU" b="0" i="0" dirty="0" smtClean="0">
                <a:solidFill>
                  <a:srgbClr val="333333"/>
                </a:solidFill>
                <a:effectLst/>
                <a:latin typeface="Helvetica Neue"/>
              </a:rPr>
              <a:t>Ромео до встречи с Джульеттой говорит очень много и красиво о своей любви к Розалине. Когда он встречает дочь </a:t>
            </a:r>
            <a:r>
              <a:rPr lang="ru-RU" b="0" i="0" dirty="0" err="1" smtClean="0">
                <a:solidFill>
                  <a:srgbClr val="333333"/>
                </a:solidFill>
                <a:effectLst/>
                <a:latin typeface="Helvetica Neue"/>
              </a:rPr>
              <a:t>Капулеттти</a:t>
            </a:r>
            <a:r>
              <a:rPr lang="ru-RU" b="0" i="0" dirty="0" smtClean="0">
                <a:solidFill>
                  <a:srgbClr val="333333"/>
                </a:solidFill>
                <a:effectLst/>
                <a:latin typeface="Helvetica Neue"/>
              </a:rPr>
              <a:t>, то начинает действовать, так как настоящее чувство требует решительности. Из мечтательного юноши он превращается в смелого, мужественного человека, способного принимать решения и отвечать за свои поступки. Он сразу же договаривается с отцом Лоренцо о венчании, не желает сражаться с </a:t>
            </a:r>
            <a:r>
              <a:rPr lang="ru-RU" b="0" i="0" dirty="0" err="1" smtClean="0">
                <a:solidFill>
                  <a:srgbClr val="333333"/>
                </a:solidFill>
                <a:effectLst/>
                <a:latin typeface="Helvetica Neue"/>
              </a:rPr>
              <a:t>Тибальтом</a:t>
            </a:r>
            <a:r>
              <a:rPr lang="ru-RU" b="0" i="0" dirty="0" smtClean="0">
                <a:solidFill>
                  <a:srgbClr val="333333"/>
                </a:solidFill>
                <a:effectLst/>
                <a:latin typeface="Helvetica Neue"/>
              </a:rPr>
              <a:t>, провоцирующим столкновение.</a:t>
            </a:r>
            <a:r>
              <a:rPr lang="ru-RU" dirty="0" smtClean="0"/>
              <a:t/>
            </a:r>
            <a:br>
              <a:rPr lang="ru-RU" dirty="0" smtClean="0"/>
            </a:br>
            <a:r>
              <a:rPr lang="ru-RU" b="0" i="0" dirty="0" smtClean="0">
                <a:solidFill>
                  <a:srgbClr val="333333"/>
                </a:solidFill>
                <a:effectLst/>
                <a:latin typeface="Helvetica Neue"/>
              </a:rPr>
              <a:t>Такой же путь проходит и Джульетта, она меняется еще сильнее: сначала она была покорной дочерью, но, полюбив, обретает решимость и борется за своё чувство.</a:t>
            </a:r>
            <a:r>
              <a:rPr lang="ru-RU" dirty="0" smtClean="0"/>
              <a:t/>
            </a:r>
            <a:br>
              <a:rPr lang="ru-RU" dirty="0" smtClean="0"/>
            </a:br>
            <a:r>
              <a:rPr lang="ru-RU" b="0" i="0" dirty="0" smtClean="0">
                <a:solidFill>
                  <a:srgbClr val="333333"/>
                </a:solidFill>
                <a:effectLst/>
                <a:latin typeface="Helvetica Neue"/>
              </a:rPr>
              <a:t>Любовь в трагедии предстает как великий воспитатель, она меняет Ромео и Джульетту: герои взрослеют, принимают важные решения, берут на себя ответственность.</a:t>
            </a:r>
            <a:endParaRPr lang="ru-RU" dirty="0"/>
          </a:p>
        </p:txBody>
      </p:sp>
    </p:spTree>
    <p:extLst>
      <p:ext uri="{BB962C8B-B14F-4D97-AF65-F5344CB8AC3E}">
        <p14:creationId xmlns:p14="http://schemas.microsoft.com/office/powerpoint/2010/main" val="40194496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normAutofit fontScale="90000"/>
          </a:bodyPr>
          <a:lstStyle/>
          <a:p>
            <a:r>
              <a:rPr lang="ru-RU" b="1" i="0" dirty="0" smtClean="0">
                <a:solidFill>
                  <a:srgbClr val="333333"/>
                </a:solidFill>
                <a:effectLst/>
                <a:latin typeface="Helvetica Neue"/>
              </a:rPr>
              <a:t>Как юные герои относятся к вражде своих семейств? Какое событие сыграло роковую роль в их судьбе?</a:t>
            </a:r>
            <a:endParaRPr lang="ru-RU" dirty="0"/>
          </a:p>
        </p:txBody>
      </p:sp>
      <p:sp>
        <p:nvSpPr>
          <p:cNvPr id="3" name="Объект 2"/>
          <p:cNvSpPr>
            <a:spLocks noGrp="1"/>
          </p:cNvSpPr>
          <p:nvPr>
            <p:ph idx="1"/>
          </p:nvPr>
        </p:nvSpPr>
        <p:spPr>
          <a:xfrm>
            <a:off x="838200" y="1825625"/>
            <a:ext cx="10515600" cy="2970493"/>
          </a:xfrm>
          <a:solidFill>
            <a:schemeClr val="bg2"/>
          </a:solidFill>
        </p:spPr>
        <p:txBody>
          <a:bodyPr/>
          <a:lstStyle/>
          <a:p>
            <a:r>
              <a:rPr lang="ru-RU" b="0" i="0" dirty="0" smtClean="0">
                <a:solidFill>
                  <a:srgbClr val="333333"/>
                </a:solidFill>
                <a:effectLst/>
                <a:latin typeface="Helvetica Neue"/>
              </a:rPr>
              <a:t>Влюбленные оценивают друг друга не по имени, а по качествам. “Когда Ромео не звался бы Ромео, он хранил бы все милые достоинства свои…” — говорит Джульетта.</a:t>
            </a:r>
            <a:r>
              <a:rPr lang="ru-RU" dirty="0" smtClean="0"/>
              <a:t/>
            </a:r>
            <a:br>
              <a:rPr lang="ru-RU" dirty="0" smtClean="0"/>
            </a:br>
            <a:r>
              <a:rPr lang="ru-RU" b="0" i="0" dirty="0" smtClean="0">
                <a:solidFill>
                  <a:srgbClr val="333333"/>
                </a:solidFill>
                <a:effectLst/>
                <a:latin typeface="Helvetica Neue"/>
              </a:rPr>
              <a:t>Им чужда вражда, которая мешает соединению. Из-за грубости и кровожадности кузена героини </a:t>
            </a:r>
            <a:r>
              <a:rPr lang="ru-RU" b="0" i="0" dirty="0" err="1" smtClean="0">
                <a:solidFill>
                  <a:srgbClr val="333333"/>
                </a:solidFill>
                <a:effectLst/>
                <a:latin typeface="Helvetica Neue"/>
              </a:rPr>
              <a:t>Тибальта</a:t>
            </a:r>
            <a:r>
              <a:rPr lang="ru-RU" b="0" i="0" dirty="0" smtClean="0">
                <a:solidFill>
                  <a:srgbClr val="333333"/>
                </a:solidFill>
                <a:effectLst/>
                <a:latin typeface="Helvetica Neue"/>
              </a:rPr>
              <a:t>, убившего друга Ромео — Меркуцио, герой оказывается изгнанным из Вероны.</a:t>
            </a:r>
            <a:endParaRPr lang="ru-RU" dirty="0"/>
          </a:p>
        </p:txBody>
      </p:sp>
    </p:spTree>
    <p:extLst>
      <p:ext uri="{BB962C8B-B14F-4D97-AF65-F5344CB8AC3E}">
        <p14:creationId xmlns:p14="http://schemas.microsoft.com/office/powerpoint/2010/main" val="26797641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normAutofit fontScale="90000"/>
          </a:bodyPr>
          <a:lstStyle/>
          <a:p>
            <a:r>
              <a:rPr lang="ru-RU" b="1" i="0" dirty="0" smtClean="0">
                <a:solidFill>
                  <a:srgbClr val="333333"/>
                </a:solidFill>
                <a:effectLst/>
                <a:latin typeface="Helvetica Neue"/>
              </a:rPr>
              <a:t/>
            </a:r>
            <a:br>
              <a:rPr lang="ru-RU" b="1" i="0" dirty="0" smtClean="0">
                <a:solidFill>
                  <a:srgbClr val="333333"/>
                </a:solidFill>
                <a:effectLst/>
                <a:latin typeface="Helvetica Neue"/>
              </a:rPr>
            </a:br>
            <a:r>
              <a:rPr lang="ru-RU" b="1" i="0" dirty="0" smtClean="0">
                <a:solidFill>
                  <a:srgbClr val="333333"/>
                </a:solidFill>
                <a:effectLst/>
                <a:latin typeface="Helvetica Neue"/>
              </a:rPr>
              <a:t>Хотел ли Ромео гибели </a:t>
            </a:r>
            <a:r>
              <a:rPr lang="ru-RU" b="1" i="0" dirty="0" err="1" smtClean="0">
                <a:solidFill>
                  <a:srgbClr val="333333"/>
                </a:solidFill>
                <a:effectLst/>
                <a:latin typeface="Helvetica Neue"/>
              </a:rPr>
              <a:t>Тибальта</a:t>
            </a:r>
            <a:r>
              <a:rPr lang="ru-RU" b="1" i="0" dirty="0" smtClean="0">
                <a:solidFill>
                  <a:srgbClr val="333333"/>
                </a:solidFill>
                <a:effectLst/>
                <a:latin typeface="Helvetica Neue"/>
              </a:rPr>
              <a:t>? Почему?</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838200" y="1825625"/>
            <a:ext cx="5239871" cy="4351338"/>
          </a:xfrm>
          <a:solidFill>
            <a:schemeClr val="bg2"/>
          </a:solidFill>
        </p:spPr>
        <p:txBody>
          <a:bodyPr>
            <a:normAutofit lnSpcReduction="10000"/>
          </a:bodyPr>
          <a:lstStyle/>
          <a:p>
            <a:r>
              <a:rPr lang="ru-RU" b="0" i="0" dirty="0" smtClean="0">
                <a:solidFill>
                  <a:srgbClr val="333333"/>
                </a:solidFill>
                <a:effectLst/>
                <a:latin typeface="Helvetica Neue"/>
              </a:rPr>
              <a:t>Ромео не желал драться с родственником </a:t>
            </a:r>
            <a:r>
              <a:rPr lang="ru-RU" b="0" i="0" dirty="0" err="1" smtClean="0">
                <a:solidFill>
                  <a:srgbClr val="333333"/>
                </a:solidFill>
                <a:effectLst/>
                <a:latin typeface="Helvetica Neue"/>
              </a:rPr>
              <a:t>Капулетти</a:t>
            </a:r>
            <a:r>
              <a:rPr lang="ru-RU" b="0" i="0" dirty="0" smtClean="0">
                <a:solidFill>
                  <a:srgbClr val="333333"/>
                </a:solidFill>
                <a:effectLst/>
                <a:latin typeface="Helvetica Neue"/>
              </a:rPr>
              <a:t>: влюбившись, он по-другому смотрит на мир, в </a:t>
            </a:r>
            <a:r>
              <a:rPr lang="ru-RU" b="0" i="0" dirty="0" err="1" smtClean="0">
                <a:solidFill>
                  <a:srgbClr val="333333"/>
                </a:solidFill>
                <a:effectLst/>
                <a:latin typeface="Helvetica Neue"/>
              </a:rPr>
              <a:t>Тибальте</a:t>
            </a:r>
            <a:r>
              <a:rPr lang="ru-RU" b="0" i="0" dirty="0" smtClean="0">
                <a:solidFill>
                  <a:srgbClr val="333333"/>
                </a:solidFill>
                <a:effectLst/>
                <a:latin typeface="Helvetica Neue"/>
              </a:rPr>
              <a:t> он видит родственника своей юной супруги и не желает ему зла. Их сражение было спровоцировано убийством Меркуцио, за смерть которого Ромео не мог не отомстить.</a:t>
            </a:r>
          </a:p>
          <a:p>
            <a:endParaRPr lang="ru-RU" dirty="0"/>
          </a:p>
        </p:txBody>
      </p:sp>
      <p:pic>
        <p:nvPicPr>
          <p:cNvPr id="4" name="Рисунок 3"/>
          <p:cNvPicPr>
            <a:picLocks noChangeAspect="1"/>
          </p:cNvPicPr>
          <p:nvPr/>
        </p:nvPicPr>
        <p:blipFill>
          <a:blip r:embed="rId2"/>
          <a:stretch>
            <a:fillRect/>
          </a:stretch>
        </p:blipFill>
        <p:spPr>
          <a:xfrm>
            <a:off x="6178673" y="2106705"/>
            <a:ext cx="5807138" cy="3863789"/>
          </a:xfrm>
          <a:prstGeom prst="rect">
            <a:avLst/>
          </a:prstGeom>
        </p:spPr>
      </p:pic>
    </p:spTree>
    <p:extLst>
      <p:ext uri="{BB962C8B-B14F-4D97-AF65-F5344CB8AC3E}">
        <p14:creationId xmlns:p14="http://schemas.microsoft.com/office/powerpoint/2010/main" val="23855664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pPr algn="ctr"/>
            <a:r>
              <a:rPr lang="ru-RU" b="1" dirty="0" smtClean="0"/>
              <a:t>Джульетта</a:t>
            </a:r>
            <a:endParaRPr lang="ru-RU" b="1" dirty="0"/>
          </a:p>
        </p:txBody>
      </p:sp>
      <p:sp>
        <p:nvSpPr>
          <p:cNvPr id="3" name="Объект 2"/>
          <p:cNvSpPr>
            <a:spLocks noGrp="1"/>
          </p:cNvSpPr>
          <p:nvPr>
            <p:ph idx="1"/>
          </p:nvPr>
        </p:nvSpPr>
        <p:spPr>
          <a:xfrm>
            <a:off x="838200" y="1825625"/>
            <a:ext cx="6781800" cy="4351338"/>
          </a:xfrm>
          <a:solidFill>
            <a:schemeClr val="bg2"/>
          </a:solidFill>
        </p:spPr>
        <p:txBody>
          <a:bodyPr>
            <a:normAutofit fontScale="92500"/>
          </a:bodyPr>
          <a:lstStyle/>
          <a:p>
            <a:r>
              <a:rPr lang="ru-RU" b="0" i="0" dirty="0" smtClean="0">
                <a:solidFill>
                  <a:srgbClr val="333333"/>
                </a:solidFill>
                <a:effectLst/>
                <a:latin typeface="Helvetica Neue"/>
              </a:rPr>
              <a:t>Чтоб замуж за Париса не идти,</a:t>
            </a:r>
            <a:r>
              <a:rPr lang="ru-RU" dirty="0" smtClean="0"/>
              <a:t/>
            </a:r>
            <a:br>
              <a:rPr lang="ru-RU" dirty="0" smtClean="0"/>
            </a:br>
            <a:r>
              <a:rPr lang="ru-RU" b="0" i="0" dirty="0" smtClean="0">
                <a:solidFill>
                  <a:srgbClr val="333333"/>
                </a:solidFill>
                <a:effectLst/>
                <a:latin typeface="Helvetica Neue"/>
              </a:rPr>
              <a:t>Я лучше брошусь с башни, присосежусь</a:t>
            </a:r>
            <a:r>
              <a:rPr lang="ru-RU" dirty="0" smtClean="0"/>
              <a:t/>
            </a:r>
            <a:br>
              <a:rPr lang="ru-RU" dirty="0" smtClean="0"/>
            </a:br>
            <a:r>
              <a:rPr lang="ru-RU" b="0" i="0" dirty="0" smtClean="0">
                <a:solidFill>
                  <a:srgbClr val="333333"/>
                </a:solidFill>
                <a:effectLst/>
                <a:latin typeface="Helvetica Neue"/>
              </a:rPr>
              <a:t>К разбойникам, я к змеям заберусь</a:t>
            </a:r>
            <a:r>
              <a:rPr lang="ru-RU" dirty="0" smtClean="0"/>
              <a:t/>
            </a:r>
            <a:br>
              <a:rPr lang="ru-RU" dirty="0" smtClean="0"/>
            </a:br>
            <a:r>
              <a:rPr lang="ru-RU" b="0" i="0" dirty="0" smtClean="0">
                <a:solidFill>
                  <a:srgbClr val="333333"/>
                </a:solidFill>
                <a:effectLst/>
                <a:latin typeface="Helvetica Neue"/>
              </a:rPr>
              <a:t>И дам себя сковать вдвоем с медведем.</a:t>
            </a:r>
            <a:r>
              <a:rPr lang="ru-RU" dirty="0" smtClean="0"/>
              <a:t/>
            </a:r>
            <a:br>
              <a:rPr lang="ru-RU" dirty="0" smtClean="0"/>
            </a:br>
            <a:r>
              <a:rPr lang="ru-RU" b="0" i="0" dirty="0" smtClean="0">
                <a:solidFill>
                  <a:srgbClr val="333333"/>
                </a:solidFill>
                <a:effectLst/>
                <a:latin typeface="Helvetica Neue"/>
              </a:rPr>
              <a:t>Я вместо свадьбы лучше соглашусь</a:t>
            </a:r>
            <a:r>
              <a:rPr lang="ru-RU" dirty="0" smtClean="0"/>
              <a:t/>
            </a:r>
            <a:br>
              <a:rPr lang="ru-RU" dirty="0" smtClean="0"/>
            </a:br>
            <a:r>
              <a:rPr lang="ru-RU" b="0" i="0" dirty="0" smtClean="0">
                <a:solidFill>
                  <a:srgbClr val="333333"/>
                </a:solidFill>
                <a:effectLst/>
                <a:latin typeface="Helvetica Neue"/>
              </a:rPr>
              <a:t>Заночевать в мертвецкой или лягу</a:t>
            </a:r>
            <a:r>
              <a:rPr lang="ru-RU" dirty="0" smtClean="0"/>
              <a:t/>
            </a:r>
            <a:br>
              <a:rPr lang="ru-RU" dirty="0" smtClean="0"/>
            </a:br>
            <a:r>
              <a:rPr lang="ru-RU" b="0" i="0" dirty="0" smtClean="0">
                <a:solidFill>
                  <a:srgbClr val="333333"/>
                </a:solidFill>
                <a:effectLst/>
                <a:latin typeface="Helvetica Neue"/>
              </a:rPr>
              <a:t>В разрытую могилу. Все, о чем</a:t>
            </a:r>
            <a:r>
              <a:rPr lang="ru-RU" dirty="0" smtClean="0"/>
              <a:t/>
            </a:r>
            <a:br>
              <a:rPr lang="ru-RU" dirty="0" smtClean="0"/>
            </a:br>
            <a:r>
              <a:rPr lang="ru-RU" b="0" i="0" dirty="0" smtClean="0">
                <a:solidFill>
                  <a:srgbClr val="333333"/>
                </a:solidFill>
                <a:effectLst/>
                <a:latin typeface="Helvetica Neue"/>
              </a:rPr>
              <a:t>Я прежде слышать не могла без дрожи,</a:t>
            </a:r>
            <a:r>
              <a:rPr lang="ru-RU" dirty="0" smtClean="0"/>
              <a:t/>
            </a:r>
            <a:br>
              <a:rPr lang="ru-RU" dirty="0" smtClean="0"/>
            </a:br>
            <a:r>
              <a:rPr lang="ru-RU" b="0" i="0" dirty="0" smtClean="0">
                <a:solidFill>
                  <a:srgbClr val="333333"/>
                </a:solidFill>
                <a:effectLst/>
                <a:latin typeface="Helvetica Neue"/>
              </a:rPr>
              <a:t>Теперь я, не колеблясь, совершу,</a:t>
            </a:r>
            <a:r>
              <a:rPr lang="ru-RU" dirty="0" smtClean="0"/>
              <a:t/>
            </a:r>
            <a:br>
              <a:rPr lang="ru-RU" dirty="0" smtClean="0"/>
            </a:br>
            <a:r>
              <a:rPr lang="ru-RU" b="0" i="0" dirty="0" smtClean="0">
                <a:solidFill>
                  <a:srgbClr val="333333"/>
                </a:solidFill>
                <a:effectLst/>
                <a:latin typeface="Helvetica Neue"/>
              </a:rPr>
              <a:t>Чтоб не нарушить верности Ромео.</a:t>
            </a:r>
            <a:endParaRPr lang="ru-RU" dirty="0"/>
          </a:p>
        </p:txBody>
      </p:sp>
      <p:pic>
        <p:nvPicPr>
          <p:cNvPr id="4" name="Рисунок 3"/>
          <p:cNvPicPr>
            <a:picLocks noChangeAspect="1"/>
          </p:cNvPicPr>
          <p:nvPr/>
        </p:nvPicPr>
        <p:blipFill>
          <a:blip r:embed="rId2"/>
          <a:stretch>
            <a:fillRect/>
          </a:stretch>
        </p:blipFill>
        <p:spPr>
          <a:xfrm>
            <a:off x="7544627" y="574022"/>
            <a:ext cx="4209221" cy="5602941"/>
          </a:xfrm>
          <a:prstGeom prst="rect">
            <a:avLst/>
          </a:prstGeom>
        </p:spPr>
      </p:pic>
    </p:spTree>
    <p:extLst>
      <p:ext uri="{BB962C8B-B14F-4D97-AF65-F5344CB8AC3E}">
        <p14:creationId xmlns:p14="http://schemas.microsoft.com/office/powerpoint/2010/main" val="406153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pPr algn="ctr"/>
            <a:r>
              <a:rPr lang="ru-RU" b="1" dirty="0" smtClean="0"/>
              <a:t>Монах Лоренцо</a:t>
            </a:r>
            <a:endParaRPr lang="ru-RU" b="1" dirty="0"/>
          </a:p>
        </p:txBody>
      </p:sp>
      <p:sp>
        <p:nvSpPr>
          <p:cNvPr id="3" name="Объект 2"/>
          <p:cNvSpPr>
            <a:spLocks noGrp="1"/>
          </p:cNvSpPr>
          <p:nvPr>
            <p:ph idx="1"/>
          </p:nvPr>
        </p:nvSpPr>
        <p:spPr>
          <a:xfrm>
            <a:off x="838200" y="1825625"/>
            <a:ext cx="6073588" cy="4351338"/>
          </a:xfrm>
          <a:solidFill>
            <a:schemeClr val="bg2"/>
          </a:solidFill>
        </p:spPr>
        <p:txBody>
          <a:bodyPr/>
          <a:lstStyle/>
          <a:p>
            <a:r>
              <a:rPr lang="ru-RU" b="0" i="0" dirty="0" smtClean="0">
                <a:solidFill>
                  <a:srgbClr val="333333"/>
                </a:solidFill>
                <a:effectLst/>
                <a:latin typeface="Helvetica Neue"/>
              </a:rPr>
              <a:t>Лоренцо дает девушке снотворное снадобье, которое погружает человека в сон, подобный смерти, чтобы спасти ее от брака с Парисом. Джульетта понимает, что их тайный брак с Ромео может послужить поводом для обвинения монаха, поэтому Лоренцо мог ее отравить, но она все равно пьет из его склянки</a:t>
            </a:r>
            <a:endParaRPr lang="ru-RU" dirty="0"/>
          </a:p>
        </p:txBody>
      </p:sp>
      <p:pic>
        <p:nvPicPr>
          <p:cNvPr id="4" name="Рисунок 3"/>
          <p:cNvPicPr>
            <a:picLocks noChangeAspect="1"/>
          </p:cNvPicPr>
          <p:nvPr/>
        </p:nvPicPr>
        <p:blipFill>
          <a:blip r:embed="rId2"/>
          <a:stretch>
            <a:fillRect/>
          </a:stretch>
        </p:blipFill>
        <p:spPr>
          <a:xfrm>
            <a:off x="6571129" y="1478009"/>
            <a:ext cx="5123709" cy="3612215"/>
          </a:xfrm>
          <a:prstGeom prst="rect">
            <a:avLst/>
          </a:prstGeom>
        </p:spPr>
      </p:pic>
    </p:spTree>
    <p:extLst>
      <p:ext uri="{BB962C8B-B14F-4D97-AF65-F5344CB8AC3E}">
        <p14:creationId xmlns:p14="http://schemas.microsoft.com/office/powerpoint/2010/main" val="13016453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В чем видят герои смысл жизни?</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838201" y="2070847"/>
            <a:ext cx="5132294" cy="4106116"/>
          </a:xfrm>
          <a:solidFill>
            <a:schemeClr val="bg2"/>
          </a:solidFill>
        </p:spPr>
        <p:txBody>
          <a:bodyPr>
            <a:normAutofit fontScale="92500" lnSpcReduction="10000"/>
          </a:bodyPr>
          <a:lstStyle/>
          <a:p>
            <a:r>
              <a:rPr lang="ru-RU" b="0" i="0" dirty="0" smtClean="0">
                <a:solidFill>
                  <a:srgbClr val="333333"/>
                </a:solidFill>
                <a:effectLst/>
                <a:latin typeface="Helvetica Neue"/>
              </a:rPr>
              <a:t>Для них высшей ценностью является любовь, поэтому они не могут остаться в мире друг без друга и выбирают смерть. Даже их слова похожи.</a:t>
            </a:r>
            <a:br>
              <a:rPr lang="ru-RU" b="0" i="0" dirty="0" smtClean="0">
                <a:solidFill>
                  <a:srgbClr val="333333"/>
                </a:solidFill>
                <a:effectLst/>
                <a:latin typeface="Helvetica Neue"/>
              </a:rPr>
            </a:br>
            <a:r>
              <a:rPr lang="ru-RU" b="0" i="0" dirty="0" smtClean="0">
                <a:solidFill>
                  <a:srgbClr val="333333"/>
                </a:solidFill>
                <a:effectLst/>
                <a:latin typeface="Helvetica Neue"/>
              </a:rPr>
              <a:t>Джульетта, принимая снадобье, данное ей монахом Лоренцо, восклицает: “И за твое здоровье пью, Ромео!” Ромео перед смертью, выпивая яд, восклицает: “Пью за тебя, любовь!”</a:t>
            </a:r>
          </a:p>
          <a:p>
            <a:endParaRPr lang="ru-RU" dirty="0"/>
          </a:p>
        </p:txBody>
      </p:sp>
      <p:pic>
        <p:nvPicPr>
          <p:cNvPr id="4" name="Рисунок 3"/>
          <p:cNvPicPr>
            <a:picLocks noChangeAspect="1"/>
          </p:cNvPicPr>
          <p:nvPr/>
        </p:nvPicPr>
        <p:blipFill>
          <a:blip r:embed="rId2"/>
          <a:stretch>
            <a:fillRect/>
          </a:stretch>
        </p:blipFill>
        <p:spPr>
          <a:xfrm>
            <a:off x="6364941" y="2070847"/>
            <a:ext cx="5056093" cy="4213412"/>
          </a:xfrm>
          <a:prstGeom prst="rect">
            <a:avLst/>
          </a:prstGeom>
        </p:spPr>
      </p:pic>
    </p:spTree>
    <p:extLst>
      <p:ext uri="{BB962C8B-B14F-4D97-AF65-F5344CB8AC3E}">
        <p14:creationId xmlns:p14="http://schemas.microsoft.com/office/powerpoint/2010/main" val="31428031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8553" y="221690"/>
            <a:ext cx="10515600" cy="1325563"/>
          </a:xfrm>
          <a:solidFill>
            <a:srgbClr val="FF99CC"/>
          </a:solidFill>
        </p:spPr>
        <p:txBody>
          <a:bodyPr/>
          <a:lstStyle/>
          <a:p>
            <a:r>
              <a:rPr lang="ru-RU" b="1" i="0" dirty="0" smtClean="0">
                <a:solidFill>
                  <a:srgbClr val="333333"/>
                </a:solidFill>
                <a:effectLst/>
                <a:latin typeface="Helvetica Neue"/>
              </a:rPr>
              <a:t>Почему погибают герои?</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748553" y="1825625"/>
            <a:ext cx="3536576" cy="2217457"/>
          </a:xfrm>
          <a:solidFill>
            <a:schemeClr val="bg2"/>
          </a:solidFill>
        </p:spPr>
        <p:txBody>
          <a:bodyPr>
            <a:normAutofit/>
          </a:bodyPr>
          <a:lstStyle/>
          <a:p>
            <a:r>
              <a:rPr lang="ru-RU" b="0" i="0" dirty="0" smtClean="0">
                <a:solidFill>
                  <a:srgbClr val="333333"/>
                </a:solidFill>
                <a:effectLst/>
                <a:latin typeface="Helvetica Neue"/>
              </a:rPr>
              <a:t>Мир, в котором они живут, еще не готов к гармонии, примирению, доброте и любви.</a:t>
            </a:r>
          </a:p>
          <a:p>
            <a:endParaRPr lang="ru-RU" dirty="0"/>
          </a:p>
        </p:txBody>
      </p:sp>
      <p:pic>
        <p:nvPicPr>
          <p:cNvPr id="4" name="Рисунок 3"/>
          <p:cNvPicPr>
            <a:picLocks noChangeAspect="1"/>
          </p:cNvPicPr>
          <p:nvPr/>
        </p:nvPicPr>
        <p:blipFill>
          <a:blip r:embed="rId2"/>
          <a:stretch>
            <a:fillRect/>
          </a:stretch>
        </p:blipFill>
        <p:spPr>
          <a:xfrm>
            <a:off x="4473388" y="1825625"/>
            <a:ext cx="6790765" cy="4781363"/>
          </a:xfrm>
          <a:prstGeom prst="rect">
            <a:avLst/>
          </a:prstGeom>
        </p:spPr>
      </p:pic>
    </p:spTree>
    <p:extLst>
      <p:ext uri="{BB962C8B-B14F-4D97-AF65-F5344CB8AC3E}">
        <p14:creationId xmlns:p14="http://schemas.microsoft.com/office/powerpoint/2010/main" val="2568546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45110"/>
          </a:xfrm>
          <a:solidFill>
            <a:srgbClr val="FF99CC"/>
          </a:solidFill>
        </p:spPr>
        <p:txBody>
          <a:bodyPr>
            <a:normAutofit fontScale="90000"/>
          </a:bodyPr>
          <a:lstStyle/>
          <a:p>
            <a:r>
              <a:rPr lang="ru-RU" b="0" i="0" dirty="0" smtClean="0">
                <a:solidFill>
                  <a:srgbClr val="333333"/>
                </a:solidFill>
                <a:effectLst/>
                <a:latin typeface="Helvetica Neue"/>
              </a:rPr>
              <a:t/>
            </a:r>
            <a:br>
              <a:rPr lang="ru-RU" b="0" i="0" dirty="0" smtClean="0">
                <a:solidFill>
                  <a:srgbClr val="333333"/>
                </a:solidFill>
                <a:effectLst/>
                <a:latin typeface="Helvetica Neue"/>
              </a:rPr>
            </a:br>
            <a:r>
              <a:rPr lang="ru-RU" b="1" i="0" dirty="0" smtClean="0">
                <a:solidFill>
                  <a:srgbClr val="333333"/>
                </a:solidFill>
                <a:effectLst/>
                <a:latin typeface="Helvetica Neue"/>
              </a:rPr>
              <a:t>Есть ли смысл в гибели героев?</a:t>
            </a:r>
            <a:br>
              <a:rPr lang="ru-RU" b="1" i="0" dirty="0" smtClean="0">
                <a:solidFill>
                  <a:srgbClr val="333333"/>
                </a:solidFill>
                <a:effectLst/>
                <a:latin typeface="Helvetica Neue"/>
              </a:rPr>
            </a:br>
            <a:endParaRPr lang="ru-RU" b="1" dirty="0"/>
          </a:p>
        </p:txBody>
      </p:sp>
      <p:sp>
        <p:nvSpPr>
          <p:cNvPr id="3" name="Объект 2"/>
          <p:cNvSpPr>
            <a:spLocks noGrp="1"/>
          </p:cNvSpPr>
          <p:nvPr>
            <p:ph idx="1"/>
          </p:nvPr>
        </p:nvSpPr>
        <p:spPr>
          <a:xfrm>
            <a:off x="838200" y="1825625"/>
            <a:ext cx="4424082" cy="4028328"/>
          </a:xfrm>
          <a:solidFill>
            <a:schemeClr val="bg2"/>
          </a:solidFill>
        </p:spPr>
        <p:txBody>
          <a:bodyPr>
            <a:normAutofit fontScale="62500" lnSpcReduction="20000"/>
          </a:bodyPr>
          <a:lstStyle/>
          <a:p>
            <a:r>
              <a:rPr lang="ru-RU" sz="5100" b="0" i="0" dirty="0" smtClean="0">
                <a:solidFill>
                  <a:srgbClr val="333333"/>
                </a:solidFill>
                <a:effectLst/>
                <a:latin typeface="Helvetica Neue"/>
              </a:rPr>
              <a:t>После смерти юных супругов враждующие семьи примиряются. Гибель детей убеждает родителей в том, что их вражда — страшный пережиток времени и они наказаны за зло.</a:t>
            </a:r>
          </a:p>
          <a:p>
            <a:endParaRPr lang="ru-RU" dirty="0"/>
          </a:p>
        </p:txBody>
      </p:sp>
      <p:pic>
        <p:nvPicPr>
          <p:cNvPr id="2050" name="Picture 2" descr="https://telegra.ph/file/e5df4a4568afbd044e7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5012" y="1380566"/>
            <a:ext cx="5974976" cy="5307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5545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59224" y="923365"/>
            <a:ext cx="5432611" cy="5253598"/>
          </a:xfrm>
          <a:solidFill>
            <a:schemeClr val="bg2"/>
          </a:solidFill>
        </p:spPr>
        <p:txBody>
          <a:bodyPr>
            <a:normAutofit fontScale="92500"/>
          </a:bodyPr>
          <a:lstStyle/>
          <a:p>
            <a:r>
              <a:rPr lang="ru-RU" b="0" i="0" dirty="0" smtClean="0">
                <a:solidFill>
                  <a:srgbClr val="333333"/>
                </a:solidFill>
                <a:effectLst/>
                <a:latin typeface="Helvetica Neue"/>
              </a:rPr>
              <a:t>Трагедия — это драматическое произведение, в котором изображается столкновение героя с миром, его гибель и крушение идеала. Но в пьесе Шекспира нет трагедии любви, чувство героев торжествует, хотя сами они погибают, отстаивая свой идеал. Именно поэтому исследователи часто называют эту пьесу “неправильной трагедией”, так как главные герои погибают, но их идеал сохраняется.</a:t>
            </a:r>
            <a:endParaRPr lang="ru-RU" dirty="0"/>
          </a:p>
        </p:txBody>
      </p:sp>
      <p:pic>
        <p:nvPicPr>
          <p:cNvPr id="4" name="Рисунок 3"/>
          <p:cNvPicPr>
            <a:picLocks noChangeAspect="1"/>
          </p:cNvPicPr>
          <p:nvPr/>
        </p:nvPicPr>
        <p:blipFill>
          <a:blip r:embed="rId2"/>
          <a:stretch>
            <a:fillRect/>
          </a:stretch>
        </p:blipFill>
        <p:spPr>
          <a:xfrm>
            <a:off x="6751538" y="215151"/>
            <a:ext cx="5105967" cy="5373221"/>
          </a:xfrm>
          <a:prstGeom prst="rect">
            <a:avLst/>
          </a:prstGeom>
        </p:spPr>
      </p:pic>
      <p:sp>
        <p:nvSpPr>
          <p:cNvPr id="5" name="Прямоугольник 4"/>
          <p:cNvSpPr/>
          <p:nvPr/>
        </p:nvSpPr>
        <p:spPr>
          <a:xfrm>
            <a:off x="6984878" y="5807631"/>
            <a:ext cx="3708644" cy="369332"/>
          </a:xfrm>
          <a:prstGeom prst="rect">
            <a:avLst/>
          </a:prstGeom>
        </p:spPr>
        <p:txBody>
          <a:bodyPr wrap="none">
            <a:spAutoFit/>
          </a:bodyPr>
          <a:lstStyle/>
          <a:p>
            <a:r>
              <a:rPr lang="ru-RU" b="1" i="0" dirty="0" smtClean="0">
                <a:solidFill>
                  <a:srgbClr val="000000"/>
                </a:solidFill>
                <a:effectLst/>
                <a:latin typeface="YS Text"/>
              </a:rPr>
              <a:t>Ромео</a:t>
            </a:r>
            <a:r>
              <a:rPr lang="ru-RU" b="0" i="0" dirty="0" smtClean="0">
                <a:solidFill>
                  <a:srgbClr val="000000"/>
                </a:solidFill>
                <a:effectLst/>
                <a:latin typeface="YS Text"/>
              </a:rPr>
              <a:t> </a:t>
            </a:r>
            <a:r>
              <a:rPr lang="ru-RU" b="1" i="0" dirty="0" smtClean="0">
                <a:solidFill>
                  <a:srgbClr val="000000"/>
                </a:solidFill>
                <a:effectLst/>
                <a:latin typeface="YS Text"/>
              </a:rPr>
              <a:t>и</a:t>
            </a:r>
            <a:r>
              <a:rPr lang="ru-RU" b="0" i="0" dirty="0" smtClean="0">
                <a:solidFill>
                  <a:srgbClr val="000000"/>
                </a:solidFill>
                <a:effectLst/>
                <a:latin typeface="YS Text"/>
              </a:rPr>
              <a:t> </a:t>
            </a:r>
            <a:r>
              <a:rPr lang="ru-RU" b="1" i="0" dirty="0" smtClean="0">
                <a:solidFill>
                  <a:srgbClr val="000000"/>
                </a:solidFill>
                <a:effectLst/>
                <a:latin typeface="YS Text"/>
              </a:rPr>
              <a:t>Джульетта</a:t>
            </a:r>
            <a:r>
              <a:rPr lang="ru-RU" b="0" i="0" dirty="0" smtClean="0">
                <a:solidFill>
                  <a:srgbClr val="000000"/>
                </a:solidFill>
                <a:effectLst/>
                <a:latin typeface="YS Text"/>
              </a:rPr>
              <a:t> В. Вальков.</a:t>
            </a:r>
            <a:endParaRPr lang="ru-RU" dirty="0"/>
          </a:p>
        </p:txBody>
      </p:sp>
    </p:spTree>
    <p:extLst>
      <p:ext uri="{BB962C8B-B14F-4D97-AF65-F5344CB8AC3E}">
        <p14:creationId xmlns:p14="http://schemas.microsoft.com/office/powerpoint/2010/main" val="8345235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0" i="0" dirty="0" smtClean="0">
                <a:solidFill>
                  <a:srgbClr val="333333"/>
                </a:solidFill>
                <a:effectLst/>
                <a:latin typeface="Helvetica Neue"/>
              </a:rPr>
              <a:t> </a:t>
            </a:r>
            <a:r>
              <a:rPr lang="ru-RU" b="1" i="0" dirty="0" smtClean="0">
                <a:solidFill>
                  <a:srgbClr val="333333"/>
                </a:solidFill>
                <a:effectLst/>
                <a:latin typeface="Helvetica Neue"/>
              </a:rPr>
              <a:t>Нет повести печальнее на свете,</a:t>
            </a:r>
            <a:r>
              <a:rPr lang="ru-RU" b="1" dirty="0" smtClean="0"/>
              <a:t/>
            </a:r>
            <a:br>
              <a:rPr lang="ru-RU" b="1" dirty="0" smtClean="0"/>
            </a:br>
            <a:r>
              <a:rPr lang="ru-RU" b="1" i="0" dirty="0" smtClean="0">
                <a:solidFill>
                  <a:srgbClr val="333333"/>
                </a:solidFill>
                <a:effectLst/>
                <a:latin typeface="Helvetica Neue"/>
              </a:rPr>
              <a:t>Чем повесть о Ромео и Джульетте</a:t>
            </a:r>
            <a:endParaRPr lang="ru-RU" b="1" dirty="0"/>
          </a:p>
        </p:txBody>
      </p:sp>
      <p:pic>
        <p:nvPicPr>
          <p:cNvPr id="4" name="Объект 3"/>
          <p:cNvPicPr>
            <a:picLocks noGrp="1" noChangeAspect="1"/>
          </p:cNvPicPr>
          <p:nvPr>
            <p:ph idx="1"/>
          </p:nvPr>
        </p:nvPicPr>
        <p:blipFill>
          <a:blip r:embed="rId2"/>
          <a:stretch>
            <a:fillRect/>
          </a:stretch>
        </p:blipFill>
        <p:spPr>
          <a:xfrm>
            <a:off x="838200" y="1852519"/>
            <a:ext cx="3577883" cy="4351338"/>
          </a:xfrm>
          <a:prstGeom prst="rect">
            <a:avLst/>
          </a:prstGeom>
        </p:spPr>
      </p:pic>
      <p:pic>
        <p:nvPicPr>
          <p:cNvPr id="5" name="Рисунок 4"/>
          <p:cNvPicPr>
            <a:picLocks noChangeAspect="1"/>
          </p:cNvPicPr>
          <p:nvPr/>
        </p:nvPicPr>
        <p:blipFill>
          <a:blip r:embed="rId3"/>
          <a:stretch>
            <a:fillRect/>
          </a:stretch>
        </p:blipFill>
        <p:spPr>
          <a:xfrm>
            <a:off x="4782198" y="1772444"/>
            <a:ext cx="3561701" cy="4511488"/>
          </a:xfrm>
          <a:prstGeom prst="rect">
            <a:avLst/>
          </a:prstGeom>
        </p:spPr>
      </p:pic>
      <p:pic>
        <p:nvPicPr>
          <p:cNvPr id="6" name="Рисунок 5"/>
          <p:cNvPicPr>
            <a:picLocks noChangeAspect="1"/>
          </p:cNvPicPr>
          <p:nvPr/>
        </p:nvPicPr>
        <p:blipFill>
          <a:blip r:embed="rId4"/>
          <a:stretch>
            <a:fillRect/>
          </a:stretch>
        </p:blipFill>
        <p:spPr>
          <a:xfrm>
            <a:off x="8567101" y="1852519"/>
            <a:ext cx="3032509" cy="4446494"/>
          </a:xfrm>
          <a:prstGeom prst="rect">
            <a:avLst/>
          </a:prstGeom>
        </p:spPr>
      </p:pic>
    </p:spTree>
    <p:extLst>
      <p:ext uri="{BB962C8B-B14F-4D97-AF65-F5344CB8AC3E}">
        <p14:creationId xmlns:p14="http://schemas.microsoft.com/office/powerpoint/2010/main" val="1350614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66166" y="-224119"/>
            <a:ext cx="10399058" cy="6920753"/>
          </a:xfrm>
          <a:prstGeom prst="rect">
            <a:avLst/>
          </a:prstGeom>
        </p:spPr>
      </p:pic>
    </p:spTree>
    <p:extLst>
      <p:ext uri="{BB962C8B-B14F-4D97-AF65-F5344CB8AC3E}">
        <p14:creationId xmlns:p14="http://schemas.microsoft.com/office/powerpoint/2010/main" val="1423594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56161"/>
            <a:ext cx="10515600" cy="1325563"/>
          </a:xfrm>
          <a:solidFill>
            <a:srgbClr val="FF99CC"/>
          </a:solidFill>
        </p:spPr>
        <p:txBody>
          <a:bodyPr/>
          <a:lstStyle/>
          <a:p>
            <a:pPr algn="ctr"/>
            <a:r>
              <a:rPr lang="ru-RU" b="1" dirty="0" smtClean="0"/>
              <a:t>Это интересно!</a:t>
            </a:r>
            <a:endParaRPr lang="ru-RU" b="1" dirty="0"/>
          </a:p>
        </p:txBody>
      </p:sp>
      <p:sp>
        <p:nvSpPr>
          <p:cNvPr id="3" name="Объект 2"/>
          <p:cNvSpPr>
            <a:spLocks noGrp="1"/>
          </p:cNvSpPr>
          <p:nvPr>
            <p:ph idx="1"/>
          </p:nvPr>
        </p:nvSpPr>
        <p:spPr>
          <a:solidFill>
            <a:schemeClr val="bg2"/>
          </a:solidFill>
        </p:spPr>
        <p:txBody>
          <a:bodyPr>
            <a:normAutofit fontScale="92500" lnSpcReduction="20000"/>
          </a:bodyPr>
          <a:lstStyle/>
          <a:p>
            <a:r>
              <a:rPr lang="ru-RU" b="0" i="0" dirty="0" smtClean="0">
                <a:solidFill>
                  <a:srgbClr val="252626"/>
                </a:solidFill>
                <a:effectLst/>
                <a:latin typeface="Source Sans Pro"/>
              </a:rPr>
              <a:t>«Ромео и Джульетта» основана на поэме Артура Брука. Заимствование идей у других писателей было совершенно нормальным во времена Шекспира, так что неудивительно, что история Ромео и Джульетты не совсем оригинал. Бард основал его несчастных влюбленных на главных персонажах поэмы Артура Брука «Трагическая история </a:t>
            </a:r>
            <a:r>
              <a:rPr lang="ru-RU" b="0" i="0" dirty="0" err="1" smtClean="0">
                <a:solidFill>
                  <a:srgbClr val="252626"/>
                </a:solidFill>
                <a:effectLst/>
                <a:latin typeface="Source Sans Pro"/>
              </a:rPr>
              <a:t>Ромеуса</a:t>
            </a:r>
            <a:r>
              <a:rPr lang="ru-RU" b="0" i="0" dirty="0" smtClean="0">
                <a:solidFill>
                  <a:srgbClr val="252626"/>
                </a:solidFill>
                <a:effectLst/>
                <a:latin typeface="Source Sans Pro"/>
              </a:rPr>
              <a:t> и Джульетты» 1562 года. Подобно шекспировской истории, действие поэмы Брука происходит в Вероне, Италия. По данным Британской библиотеки: «В поэме Брука описывается "смертельная" вражда между двумя богатыми, знатными семьями — </a:t>
            </a:r>
            <a:r>
              <a:rPr lang="ru-RU" b="0" i="0" dirty="0" err="1" smtClean="0">
                <a:solidFill>
                  <a:srgbClr val="252626"/>
                </a:solidFill>
                <a:effectLst/>
                <a:latin typeface="Source Sans Pro"/>
              </a:rPr>
              <a:t>Капулетти</a:t>
            </a:r>
            <a:r>
              <a:rPr lang="ru-RU" b="0" i="0" dirty="0" smtClean="0">
                <a:solidFill>
                  <a:srgbClr val="252626"/>
                </a:solidFill>
                <a:effectLst/>
                <a:latin typeface="Source Sans Pro"/>
              </a:rPr>
              <a:t> и </a:t>
            </a:r>
            <a:r>
              <a:rPr lang="ru-RU" b="0" i="0" dirty="0" err="1" smtClean="0">
                <a:solidFill>
                  <a:srgbClr val="252626"/>
                </a:solidFill>
                <a:effectLst/>
                <a:latin typeface="Source Sans Pro"/>
              </a:rPr>
              <a:t>Монтекки</a:t>
            </a:r>
            <a:r>
              <a:rPr lang="ru-RU" b="0" i="0" dirty="0" smtClean="0">
                <a:solidFill>
                  <a:srgbClr val="252626"/>
                </a:solidFill>
                <a:effectLst/>
                <a:latin typeface="Source Sans Pro"/>
              </a:rPr>
              <a:t>. На фоне этой "черной ненависти" он рассказывает "несчастную" историю о красивом юноше, </a:t>
            </a:r>
            <a:r>
              <a:rPr lang="ru-RU" b="0" i="0" dirty="0" err="1" smtClean="0">
                <a:solidFill>
                  <a:srgbClr val="252626"/>
                </a:solidFill>
                <a:effectLst/>
                <a:latin typeface="Source Sans Pro"/>
              </a:rPr>
              <a:t>Ромеусе</a:t>
            </a:r>
            <a:r>
              <a:rPr lang="ru-RU" b="0" i="0" dirty="0" smtClean="0">
                <a:solidFill>
                  <a:srgbClr val="252626"/>
                </a:solidFill>
                <a:effectLst/>
                <a:latin typeface="Source Sans Pro"/>
              </a:rPr>
              <a:t> </a:t>
            </a:r>
            <a:r>
              <a:rPr lang="ru-RU" b="0" i="0" dirty="0" err="1" smtClean="0">
                <a:solidFill>
                  <a:srgbClr val="252626"/>
                </a:solidFill>
                <a:effectLst/>
                <a:latin typeface="Source Sans Pro"/>
              </a:rPr>
              <a:t>Монтекки</a:t>
            </a:r>
            <a:r>
              <a:rPr lang="ru-RU" b="0" i="0" dirty="0" smtClean="0">
                <a:solidFill>
                  <a:srgbClr val="252626"/>
                </a:solidFill>
                <a:effectLst/>
                <a:latin typeface="Source Sans Pro"/>
              </a:rPr>
              <a:t>, чье сердце захвачено благоразумной и изящной Джульеттой </a:t>
            </a:r>
            <a:r>
              <a:rPr lang="ru-RU" b="0" i="0" dirty="0" err="1" smtClean="0">
                <a:solidFill>
                  <a:srgbClr val="252626"/>
                </a:solidFill>
                <a:effectLst/>
                <a:latin typeface="Source Sans Pro"/>
              </a:rPr>
              <a:t>Капулетти</a:t>
            </a:r>
            <a:r>
              <a:rPr lang="ru-RU" b="0" i="0" dirty="0" smtClean="0">
                <a:solidFill>
                  <a:srgbClr val="252626"/>
                </a:solidFill>
                <a:effectLst/>
                <a:latin typeface="Source Sans Pro"/>
              </a:rPr>
              <a:t>».</a:t>
            </a:r>
            <a:r>
              <a:rPr lang="ru-RU" dirty="0" smtClean="0"/>
              <a:t/>
            </a:r>
            <a:br>
              <a:rPr lang="ru-RU" dirty="0" smtClean="0"/>
            </a:br>
            <a:endParaRPr lang="ru-RU" dirty="0"/>
          </a:p>
        </p:txBody>
      </p:sp>
    </p:spTree>
    <p:extLst>
      <p:ext uri="{BB962C8B-B14F-4D97-AF65-F5344CB8AC3E}">
        <p14:creationId xmlns:p14="http://schemas.microsoft.com/office/powerpoint/2010/main" val="29463148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normAutofit fontScale="90000"/>
          </a:bodyPr>
          <a:lstStyle/>
          <a:p>
            <a:r>
              <a:rPr lang="ru-RU" b="0" i="0" dirty="0" smtClean="0">
                <a:solidFill>
                  <a:srgbClr val="252626"/>
                </a:solidFill>
                <a:effectLst/>
                <a:latin typeface="Source Sans Pro"/>
              </a:rPr>
              <a:t/>
            </a:r>
            <a:br>
              <a:rPr lang="ru-RU" b="0" i="0" dirty="0" smtClean="0">
                <a:solidFill>
                  <a:srgbClr val="252626"/>
                </a:solidFill>
                <a:effectLst/>
                <a:latin typeface="Source Sans Pro"/>
              </a:rPr>
            </a:br>
            <a:r>
              <a:rPr lang="ru-RU" b="0" i="0" dirty="0" smtClean="0">
                <a:solidFill>
                  <a:srgbClr val="252626"/>
                </a:solidFill>
                <a:effectLst/>
                <a:latin typeface="Source Sans Pro"/>
              </a:rPr>
              <a:t>Пьеса не всегда называлась «Ромео и Джульетта».</a:t>
            </a:r>
            <a:r>
              <a:rPr lang="ru-RU" dirty="0" smtClean="0"/>
              <a:t/>
            </a:r>
            <a:br>
              <a:rPr lang="ru-RU" dirty="0" smtClean="0"/>
            </a:br>
            <a:endParaRPr lang="ru-RU" dirty="0"/>
          </a:p>
        </p:txBody>
      </p:sp>
      <p:sp>
        <p:nvSpPr>
          <p:cNvPr id="3" name="Объект 2"/>
          <p:cNvSpPr>
            <a:spLocks noGrp="1"/>
          </p:cNvSpPr>
          <p:nvPr>
            <p:ph idx="1"/>
          </p:nvPr>
        </p:nvSpPr>
        <p:spPr>
          <a:xfrm>
            <a:off x="838200" y="1825625"/>
            <a:ext cx="5024718" cy="4351338"/>
          </a:xfrm>
          <a:solidFill>
            <a:schemeClr val="bg2"/>
          </a:solidFill>
        </p:spPr>
        <p:txBody>
          <a:bodyPr/>
          <a:lstStyle/>
          <a:p>
            <a:r>
              <a:rPr lang="ru-RU" b="0" i="0" dirty="0" smtClean="0">
                <a:solidFill>
                  <a:srgbClr val="252626"/>
                </a:solidFill>
                <a:effectLst/>
                <a:latin typeface="Source Sans Pro"/>
              </a:rPr>
              <a:t>Когда пьеса была впервые опубликована, «Ромео и Джульетта» носила гораздо более наглядное — и гораздо более длинное — название: «Превосходнейшая и </a:t>
            </a:r>
            <a:r>
              <a:rPr lang="ru-RU" b="0" i="0" dirty="0" err="1" smtClean="0">
                <a:solidFill>
                  <a:srgbClr val="252626"/>
                </a:solidFill>
                <a:effectLst/>
                <a:latin typeface="Source Sans Pro"/>
              </a:rPr>
              <a:t>печальнейшая</a:t>
            </a:r>
            <a:r>
              <a:rPr lang="ru-RU" b="0" i="0" dirty="0" smtClean="0">
                <a:solidFill>
                  <a:srgbClr val="252626"/>
                </a:solidFill>
                <a:effectLst/>
                <a:latin typeface="Source Sans Pro"/>
              </a:rPr>
              <a:t> трагедия о Ромео и Джульетте».</a:t>
            </a:r>
            <a:r>
              <a:rPr lang="ru-RU" dirty="0" smtClean="0"/>
              <a:t/>
            </a:r>
            <a:br>
              <a:rPr lang="ru-RU" dirty="0" smtClean="0"/>
            </a:br>
            <a:endParaRPr lang="ru-RU" dirty="0"/>
          </a:p>
        </p:txBody>
      </p:sp>
      <p:pic>
        <p:nvPicPr>
          <p:cNvPr id="4" name="Рисунок 3"/>
          <p:cNvPicPr>
            <a:picLocks noChangeAspect="1"/>
          </p:cNvPicPr>
          <p:nvPr/>
        </p:nvPicPr>
        <p:blipFill>
          <a:blip r:embed="rId2"/>
          <a:stretch>
            <a:fillRect/>
          </a:stretch>
        </p:blipFill>
        <p:spPr>
          <a:xfrm>
            <a:off x="6162444" y="1414696"/>
            <a:ext cx="4227650" cy="5989170"/>
          </a:xfrm>
          <a:prstGeom prst="rect">
            <a:avLst/>
          </a:prstGeom>
        </p:spPr>
      </p:pic>
    </p:spTree>
    <p:extLst>
      <p:ext uri="{BB962C8B-B14F-4D97-AF65-F5344CB8AC3E}">
        <p14:creationId xmlns:p14="http://schemas.microsoft.com/office/powerpoint/2010/main" val="4215719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sz="half" idx="1"/>
          </p:nvPr>
        </p:nvPicPr>
        <p:blipFill>
          <a:blip r:embed="rId2"/>
          <a:stretch>
            <a:fillRect/>
          </a:stretch>
        </p:blipFill>
        <p:spPr>
          <a:xfrm>
            <a:off x="385482" y="968187"/>
            <a:ext cx="5634318" cy="5011271"/>
          </a:xfrm>
          <a:prstGeom prst="rect">
            <a:avLst/>
          </a:prstGeom>
        </p:spPr>
      </p:pic>
      <p:sp>
        <p:nvSpPr>
          <p:cNvPr id="4" name="Объект 3"/>
          <p:cNvSpPr>
            <a:spLocks noGrp="1"/>
          </p:cNvSpPr>
          <p:nvPr>
            <p:ph sz="half" idx="2"/>
          </p:nvPr>
        </p:nvSpPr>
        <p:spPr>
          <a:xfrm>
            <a:off x="6172200" y="968188"/>
            <a:ext cx="5181600" cy="5208775"/>
          </a:xfrm>
          <a:solidFill>
            <a:srgbClr val="FF99CC"/>
          </a:solidFill>
        </p:spPr>
        <p:txBody>
          <a:bodyPr>
            <a:normAutofit lnSpcReduction="10000"/>
          </a:bodyPr>
          <a:lstStyle/>
          <a:p>
            <a:r>
              <a:rPr lang="ru-RU" b="0" i="0" dirty="0" err="1" smtClean="0">
                <a:effectLst/>
                <a:latin typeface="YS Text Optional"/>
              </a:rPr>
              <a:t>Уи́льям</a:t>
            </a:r>
            <a:r>
              <a:rPr lang="ru-RU" b="0" i="0" dirty="0" smtClean="0">
                <a:effectLst/>
                <a:latin typeface="YS Text Optional"/>
              </a:rPr>
              <a:t> Шекспир (англ. </a:t>
            </a:r>
            <a:r>
              <a:rPr lang="ru-RU" b="0" i="0" dirty="0" err="1" smtClean="0">
                <a:effectLst/>
                <a:latin typeface="YS Text Optional"/>
              </a:rPr>
              <a:t>William</a:t>
            </a:r>
            <a:r>
              <a:rPr lang="ru-RU" b="0" i="0" dirty="0" smtClean="0">
                <a:effectLst/>
                <a:latin typeface="YS Text Optional"/>
              </a:rPr>
              <a:t> </a:t>
            </a:r>
            <a:r>
              <a:rPr lang="ru-RU" b="0" i="0" dirty="0" err="1" smtClean="0">
                <a:effectLst/>
                <a:latin typeface="YS Text Optional"/>
              </a:rPr>
              <a:t>Shakespeare</a:t>
            </a:r>
            <a:r>
              <a:rPr lang="ru-RU" b="0" i="0" dirty="0" smtClean="0">
                <a:effectLst/>
                <a:latin typeface="YS Text Optional"/>
              </a:rPr>
              <a:t>; 26 апреля 1564 года (крещение), </a:t>
            </a:r>
            <a:r>
              <a:rPr lang="ru-RU" b="0" i="0" dirty="0" err="1" smtClean="0">
                <a:effectLst/>
                <a:latin typeface="YS Text Optional"/>
              </a:rPr>
              <a:t>Стратфорд-апон-Эйвон</a:t>
            </a:r>
            <a:r>
              <a:rPr lang="ru-RU" b="0" i="0" dirty="0" smtClean="0">
                <a:effectLst/>
                <a:latin typeface="YS Text Optional"/>
              </a:rPr>
              <a:t>, Англия — 23 апреля (3 мая) 1616, там же) — английский поэт и драматург, зачастую считается величайшим англоязычным писателем и одним из лучших драматургов мира. Часто именуется национальным поэтом Англии.</a:t>
            </a:r>
            <a:endParaRPr lang="ru-RU" dirty="0"/>
          </a:p>
        </p:txBody>
      </p:sp>
    </p:spTree>
    <p:extLst>
      <p:ext uri="{BB962C8B-B14F-4D97-AF65-F5344CB8AC3E}">
        <p14:creationId xmlns:p14="http://schemas.microsoft.com/office/powerpoint/2010/main" val="3238114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0" i="0" dirty="0" smtClean="0">
                <a:solidFill>
                  <a:srgbClr val="333333"/>
                </a:solidFill>
                <a:effectLst/>
                <a:latin typeface="Helvetica Neue"/>
              </a:rPr>
              <a:t>“Ромео и Джульетта” — это трагедия. </a:t>
            </a:r>
            <a:endParaRPr lang="ru-RU" dirty="0"/>
          </a:p>
        </p:txBody>
      </p:sp>
      <p:sp>
        <p:nvSpPr>
          <p:cNvPr id="3" name="Объект 2"/>
          <p:cNvSpPr>
            <a:spLocks noGrp="1"/>
          </p:cNvSpPr>
          <p:nvPr>
            <p:ph idx="1"/>
          </p:nvPr>
        </p:nvSpPr>
        <p:spPr>
          <a:xfrm>
            <a:off x="838199" y="1825625"/>
            <a:ext cx="4029635" cy="4351338"/>
          </a:xfrm>
          <a:solidFill>
            <a:schemeClr val="bg2"/>
          </a:solidFill>
        </p:spPr>
        <p:txBody>
          <a:bodyPr/>
          <a:lstStyle/>
          <a:p>
            <a:r>
              <a:rPr lang="ru-RU" b="0" i="0" dirty="0" smtClean="0">
                <a:solidFill>
                  <a:srgbClr val="333333"/>
                </a:solidFill>
                <a:effectLst/>
                <a:latin typeface="Helvetica Neue"/>
              </a:rPr>
              <a:t>Трагедия — это драматическое произведение, в котором изображается столкновение героя с миром, его гибель и крушение идеала.</a:t>
            </a:r>
            <a:endParaRPr lang="ru-RU" dirty="0"/>
          </a:p>
        </p:txBody>
      </p:sp>
      <p:pic>
        <p:nvPicPr>
          <p:cNvPr id="4" name="Рисунок 3"/>
          <p:cNvPicPr>
            <a:picLocks noChangeAspect="1"/>
          </p:cNvPicPr>
          <p:nvPr/>
        </p:nvPicPr>
        <p:blipFill>
          <a:blip r:embed="rId2"/>
          <a:stretch>
            <a:fillRect/>
          </a:stretch>
        </p:blipFill>
        <p:spPr>
          <a:xfrm>
            <a:off x="5550965" y="1361281"/>
            <a:ext cx="4274632" cy="5280025"/>
          </a:xfrm>
          <a:prstGeom prst="rect">
            <a:avLst/>
          </a:prstGeom>
        </p:spPr>
      </p:pic>
    </p:spTree>
    <p:extLst>
      <p:ext uri="{BB962C8B-B14F-4D97-AF65-F5344CB8AC3E}">
        <p14:creationId xmlns:p14="http://schemas.microsoft.com/office/powerpoint/2010/main" val="137337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318" y="149972"/>
            <a:ext cx="10672482" cy="1325563"/>
          </a:xfrm>
          <a:solidFill>
            <a:srgbClr val="FF99CC"/>
          </a:solidFill>
        </p:spPr>
        <p:txBody>
          <a:bodyPr>
            <a:normAutofit fontScale="90000"/>
          </a:bodyPr>
          <a:lstStyle/>
          <a:p>
            <a:r>
              <a:rPr lang="ru-RU" b="0" i="0" dirty="0" smtClean="0">
                <a:solidFill>
                  <a:srgbClr val="333333"/>
                </a:solidFill>
                <a:effectLst/>
                <a:latin typeface="Helvetica Neue"/>
              </a:rPr>
              <a:t>В прологе на сцену выходит хор и в своей речи кратко сообщает сюжет всей пьесы</a:t>
            </a:r>
            <a:endParaRPr lang="ru-RU" dirty="0"/>
          </a:p>
        </p:txBody>
      </p:sp>
      <p:sp>
        <p:nvSpPr>
          <p:cNvPr id="3" name="Объект 2"/>
          <p:cNvSpPr>
            <a:spLocks noGrp="1"/>
          </p:cNvSpPr>
          <p:nvPr>
            <p:ph idx="1"/>
          </p:nvPr>
        </p:nvSpPr>
        <p:spPr>
          <a:xfrm>
            <a:off x="681318" y="1376876"/>
            <a:ext cx="10550510" cy="2782234"/>
          </a:xfrm>
          <a:solidFill>
            <a:schemeClr val="bg2"/>
          </a:solidFill>
        </p:spPr>
        <p:txBody>
          <a:bodyPr/>
          <a:lstStyle/>
          <a:p>
            <a:r>
              <a:rPr lang="ru-RU" b="0" i="0" dirty="0" smtClean="0">
                <a:solidFill>
                  <a:srgbClr val="333333"/>
                </a:solidFill>
                <a:effectLst/>
                <a:latin typeface="Helvetica Neue"/>
              </a:rPr>
              <a:t>В древности, в античных трагедиях был такой персонаж — хор, состоявший из группы актеров. Он выражал мнение автора, высказывал отношение к происходящему, комментировал события. Шекспир использовал этот прием древних авторов, чтобы сразу настроить зрителей на трагедию, только в его пьесе роль хора выполнял один актер.</a:t>
            </a:r>
            <a:endParaRPr lang="ru-RU" dirty="0"/>
          </a:p>
        </p:txBody>
      </p:sp>
      <p:pic>
        <p:nvPicPr>
          <p:cNvPr id="4" name="Рисунок 3"/>
          <p:cNvPicPr>
            <a:picLocks noChangeAspect="1"/>
          </p:cNvPicPr>
          <p:nvPr/>
        </p:nvPicPr>
        <p:blipFill rotWithShape="1">
          <a:blip r:embed="rId2"/>
          <a:srcRect t="52691"/>
          <a:stretch/>
        </p:blipFill>
        <p:spPr>
          <a:xfrm>
            <a:off x="681318" y="4159110"/>
            <a:ext cx="10550510" cy="2431069"/>
          </a:xfrm>
          <a:prstGeom prst="rect">
            <a:avLst/>
          </a:prstGeom>
        </p:spPr>
      </p:pic>
    </p:spTree>
    <p:extLst>
      <p:ext uri="{BB962C8B-B14F-4D97-AF65-F5344CB8AC3E}">
        <p14:creationId xmlns:p14="http://schemas.microsoft.com/office/powerpoint/2010/main" val="2268823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4777" y="152400"/>
            <a:ext cx="10789023" cy="923365"/>
          </a:xfrm>
          <a:solidFill>
            <a:srgbClr val="FF99CC"/>
          </a:solidFill>
        </p:spPr>
        <p:txBody>
          <a:bodyPr>
            <a:normAutofit fontScale="90000"/>
          </a:bodyPr>
          <a:lstStyle/>
          <a:p>
            <a:r>
              <a:rPr lang="ru-RU" b="1" i="0" dirty="0" smtClean="0">
                <a:solidFill>
                  <a:srgbClr val="333333"/>
                </a:solidFill>
                <a:effectLst/>
                <a:latin typeface="Helvetica Neue"/>
              </a:rPr>
              <a:t/>
            </a:r>
            <a:br>
              <a:rPr lang="ru-RU" b="1" i="0" dirty="0" smtClean="0">
                <a:solidFill>
                  <a:srgbClr val="333333"/>
                </a:solidFill>
                <a:effectLst/>
                <a:latin typeface="Helvetica Neue"/>
              </a:rPr>
            </a:br>
            <a:r>
              <a:rPr lang="ru-RU" b="1" i="0" dirty="0" smtClean="0">
                <a:solidFill>
                  <a:srgbClr val="333333"/>
                </a:solidFill>
                <a:effectLst/>
                <a:latin typeface="Helvetica Neue"/>
              </a:rPr>
              <a:t>ТЕМА трагедии “Ромео и Джульетта”</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564777" y="1198096"/>
            <a:ext cx="3720353" cy="3060140"/>
          </a:xfrm>
          <a:solidFill>
            <a:schemeClr val="bg2"/>
          </a:solidFill>
        </p:spPr>
        <p:txBody>
          <a:bodyPr/>
          <a:lstStyle/>
          <a:p>
            <a:r>
              <a:rPr lang="ru-RU" b="0" i="0" dirty="0" smtClean="0">
                <a:solidFill>
                  <a:srgbClr val="333333"/>
                </a:solidFill>
                <a:effectLst/>
                <a:latin typeface="Helvetica Neue"/>
              </a:rPr>
              <a:t>Это произведение о жестокости мира, о силе любви, о взрослении юных героев.</a:t>
            </a:r>
          </a:p>
          <a:p>
            <a:endParaRPr lang="ru-RU" dirty="0"/>
          </a:p>
        </p:txBody>
      </p:sp>
      <p:pic>
        <p:nvPicPr>
          <p:cNvPr id="4" name="Рисунок 3"/>
          <p:cNvPicPr>
            <a:picLocks noChangeAspect="1"/>
          </p:cNvPicPr>
          <p:nvPr/>
        </p:nvPicPr>
        <p:blipFill>
          <a:blip r:embed="rId2"/>
          <a:stretch>
            <a:fillRect/>
          </a:stretch>
        </p:blipFill>
        <p:spPr>
          <a:xfrm>
            <a:off x="4489077" y="1198096"/>
            <a:ext cx="6864723" cy="4751294"/>
          </a:xfrm>
          <a:prstGeom prst="rect">
            <a:avLst/>
          </a:prstGeom>
        </p:spPr>
      </p:pic>
      <p:pic>
        <p:nvPicPr>
          <p:cNvPr id="5" name="Рисунок 4"/>
          <p:cNvPicPr>
            <a:picLocks noChangeAspect="1"/>
          </p:cNvPicPr>
          <p:nvPr/>
        </p:nvPicPr>
        <p:blipFill>
          <a:blip r:embed="rId3"/>
          <a:stretch>
            <a:fillRect/>
          </a:stretch>
        </p:blipFill>
        <p:spPr>
          <a:xfrm>
            <a:off x="564776" y="3325906"/>
            <a:ext cx="3720353" cy="3028669"/>
          </a:xfrm>
          <a:prstGeom prst="rect">
            <a:avLst/>
          </a:prstGeom>
        </p:spPr>
      </p:pic>
    </p:spTree>
    <p:extLst>
      <p:ext uri="{BB962C8B-B14F-4D97-AF65-F5344CB8AC3E}">
        <p14:creationId xmlns:p14="http://schemas.microsoft.com/office/powerpoint/2010/main" val="41162413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99CC"/>
          </a:solidFill>
        </p:spPr>
        <p:txBody>
          <a:bodyPr/>
          <a:lstStyle/>
          <a:p>
            <a:r>
              <a:rPr lang="ru-RU" b="1" i="0" dirty="0" smtClean="0">
                <a:solidFill>
                  <a:srgbClr val="333333"/>
                </a:solidFill>
                <a:effectLst/>
                <a:latin typeface="Helvetica Neue"/>
              </a:rPr>
              <a:t>Где происходит действие?</a:t>
            </a:r>
            <a:r>
              <a:rPr lang="ru-RU" b="0" i="0" dirty="0" smtClean="0">
                <a:solidFill>
                  <a:srgbClr val="333333"/>
                </a:solidFill>
                <a:effectLst/>
                <a:latin typeface="Helvetica Neue"/>
              </a:rPr>
              <a:t/>
            </a:r>
            <a:br>
              <a:rPr lang="ru-RU" b="0" i="0" dirty="0" smtClean="0">
                <a:solidFill>
                  <a:srgbClr val="333333"/>
                </a:solidFill>
                <a:effectLst/>
                <a:latin typeface="Helvetica Neue"/>
              </a:rPr>
            </a:br>
            <a:endParaRPr lang="ru-RU" dirty="0"/>
          </a:p>
        </p:txBody>
      </p:sp>
      <p:sp>
        <p:nvSpPr>
          <p:cNvPr id="3" name="Объект 2"/>
          <p:cNvSpPr>
            <a:spLocks noGrp="1"/>
          </p:cNvSpPr>
          <p:nvPr>
            <p:ph idx="1"/>
          </p:nvPr>
        </p:nvSpPr>
        <p:spPr>
          <a:xfrm>
            <a:off x="672353" y="1816660"/>
            <a:ext cx="2940423" cy="2414681"/>
          </a:xfrm>
          <a:solidFill>
            <a:schemeClr val="bg2"/>
          </a:solidFill>
        </p:spPr>
        <p:txBody>
          <a:bodyPr/>
          <a:lstStyle/>
          <a:p>
            <a:r>
              <a:rPr lang="ru-RU" b="0" i="0" dirty="0" smtClean="0">
                <a:solidFill>
                  <a:srgbClr val="333333"/>
                </a:solidFill>
                <a:effectLst/>
                <a:latin typeface="Helvetica Neue"/>
              </a:rPr>
              <a:t>События разворачиваются в Италии, в Вероне и </a:t>
            </a:r>
            <a:r>
              <a:rPr lang="ru-RU" b="0" i="0" dirty="0" err="1" smtClean="0">
                <a:solidFill>
                  <a:srgbClr val="333333"/>
                </a:solidFill>
                <a:effectLst/>
                <a:latin typeface="Helvetica Neue"/>
              </a:rPr>
              <a:t>Мантуе</a:t>
            </a:r>
            <a:r>
              <a:rPr lang="ru-RU" b="0" i="0" dirty="0" smtClean="0">
                <a:solidFill>
                  <a:srgbClr val="333333"/>
                </a:solidFill>
                <a:effectLst/>
                <a:latin typeface="Helvetica Neue"/>
              </a:rPr>
              <a:t>.</a:t>
            </a:r>
          </a:p>
          <a:p>
            <a:endParaRPr lang="ru-RU" dirty="0"/>
          </a:p>
        </p:txBody>
      </p:sp>
      <p:pic>
        <p:nvPicPr>
          <p:cNvPr id="4" name="Рисунок 3"/>
          <p:cNvPicPr>
            <a:picLocks noChangeAspect="1"/>
          </p:cNvPicPr>
          <p:nvPr/>
        </p:nvPicPr>
        <p:blipFill>
          <a:blip r:embed="rId2"/>
          <a:stretch>
            <a:fillRect/>
          </a:stretch>
        </p:blipFill>
        <p:spPr>
          <a:xfrm>
            <a:off x="3702424" y="1219200"/>
            <a:ext cx="7651376" cy="5280211"/>
          </a:xfrm>
          <a:prstGeom prst="rect">
            <a:avLst/>
          </a:prstGeom>
        </p:spPr>
      </p:pic>
    </p:spTree>
    <p:extLst>
      <p:ext uri="{BB962C8B-B14F-4D97-AF65-F5344CB8AC3E}">
        <p14:creationId xmlns:p14="http://schemas.microsoft.com/office/powerpoint/2010/main" val="27038008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5"/>
            <a:ext cx="11096133" cy="1325563"/>
          </a:xfrm>
          <a:solidFill>
            <a:srgbClr val="FF99CC"/>
          </a:solidFill>
        </p:spPr>
        <p:txBody>
          <a:bodyPr/>
          <a:lstStyle/>
          <a:p>
            <a:pPr algn="ctr"/>
            <a:r>
              <a:rPr lang="ru-RU" b="1" i="0" dirty="0" smtClean="0">
                <a:solidFill>
                  <a:srgbClr val="333333"/>
                </a:solidFill>
                <a:effectLst/>
                <a:latin typeface="Helvetica Neue"/>
              </a:rPr>
              <a:t>Жизнь Вероны</a:t>
            </a:r>
            <a:endParaRPr lang="ru-RU" dirty="0"/>
          </a:p>
        </p:txBody>
      </p:sp>
      <p:sp>
        <p:nvSpPr>
          <p:cNvPr id="3" name="Объект 2"/>
          <p:cNvSpPr>
            <a:spLocks noGrp="1"/>
          </p:cNvSpPr>
          <p:nvPr>
            <p:ph idx="1"/>
          </p:nvPr>
        </p:nvSpPr>
        <p:spPr>
          <a:xfrm>
            <a:off x="838200" y="1825625"/>
            <a:ext cx="5251515" cy="4351338"/>
          </a:xfrm>
          <a:solidFill>
            <a:schemeClr val="bg2"/>
          </a:solidFill>
        </p:spPr>
        <p:txBody>
          <a:bodyPr>
            <a:normAutofit fontScale="92500" lnSpcReduction="10000"/>
          </a:bodyPr>
          <a:lstStyle/>
          <a:p>
            <a:r>
              <a:rPr lang="ru-RU" b="0" i="0" dirty="0" smtClean="0">
                <a:solidFill>
                  <a:srgbClr val="333333"/>
                </a:solidFill>
                <a:effectLst/>
                <a:latin typeface="Helvetica Neue"/>
              </a:rPr>
              <a:t>Первая сцена — столкновение слуг, в которое вмешивается </a:t>
            </a:r>
            <a:r>
              <a:rPr lang="ru-RU" b="0" i="0" dirty="0" err="1" smtClean="0">
                <a:solidFill>
                  <a:srgbClr val="333333"/>
                </a:solidFill>
                <a:effectLst/>
                <a:latin typeface="Helvetica Neue"/>
              </a:rPr>
              <a:t>Тибальт</a:t>
            </a:r>
            <a:r>
              <a:rPr lang="ru-RU" b="0" i="0" dirty="0" smtClean="0">
                <a:solidFill>
                  <a:srgbClr val="333333"/>
                </a:solidFill>
                <a:effectLst/>
                <a:latin typeface="Helvetica Neue"/>
              </a:rPr>
              <a:t>, а потом </a:t>
            </a:r>
            <a:r>
              <a:rPr lang="ru-RU" b="0" i="0" dirty="0" err="1" smtClean="0">
                <a:solidFill>
                  <a:srgbClr val="333333"/>
                </a:solidFill>
                <a:effectLst/>
                <a:latin typeface="Helvetica Neue"/>
              </a:rPr>
              <a:t>Бенволио</a:t>
            </a:r>
            <a:r>
              <a:rPr lang="ru-RU" b="0" i="0" dirty="0" smtClean="0">
                <a:solidFill>
                  <a:srgbClr val="333333"/>
                </a:solidFill>
                <a:effectLst/>
                <a:latin typeface="Helvetica Neue"/>
              </a:rPr>
              <a:t> пытается предотвратить сражение. В этом городе многие годы длится вражда двух семейств, причина ее давно забыта, правителю Вероны и жителям это противостояние уже давно надоело, так как оно приносит много бед, но по-прежнему льется кровь.</a:t>
            </a:r>
            <a:endParaRPr lang="ru-RU" dirty="0"/>
          </a:p>
        </p:txBody>
      </p:sp>
      <p:pic>
        <p:nvPicPr>
          <p:cNvPr id="4" name="Рисунок 3"/>
          <p:cNvPicPr>
            <a:picLocks noChangeAspect="1"/>
          </p:cNvPicPr>
          <p:nvPr/>
        </p:nvPicPr>
        <p:blipFill>
          <a:blip r:embed="rId2"/>
          <a:stretch>
            <a:fillRect/>
          </a:stretch>
        </p:blipFill>
        <p:spPr>
          <a:xfrm>
            <a:off x="6253113" y="1825625"/>
            <a:ext cx="5681220" cy="4260915"/>
          </a:xfrm>
          <a:prstGeom prst="rect">
            <a:avLst/>
          </a:prstGeom>
        </p:spPr>
      </p:pic>
    </p:spTree>
    <p:extLst>
      <p:ext uri="{BB962C8B-B14F-4D97-AF65-F5344CB8AC3E}">
        <p14:creationId xmlns:p14="http://schemas.microsoft.com/office/powerpoint/2010/main" val="154990178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1315</Words>
  <Application>Microsoft Office PowerPoint</Application>
  <PresentationFormat>Широкоэкранный</PresentationFormat>
  <Paragraphs>73</Paragraphs>
  <Slides>31</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31</vt:i4>
      </vt:variant>
    </vt:vector>
  </HeadingPairs>
  <TitlesOfParts>
    <vt:vector size="39" baseType="lpstr">
      <vt:lpstr>Arial</vt:lpstr>
      <vt:lpstr>Calibri</vt:lpstr>
      <vt:lpstr>Calibri Light</vt:lpstr>
      <vt:lpstr>Helvetica Neue</vt:lpstr>
      <vt:lpstr>Source Sans Pro</vt:lpstr>
      <vt:lpstr>YS Text</vt:lpstr>
      <vt:lpstr>YS Text Optional</vt:lpstr>
      <vt:lpstr>Тема Office</vt:lpstr>
      <vt:lpstr>«Ромео и Джульетта» История одной любви</vt:lpstr>
      <vt:lpstr> Ромео и Джульетта. История создания великого произведения </vt:lpstr>
      <vt:lpstr>Презентация PowerPoint</vt:lpstr>
      <vt:lpstr>Презентация PowerPoint</vt:lpstr>
      <vt:lpstr>“Ромео и Джульетта” — это трагедия. </vt:lpstr>
      <vt:lpstr>В прологе на сцену выходит хор и в своей речи кратко сообщает сюжет всей пьесы</vt:lpstr>
      <vt:lpstr> ТЕМА трагедии “Ромео и Джульетта” </vt:lpstr>
      <vt:lpstr>Где происходит действие? </vt:lpstr>
      <vt:lpstr>Жизнь Вероны</vt:lpstr>
      <vt:lpstr>Презентация PowerPoint</vt:lpstr>
      <vt:lpstr>Конфликт трагедии</vt:lpstr>
      <vt:lpstr>Способ характеристики героев в драматическом произведении</vt:lpstr>
      <vt:lpstr>Ромео о любви в начале трагедии, до знакомства с Джульеттой</vt:lpstr>
      <vt:lpstr> Почему герой так отзывается о любви? В чем дело? </vt:lpstr>
      <vt:lpstr>Когда мы впервые встречаем Джульетту? О чем идет речь?</vt:lpstr>
      <vt:lpstr> Как вы думаете, почему автор героиней делает такую молодую девушку?</vt:lpstr>
      <vt:lpstr>Как и где вспыхивает чувство юных героев?</vt:lpstr>
      <vt:lpstr> Ромео: </vt:lpstr>
      <vt:lpstr>Презентация PowerPoint</vt:lpstr>
      <vt:lpstr>Как любовь воздействует на героев: как ведут себя Ромео и Джульетта до и после знакомства?</vt:lpstr>
      <vt:lpstr>Как юные герои относятся к вражде своих семейств? Какое событие сыграло роковую роль в их судьбе?</vt:lpstr>
      <vt:lpstr> Хотел ли Ромео гибели Тибальта? Почему? </vt:lpstr>
      <vt:lpstr>Джульетта</vt:lpstr>
      <vt:lpstr>Монах Лоренцо</vt:lpstr>
      <vt:lpstr>В чем видят герои смысл жизни? </vt:lpstr>
      <vt:lpstr>Почему погибают герои? </vt:lpstr>
      <vt:lpstr> Есть ли смысл в гибели героев? </vt:lpstr>
      <vt:lpstr>Презентация PowerPoint</vt:lpstr>
      <vt:lpstr> Нет повести печальнее на свете, Чем повесть о Ромео и Джульетте</vt:lpstr>
      <vt:lpstr>Это интересно!</vt:lpstr>
      <vt:lpstr> Пьеса не всегда называлась «Ромео и Джульетта».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9</cp:revision>
  <dcterms:created xsi:type="dcterms:W3CDTF">2022-05-03T07:44:44Z</dcterms:created>
  <dcterms:modified xsi:type="dcterms:W3CDTF">2022-05-03T08:53:33Z</dcterms:modified>
</cp:coreProperties>
</file>