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720" r:id="rId3"/>
    <p:sldMasterId id="2147483732" r:id="rId4"/>
  </p:sldMasterIdLst>
  <p:notesMasterIdLst>
    <p:notesMasterId r:id="rId20"/>
  </p:notesMasterIdLst>
  <p:sldIdLst>
    <p:sldId id="265" r:id="rId5"/>
    <p:sldId id="257" r:id="rId6"/>
    <p:sldId id="263" r:id="rId7"/>
    <p:sldId id="264" r:id="rId8"/>
    <p:sldId id="266" r:id="rId9"/>
    <p:sldId id="280" r:id="rId10"/>
    <p:sldId id="292" r:id="rId11"/>
    <p:sldId id="286" r:id="rId12"/>
    <p:sldId id="285" r:id="rId13"/>
    <p:sldId id="293" r:id="rId14"/>
    <p:sldId id="294" r:id="rId15"/>
    <p:sldId id="295" r:id="rId16"/>
    <p:sldId id="298" r:id="rId17"/>
    <p:sldId id="296" r:id="rId18"/>
    <p:sldId id="297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F0A4F4C-C8D3-49A7-916F-CECF919CDA40}">
          <p14:sldIdLst>
            <p14:sldId id="265"/>
            <p14:sldId id="257"/>
            <p14:sldId id="263"/>
            <p14:sldId id="264"/>
            <p14:sldId id="266"/>
            <p14:sldId id="280"/>
            <p14:sldId id="292"/>
            <p14:sldId id="286"/>
          </p14:sldIdLst>
        </p14:section>
        <p14:section name="Раздел без заголовка" id="{8DDF96BA-9B90-4CE9-9AD5-5366F2A3D761}">
          <p14:sldIdLst>
            <p14:sldId id="285"/>
            <p14:sldId id="293"/>
            <p14:sldId id="294"/>
            <p14:sldId id="295"/>
            <p14:sldId id="298"/>
            <p14:sldId id="296"/>
            <p14:sldId id="29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FF0000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600" autoAdjust="0"/>
    <p:restoredTop sz="94660"/>
  </p:normalViewPr>
  <p:slideViewPr>
    <p:cSldViewPr>
      <p:cViewPr varScale="1">
        <p:scale>
          <a:sx n="86" d="100"/>
          <a:sy n="86" d="100"/>
        </p:scale>
        <p:origin x="100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FF6FC5-1AA8-4675-8582-200DFD8D7039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8604F0-FA7E-45DA-9D24-C01EE9F452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807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781A215-B9E4-4B6C-876A-650CB2156C5D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13780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781A215-B9E4-4B6C-876A-650CB2156C5D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58012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781A215-B9E4-4B6C-876A-650CB2156C5D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62138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781A215-B9E4-4B6C-876A-650CB2156C5D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74931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781A215-B9E4-4B6C-876A-650CB2156C5D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81681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7E5D81-6EC8-41F1-9BE4-C68CF36402F7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03.05.2022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F2784F-3221-4D80-B01E-60E48EF8DC6F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B5A788"/>
                </a:solidFill>
                <a:effectLst/>
                <a:uLnTx/>
                <a:uFillTx/>
                <a:latin typeface="Constantia" panose="02030602050306030303" pitchFamily="18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B5A788"/>
              </a:solidFill>
              <a:effectLst/>
              <a:uLnTx/>
              <a:uFillTx/>
              <a:latin typeface="Constantia" panose="02030602050306030303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6228177"/>
      </p:ext>
    </p:extLst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668B62-A98B-4520-A844-54E1995F4F1A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03.05.2022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D748972-C830-466A-9831-B0FCA98B7231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B5A788"/>
                </a:solidFill>
                <a:effectLst/>
                <a:uLnTx/>
                <a:uFillTx/>
                <a:latin typeface="Constantia" panose="02030602050306030303" pitchFamily="18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B5A788"/>
              </a:solidFill>
              <a:effectLst/>
              <a:uLnTx/>
              <a:uFillTx/>
              <a:latin typeface="Constantia" panose="02030602050306030303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1270103"/>
      </p:ext>
    </p:extLst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856536-8F68-46F8-B0C2-4A4A96C9F5F2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03.05.2022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2D24BCD-B0D1-4404-8403-0F87D1959113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B5A788"/>
                </a:solidFill>
                <a:effectLst/>
                <a:uLnTx/>
                <a:uFillTx/>
                <a:latin typeface="Constantia" panose="02030602050306030303" pitchFamily="18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B5A788"/>
              </a:solidFill>
              <a:effectLst/>
              <a:uLnTx/>
              <a:uFillTx/>
              <a:latin typeface="Constantia" panose="02030602050306030303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1499497"/>
      </p:ext>
    </p:extLst>
  </p:cSld>
  <p:clrMapOvr>
    <a:masterClrMapping/>
  </p:clrMapOvr>
  <p:transition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7E5D81-6EC8-41F1-9BE4-C68CF36402F7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03.05.2022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F2784F-3221-4D80-B01E-60E48EF8DC6F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B5A788"/>
                </a:solidFill>
                <a:effectLst/>
                <a:uLnTx/>
                <a:uFillTx/>
                <a:latin typeface="Constantia" panose="02030602050306030303" pitchFamily="18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B5A788"/>
              </a:solidFill>
              <a:effectLst/>
              <a:uLnTx/>
              <a:uFillTx/>
              <a:latin typeface="Constantia" panose="02030602050306030303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8675394"/>
      </p:ext>
    </p:extLst>
  </p:cSld>
  <p:clrMapOvr>
    <a:masterClrMapping/>
  </p:clrMapOvr>
  <p:transition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BA39FC-94F0-4F9B-A801-A80C08018713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03.05.2022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E0EAE3-5776-4D1B-9636-080DC792DB17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B5A788"/>
                </a:solidFill>
                <a:effectLst/>
                <a:uLnTx/>
                <a:uFillTx/>
                <a:latin typeface="Constantia" panose="02030602050306030303" pitchFamily="18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B5A788"/>
              </a:solidFill>
              <a:effectLst/>
              <a:uLnTx/>
              <a:uFillTx/>
              <a:latin typeface="Constantia" panose="02030602050306030303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7503968"/>
      </p:ext>
    </p:extLst>
  </p:cSld>
  <p:clrMapOvr>
    <a:masterClrMapping/>
  </p:clrMapOvr>
  <p:transition>
    <p:dissolv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195E48-7653-4285-B2A1-C8A8C81EE8CE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03.05.2022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2823CA2-2EF8-40AF-A182-DCCB23DB36BD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B5A788"/>
                </a:solidFill>
                <a:effectLst/>
                <a:uLnTx/>
                <a:uFillTx/>
                <a:latin typeface="Constantia" panose="02030602050306030303" pitchFamily="18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B5A788"/>
              </a:solidFill>
              <a:effectLst/>
              <a:uLnTx/>
              <a:uFillTx/>
              <a:latin typeface="Constantia" panose="02030602050306030303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1181426"/>
      </p:ext>
    </p:extLst>
  </p:cSld>
  <p:clrMapOvr>
    <a:masterClrMapping/>
  </p:clrMapOvr>
  <p:transition>
    <p:dissolv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562264-4819-4E62-812C-DE422949365D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03.05.2022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97D1C3B-D514-4213-A07E-632DA663C46D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B5A788"/>
                </a:solidFill>
                <a:effectLst/>
                <a:uLnTx/>
                <a:uFillTx/>
                <a:latin typeface="Constantia" panose="02030602050306030303" pitchFamily="18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B5A788"/>
              </a:solidFill>
              <a:effectLst/>
              <a:uLnTx/>
              <a:uFillTx/>
              <a:latin typeface="Constantia" panose="02030602050306030303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2690966"/>
      </p:ext>
    </p:extLst>
  </p:cSld>
  <p:clrMapOvr>
    <a:masterClrMapping/>
  </p:clrMapOvr>
  <p:transition>
    <p:dissolv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EF93B2-CBE0-4200-9F6A-B2E9F4C3ACA7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03.05.2022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313C5C-052E-425F-B6B3-0BF70D324360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B5A788"/>
                </a:solidFill>
                <a:effectLst/>
                <a:uLnTx/>
                <a:uFillTx/>
                <a:latin typeface="Constantia" panose="02030602050306030303" pitchFamily="18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B5A788"/>
              </a:solidFill>
              <a:effectLst/>
              <a:uLnTx/>
              <a:uFillTx/>
              <a:latin typeface="Constantia" panose="02030602050306030303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5585897"/>
      </p:ext>
    </p:extLst>
  </p:cSld>
  <p:clrMapOvr>
    <a:masterClrMapping/>
  </p:clrMapOvr>
  <p:transition>
    <p:dissolv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E7A344-C9DA-42B2-A4AA-667F71365E3A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03.05.2022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8A6A8D8-B498-4C83-9ED2-DBBC98B1E5C5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B5A788"/>
                </a:solidFill>
                <a:effectLst/>
                <a:uLnTx/>
                <a:uFillTx/>
                <a:latin typeface="Constantia" panose="02030602050306030303" pitchFamily="18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B5A788"/>
              </a:solidFill>
              <a:effectLst/>
              <a:uLnTx/>
              <a:uFillTx/>
              <a:latin typeface="Constantia" panose="02030602050306030303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91765548"/>
      </p:ext>
    </p:extLst>
  </p:cSld>
  <p:clrMapOvr>
    <a:masterClrMapping/>
  </p:clrMapOvr>
  <p:transition>
    <p:dissolv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74563-F147-49D8-8A63-168765B40F05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03.05.2022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A847C6F-971E-4DD7-81B5-7834A8B8D727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B5A788"/>
                </a:solidFill>
                <a:effectLst/>
                <a:uLnTx/>
                <a:uFillTx/>
                <a:latin typeface="Constantia" panose="02030602050306030303" pitchFamily="18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B5A788"/>
              </a:solidFill>
              <a:effectLst/>
              <a:uLnTx/>
              <a:uFillTx/>
              <a:latin typeface="Constantia" panose="02030602050306030303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4214011"/>
      </p:ext>
    </p:extLst>
  </p:cSld>
  <p:clrMapOvr>
    <a:masterClrMapping/>
  </p:clrMapOvr>
  <p:transition>
    <p:dissolv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F7B77E-E945-401F-9228-3F9AC181F605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03.05.2022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452940D-300B-4EA6-B8B6-AF47FCD34F1E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B5A788"/>
                </a:solidFill>
                <a:effectLst/>
                <a:uLnTx/>
                <a:uFillTx/>
                <a:latin typeface="Constantia" panose="02030602050306030303" pitchFamily="18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B5A788"/>
              </a:solidFill>
              <a:effectLst/>
              <a:uLnTx/>
              <a:uFillTx/>
              <a:latin typeface="Constantia" panose="02030602050306030303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867828"/>
      </p:ext>
    </p:extLst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BA39FC-94F0-4F9B-A801-A80C08018713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03.05.2022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E0EAE3-5776-4D1B-9636-080DC792DB17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B5A788"/>
                </a:solidFill>
                <a:effectLst/>
                <a:uLnTx/>
                <a:uFillTx/>
                <a:latin typeface="Constantia" panose="02030602050306030303" pitchFamily="18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B5A788"/>
              </a:solidFill>
              <a:effectLst/>
              <a:uLnTx/>
              <a:uFillTx/>
              <a:latin typeface="Constantia" panose="02030602050306030303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4464211"/>
      </p:ext>
    </p:extLst>
  </p:cSld>
  <p:clrMapOvr>
    <a:masterClrMapping/>
  </p:clrMapOvr>
  <p:transition>
    <p:dissolv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/>
          <a:p>
            <a:pPr marL="0" marR="0" lvl="0" indent="-283464" algn="l" defTabSz="914400" rtl="0" eaLnBrk="1" fontAlgn="auto" latinLnBrk="0" hangingPunct="1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rgbClr val="3891A7"/>
              </a:buClr>
              <a:buSzPct val="80000"/>
              <a:buFont typeface="Wingdings 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509864-A634-494F-9351-2A815076D8C4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03.05.2022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7DBF3F-0B5E-4D2E-8F0D-8B0921713735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B5A788"/>
                </a:solidFill>
                <a:effectLst/>
                <a:uLnTx/>
                <a:uFillTx/>
                <a:latin typeface="Constantia" panose="02030602050306030303" pitchFamily="18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B5A788"/>
              </a:solidFill>
              <a:effectLst/>
              <a:uLnTx/>
              <a:uFillTx/>
              <a:latin typeface="Constantia" panose="02030602050306030303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0418726"/>
      </p:ext>
    </p:extLst>
  </p:cSld>
  <p:clrMapOvr>
    <a:masterClrMapping/>
  </p:clrMapOvr>
  <p:transition>
    <p:dissolv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668B62-A98B-4520-A844-54E1995F4F1A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03.05.2022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D748972-C830-466A-9831-B0FCA98B7231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B5A788"/>
                </a:solidFill>
                <a:effectLst/>
                <a:uLnTx/>
                <a:uFillTx/>
                <a:latin typeface="Constantia" panose="02030602050306030303" pitchFamily="18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B5A788"/>
              </a:solidFill>
              <a:effectLst/>
              <a:uLnTx/>
              <a:uFillTx/>
              <a:latin typeface="Constantia" panose="02030602050306030303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7121669"/>
      </p:ext>
    </p:extLst>
  </p:cSld>
  <p:clrMapOvr>
    <a:masterClrMapping/>
  </p:clrMapOvr>
  <p:transition>
    <p:dissolv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856536-8F68-46F8-B0C2-4A4A96C9F5F2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03.05.2022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2D24BCD-B0D1-4404-8403-0F87D1959113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B5A788"/>
                </a:solidFill>
                <a:effectLst/>
                <a:uLnTx/>
                <a:uFillTx/>
                <a:latin typeface="Constantia" panose="02030602050306030303" pitchFamily="18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B5A788"/>
              </a:solidFill>
              <a:effectLst/>
              <a:uLnTx/>
              <a:uFillTx/>
              <a:latin typeface="Constantia" panose="02030602050306030303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4713718"/>
      </p:ext>
    </p:extLst>
  </p:cSld>
  <p:clrMapOvr>
    <a:masterClrMapping/>
  </p:clrMapOvr>
  <p:transition>
    <p:dissolv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D8FBF8-3D8A-417E-95BF-F1F78E0FA10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03.05.2022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FEC1D7-E292-4DE9-9D8A-F18C0D8B5A0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96654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D8FBF8-3D8A-417E-95BF-F1F78E0FA10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03.05.2022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FEC1D7-E292-4DE9-9D8A-F18C0D8B5A0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760320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D8FBF8-3D8A-417E-95BF-F1F78E0FA10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03.05.2022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FEC1D7-E292-4DE9-9D8A-F18C0D8B5A0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148785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D8FBF8-3D8A-417E-95BF-F1F78E0FA10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03.05.2022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FEC1D7-E292-4DE9-9D8A-F18C0D8B5A0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01044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D8FBF8-3D8A-417E-95BF-F1F78E0FA10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03.05.2022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FEC1D7-E292-4DE9-9D8A-F18C0D8B5A0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56414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D8FBF8-3D8A-417E-95BF-F1F78E0FA10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03.05.2022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FEC1D7-E292-4DE9-9D8A-F18C0D8B5A0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80277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D8FBF8-3D8A-417E-95BF-F1F78E0FA10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03.05.2022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FEC1D7-E292-4DE9-9D8A-F18C0D8B5A0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8867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195E48-7653-4285-B2A1-C8A8C81EE8CE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03.05.2022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2823CA2-2EF8-40AF-A182-DCCB23DB36BD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B5A788"/>
                </a:solidFill>
                <a:effectLst/>
                <a:uLnTx/>
                <a:uFillTx/>
                <a:latin typeface="Constantia" panose="02030602050306030303" pitchFamily="18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B5A788"/>
              </a:solidFill>
              <a:effectLst/>
              <a:uLnTx/>
              <a:uFillTx/>
              <a:latin typeface="Constantia" panose="02030602050306030303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4910986"/>
      </p:ext>
    </p:extLst>
  </p:cSld>
  <p:clrMapOvr>
    <a:masterClrMapping/>
  </p:clrMapOvr>
  <p:transition>
    <p:dissolv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D8FBF8-3D8A-417E-95BF-F1F78E0FA10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03.05.2022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FEC1D7-E292-4DE9-9D8A-F18C0D8B5A0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34974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D8FBF8-3D8A-417E-95BF-F1F78E0FA10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03.05.2022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FEC1D7-E292-4DE9-9D8A-F18C0D8B5A0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262367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D8FBF8-3D8A-417E-95BF-F1F78E0FA10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03.05.2022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FEC1D7-E292-4DE9-9D8A-F18C0D8B5A0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700457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D8FBF8-3D8A-417E-95BF-F1F78E0FA10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03.05.2022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FEC1D7-E292-4DE9-9D8A-F18C0D8B5A0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243058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D1093A4-AE52-4E2D-9DC2-E7463474398C}" type="slidenum"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097450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76E6400-ADC7-47F9-AA77-78630E35E561}" type="slidenum"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839592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8F05B7A-16D7-4DD6-BCDB-C384362F1454}" type="slidenum"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810283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4DFE8BC-1774-4671-8A6F-83DB85955830}" type="slidenum"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996530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B06E093-7433-49EB-85AA-800B9AE98527}" type="slidenum"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096382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FEAB322-D6A0-41C1-A13F-32F64AAAD418}" type="slidenum"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55041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562264-4819-4E62-812C-DE422949365D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03.05.2022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97D1C3B-D514-4213-A07E-632DA663C46D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B5A788"/>
                </a:solidFill>
                <a:effectLst/>
                <a:uLnTx/>
                <a:uFillTx/>
                <a:latin typeface="Constantia" panose="02030602050306030303" pitchFamily="18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B5A788"/>
              </a:solidFill>
              <a:effectLst/>
              <a:uLnTx/>
              <a:uFillTx/>
              <a:latin typeface="Constantia" panose="02030602050306030303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9458620"/>
      </p:ext>
    </p:extLst>
  </p:cSld>
  <p:clrMapOvr>
    <a:masterClrMapping/>
  </p:clrMapOvr>
  <p:transition>
    <p:dissolv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AC40B6C-F11D-431C-8863-3DBA91D09BF0}" type="slidenum"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509559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84B41EE-8B90-4B87-A21A-7C4E00C3522C}" type="slidenum"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847576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AD6F3EB-621C-4996-9B98-2C36D89F15EB}" type="slidenum"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787115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4B1D203-51A6-4996-BD3F-8FEEEAC94B58}" type="slidenum"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616329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AB67A2-5615-4467-B44F-AF3CDA500A28}" type="slidenum"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1071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EF93B2-CBE0-4200-9F6A-B2E9F4C3ACA7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03.05.2022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313C5C-052E-425F-B6B3-0BF70D324360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B5A788"/>
                </a:solidFill>
                <a:effectLst/>
                <a:uLnTx/>
                <a:uFillTx/>
                <a:latin typeface="Constantia" panose="02030602050306030303" pitchFamily="18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B5A788"/>
              </a:solidFill>
              <a:effectLst/>
              <a:uLnTx/>
              <a:uFillTx/>
              <a:latin typeface="Constantia" panose="02030602050306030303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6176963"/>
      </p:ext>
    </p:extLst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E7A344-C9DA-42B2-A4AA-667F71365E3A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03.05.2022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8A6A8D8-B498-4C83-9ED2-DBBC98B1E5C5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B5A788"/>
                </a:solidFill>
                <a:effectLst/>
                <a:uLnTx/>
                <a:uFillTx/>
                <a:latin typeface="Constantia" panose="02030602050306030303" pitchFamily="18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B5A788"/>
              </a:solidFill>
              <a:effectLst/>
              <a:uLnTx/>
              <a:uFillTx/>
              <a:latin typeface="Constantia" panose="02030602050306030303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6353942"/>
      </p:ext>
    </p:extLst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74563-F147-49D8-8A63-168765B40F05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03.05.2022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A847C6F-971E-4DD7-81B5-7834A8B8D727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B5A788"/>
                </a:solidFill>
                <a:effectLst/>
                <a:uLnTx/>
                <a:uFillTx/>
                <a:latin typeface="Constantia" panose="02030602050306030303" pitchFamily="18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B5A788"/>
              </a:solidFill>
              <a:effectLst/>
              <a:uLnTx/>
              <a:uFillTx/>
              <a:latin typeface="Constantia" panose="02030602050306030303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8089687"/>
      </p:ext>
    </p:extLst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F7B77E-E945-401F-9228-3F9AC181F605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03.05.2022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452940D-300B-4EA6-B8B6-AF47FCD34F1E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B5A788"/>
                </a:solidFill>
                <a:effectLst/>
                <a:uLnTx/>
                <a:uFillTx/>
                <a:latin typeface="Constantia" panose="02030602050306030303" pitchFamily="18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B5A788"/>
              </a:solidFill>
              <a:effectLst/>
              <a:uLnTx/>
              <a:uFillTx/>
              <a:latin typeface="Constantia" panose="02030602050306030303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3629480"/>
      </p:ext>
    </p:extLst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/>
          <a:p>
            <a:pPr marL="0" marR="0" lvl="0" indent="-283464" algn="l" defTabSz="914400" rtl="0" eaLnBrk="1" fontAlgn="auto" latinLnBrk="0" hangingPunct="1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rgbClr val="3891A7"/>
              </a:buClr>
              <a:buSzPct val="80000"/>
              <a:buFont typeface="Wingdings 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509864-A634-494F-9351-2A815076D8C4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03.05.2022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7DBF3F-0B5E-4D2E-8F0D-8B0921713735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B5A788"/>
                </a:solidFill>
                <a:effectLst/>
                <a:uLnTx/>
                <a:uFillTx/>
                <a:latin typeface="Constantia" panose="02030602050306030303" pitchFamily="18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B5A788"/>
              </a:solidFill>
              <a:effectLst/>
              <a:uLnTx/>
              <a:uFillTx/>
              <a:latin typeface="Constantia" panose="02030602050306030303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3452911"/>
      </p:ext>
    </p:extLst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E35DC-D1B4-427A-BA53-F9DBBAB6E715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03.05.2022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B5A788"/>
                </a:solidFill>
                <a:latin typeface="Constantia" panose="02030602050306030303" pitchFamily="18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198A245-14E7-4178-BBEC-E619A18B0358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B5A788"/>
                </a:solidFill>
                <a:effectLst/>
                <a:uLnTx/>
                <a:uFillTx/>
                <a:latin typeface="Constantia" panose="02030602050306030303" pitchFamily="18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B5A788"/>
              </a:solidFill>
              <a:effectLst/>
              <a:uLnTx/>
              <a:uFillTx/>
              <a:latin typeface="Constantia" panose="02030602050306030303" pitchFamily="18" charset="0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4280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dissolv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nstant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nstant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nstant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nstantia" pitchFamily="18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anose="020B0604030504040204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C32D2E"/>
        </a:buClr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84AA33"/>
        </a:buClr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E35DC-D1B4-427A-BA53-F9DBBAB6E715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E7DEC9">
                    <a:shade val="50000"/>
                    <a:satMod val="200000"/>
                  </a:srgbClr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03.05.2022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E7DEC9">
                  <a:shade val="50000"/>
                  <a:satMod val="20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B5A788"/>
                </a:solidFill>
                <a:latin typeface="Constantia" panose="02030602050306030303" pitchFamily="18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198A245-14E7-4178-BBEC-E619A18B0358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B5A788"/>
                </a:solidFill>
                <a:effectLst/>
                <a:uLnTx/>
                <a:uFillTx/>
                <a:latin typeface="Constantia" panose="02030602050306030303" pitchFamily="18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B5A788"/>
              </a:solidFill>
              <a:effectLst/>
              <a:uLnTx/>
              <a:uFillTx/>
              <a:latin typeface="Constantia" panose="02030602050306030303" pitchFamily="18" charset="0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6573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dissolv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nstant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nstant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nstant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nstantia" pitchFamily="18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anose="020B0604030504040204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C32D2E"/>
        </a:buClr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84AA33"/>
        </a:buClr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D8FBF8-3D8A-417E-95BF-F1F78E0FA10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03.05.2022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FEC1D7-E292-4DE9-9D8A-F18C0D8B5A0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6073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03CB9C-6573-4FD3-BB37-DFB27B303137}" type="slidenum"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2962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png"/><Relationship Id="rId3" Type="http://schemas.openxmlformats.org/officeDocument/2006/relationships/slideLayout" Target="../slideLayouts/slideLayout34.xml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4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>Эффективные методы и приёмы работы с учащимися, находящимися на длительном лечении в медицинских учреждениях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55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55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(дистанционное обучение детей с ОВЗ)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550" indent="0" algn="r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550" indent="0" algn="r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550" indent="0" algn="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550" indent="0" algn="r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550" indent="0" algn="r">
              <a:buNone/>
            </a:pP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Мухотина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Наталья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Анатольевна</a:t>
            </a:r>
          </a:p>
          <a:p>
            <a:pPr marL="82550" indent="0" algn="r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начальных классов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550" indent="0" algn="r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«СШ № 17»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177500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988" y="1220788"/>
            <a:ext cx="1381125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9779" y="2286000"/>
            <a:ext cx="1358900" cy="17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345" y="3139243"/>
            <a:ext cx="1296988" cy="158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4873625"/>
            <a:ext cx="162242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Рисунок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12" t="6950" r="38976" b="20601"/>
          <a:stretch>
            <a:fillRect/>
          </a:stretch>
        </p:blipFill>
        <p:spPr bwMode="auto">
          <a:xfrm>
            <a:off x="1801813" y="1373188"/>
            <a:ext cx="2322512" cy="411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Рисунок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00" y="115888"/>
            <a:ext cx="9779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Рисунок 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7900" y="1373188"/>
            <a:ext cx="3670300" cy="114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5" name="Рисунок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713" y="525463"/>
            <a:ext cx="367030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Вениамин Смехов - Вот какой рассеянный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8202612" y="1387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982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0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228601"/>
            <a:ext cx="5181600" cy="304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4200" y="3429000"/>
            <a:ext cx="5867400" cy="3300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451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4199" y="3581400"/>
            <a:ext cx="2022665" cy="266705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1" y="1066800"/>
            <a:ext cx="2057400" cy="271575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3581400"/>
            <a:ext cx="2018759" cy="25666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10000" y="613686"/>
            <a:ext cx="2907763" cy="2358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330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373" y="625987"/>
            <a:ext cx="1894619" cy="249821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60495" y="659780"/>
            <a:ext cx="1866994" cy="24644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36992" y="659780"/>
            <a:ext cx="1965250" cy="24986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89328" y="889100"/>
            <a:ext cx="2515466" cy="204001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09631" y="3581400"/>
            <a:ext cx="4054511" cy="3040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921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t="1666" r="6250" b="5000"/>
          <a:stretch/>
        </p:blipFill>
        <p:spPr>
          <a:xfrm>
            <a:off x="381000" y="381000"/>
            <a:ext cx="4796518" cy="35814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t="3063" r="33894"/>
          <a:stretch/>
        </p:blipFill>
        <p:spPr>
          <a:xfrm>
            <a:off x="4419600" y="4191000"/>
            <a:ext cx="4495800" cy="2411916"/>
          </a:xfrm>
          <a:prstGeom prst="rect">
            <a:avLst/>
          </a:prstGeom>
          <a:solidFill>
            <a:srgbClr val="FFC000">
              <a:alpha val="31000"/>
            </a:srgbClr>
          </a:solidFill>
        </p:spPr>
      </p:pic>
    </p:spTree>
    <p:extLst>
      <p:ext uri="{BB962C8B-B14F-4D97-AF65-F5344CB8AC3E}">
        <p14:creationId xmlns:p14="http://schemas.microsoft.com/office/powerpoint/2010/main" val="2185107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C:\Users\Семейный\Downloads\0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0" y="714375"/>
            <a:ext cx="7392988" cy="554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622939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117146"/>
            <a:ext cx="7458032" cy="77809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1800" b="1" dirty="0" smtClean="0">
                <a:solidFill>
                  <a:schemeClr val="tx1"/>
                </a:solidFill>
              </a:rPr>
              <a:t>Алгоритм организации обучения детей, </a:t>
            </a:r>
            <a:r>
              <a:rPr lang="ru-RU" sz="1800" b="1" dirty="0">
                <a:solidFill>
                  <a:schemeClr val="tx1"/>
                </a:solidFill>
              </a:rPr>
              <a:t>н</a:t>
            </a:r>
            <a:r>
              <a:rPr lang="ru-RU" sz="1800" b="1" dirty="0" smtClean="0">
                <a:solidFill>
                  <a:schemeClr val="tx1"/>
                </a:solidFill>
              </a:rPr>
              <a:t>аходящихся на длительном лечении в медицинских организациях с применением дистанционных образовательных технологий.</a:t>
            </a:r>
            <a:endParaRPr lang="ru-RU" sz="1800" b="1" dirty="0">
              <a:solidFill>
                <a:schemeClr val="tx1"/>
              </a:solidFill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1619672" y="1254728"/>
            <a:ext cx="4752528" cy="1369292"/>
          </a:xfrm>
          <a:prstGeom prst="rect">
            <a:avLst/>
          </a:prstGeom>
          <a:solidFill>
            <a:schemeClr val="bg2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 fontScale="25000" lnSpcReduction="20000"/>
          </a:bodyPr>
          <a:lstStyle/>
          <a:p>
            <a:pPr marL="82296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3891A7"/>
              </a:buClr>
              <a:buSzPct val="80000"/>
              <a:buFontTx/>
              <a:buNone/>
              <a:tabLst/>
              <a:defRPr/>
            </a:pPr>
            <a:r>
              <a:rPr kumimoji="0" lang="ru-RU" sz="5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Медицинские организации (МО) предоставляют (родителям (законным представителям)):</a:t>
            </a:r>
          </a:p>
          <a:p>
            <a:pPr marL="768096" marR="0" lvl="0" indent="-6858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3891A7"/>
              </a:buClr>
              <a:buSzPct val="80000"/>
              <a:buFont typeface="Wingdings" panose="05000000000000000000" pitchFamily="2" charset="2"/>
              <a:buChar char="v"/>
              <a:tabLst/>
              <a:defRPr/>
            </a:pPr>
            <a:r>
              <a:rPr kumimoji="0" lang="ru-RU" sz="5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заключение или решение (справка) МО о проведении лечения или медицинской реабилитации продолжительностью более 21 дня (включая дневной стационар).</a:t>
            </a:r>
          </a:p>
          <a:p>
            <a:pPr marL="653796" marR="0" lvl="0" indent="-5715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3891A7"/>
              </a:buClr>
              <a:buSzPct val="80000"/>
              <a:buFont typeface="Wingdings" panose="05000000000000000000" pitchFamily="2" charset="2"/>
              <a:buChar char="v"/>
              <a:tabLst/>
              <a:defRPr/>
            </a:pPr>
            <a:endParaRPr kumimoji="0" lang="ru-RU" sz="42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  <a:p>
            <a:pPr marL="82296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3891A7"/>
              </a:buClr>
              <a:buSzPct val="80000"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 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2895600" y="2913736"/>
            <a:ext cx="4392488" cy="1368152"/>
          </a:xfrm>
          <a:prstGeom prst="rect">
            <a:avLst/>
          </a:prstGeom>
          <a:solidFill>
            <a:schemeClr val="bg2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596646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Родители (законные представители):</a:t>
            </a:r>
          </a:p>
          <a:p>
            <a:pPr marL="596646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предоставляют в ОУ медицинское заключение или решение(справку) на дистанционное обучение;</a:t>
            </a:r>
          </a:p>
          <a:p>
            <a:pPr marL="596646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в МО пишут заявление об организации дистанционного обучения.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3743908" y="4571604"/>
            <a:ext cx="5256584" cy="2016224"/>
          </a:xfrm>
          <a:prstGeom prst="rect">
            <a:avLst/>
          </a:prstGeom>
          <a:solidFill>
            <a:schemeClr val="bg2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3891A7"/>
              </a:buClr>
              <a:buSzPct val="80000"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Образовательное учреждение:</a:t>
            </a:r>
          </a:p>
          <a:p>
            <a:pPr marL="368046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3891A7"/>
              </a:buClr>
              <a:buSzPct val="80000"/>
              <a:buFont typeface="Wingdings" panose="05000000000000000000" pitchFamily="2" charset="2"/>
              <a:buChar char="v"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н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а основании представленных документов издаёт приказ об организации дистанционного обучения в МО;</a:t>
            </a:r>
          </a:p>
          <a:p>
            <a:pPr marL="368046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3891A7"/>
              </a:buClr>
              <a:buSzPct val="80000"/>
              <a:buFont typeface="Wingdings" panose="05000000000000000000" pitchFamily="2" charset="2"/>
              <a:buChar char="v"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с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оставляет индивидуальный учебный план, расписание занятий и согласовывает с родителями;</a:t>
            </a:r>
          </a:p>
          <a:p>
            <a:pPr marL="368046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3891A7"/>
              </a:buClr>
              <a:buSzPct val="80000"/>
              <a:buFont typeface="Wingdings" panose="05000000000000000000" pitchFamily="2" charset="2"/>
              <a:buChar char="v"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пакет документов предоставляет в МРЦДО по электронной почте.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4205234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457200"/>
            <a:ext cx="6705170" cy="57314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83804079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100" y="76201"/>
            <a:ext cx="7499350" cy="6172200"/>
          </a:xfrm>
        </p:spPr>
        <p:txBody>
          <a:bodyPr/>
          <a:lstStyle/>
          <a:p>
            <a:pPr marL="82550" indent="0" algn="ctr">
              <a:buNone/>
            </a:pPr>
            <a:r>
              <a:rPr lang="ru-RU" b="1" dirty="0" smtClean="0"/>
              <a:t>При подготовке к онлайн занятию необходимо </a:t>
            </a:r>
            <a:r>
              <a:rPr lang="ru-RU" b="1" smtClean="0"/>
              <a:t>учесть следующее:</a:t>
            </a:r>
            <a:endParaRPr lang="ru-RU" b="1" dirty="0" smtClean="0"/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анятие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планировать в соответствии с индивидуальной программой развития, давать учебный материал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дозированно,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учетом индивидуального уровня подготовленности обучающегося;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четко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продумывать каждый этап занятия, не забывать о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физминутке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зрительной гимнастике;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тараться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чередовать подачу материала, разнообразить виды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работы;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аранее связаться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тьютором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информировать о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необходимых предметах во время занятия.</a:t>
            </a:r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242060820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51" y="1676400"/>
            <a:ext cx="2826147" cy="211818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0211" y="2184922"/>
            <a:ext cx="2981202" cy="223742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6547" y="1143000"/>
            <a:ext cx="2883658" cy="223742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7518" y="3895274"/>
            <a:ext cx="2877561" cy="215817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4800" y="133455"/>
            <a:ext cx="8997186" cy="14422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 </a:t>
            </a:r>
            <a:r>
              <a:rPr lang="ru-RU" sz="1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это не только деятельность педагога, но и деятельность самих учащихся.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Каждый метод состоит из определенных приемов педагога в реализации метода.</a:t>
            </a:r>
            <a:endParaRPr lang="ru-RU" sz="1600" b="1" dirty="0">
              <a:solidFill>
                <a:schemeClr val="tx2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Приём</a:t>
            </a:r>
            <a:r>
              <a:rPr lang="ru-RU" sz="1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это </a:t>
            </a:r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элемент </a:t>
            </a:r>
            <a:r>
              <a:rPr lang="ru-RU" sz="1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метода, разовое действие в реализации метода.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Совокупность приемов и образуют метод.</a:t>
            </a:r>
            <a:endParaRPr lang="ru-RU" sz="1600" b="1" dirty="0">
              <a:solidFill>
                <a:schemeClr val="tx2">
                  <a:lumMod val="60000"/>
                  <a:lumOff val="4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75079" y="4463417"/>
            <a:ext cx="2828789" cy="215817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06547" y="3900850"/>
            <a:ext cx="2999995" cy="1307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784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5935" y="4404528"/>
            <a:ext cx="3040205" cy="2286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7664" y="1364747"/>
            <a:ext cx="3073398" cy="23050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6140" y="152400"/>
            <a:ext cx="2821983" cy="211989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325" y="2743200"/>
            <a:ext cx="3036071" cy="227400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78879" y="3381751"/>
            <a:ext cx="3149600" cy="23622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8656" y="407691"/>
            <a:ext cx="3157910" cy="20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605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7200" y="35312"/>
            <a:ext cx="8839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YS Text"/>
              </a:rPr>
              <a:t>Обсуждение учебного материала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723900"/>
            <a:ext cx="4191000" cy="31432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3398812"/>
            <a:ext cx="4191000" cy="314325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8100" y="838200"/>
            <a:ext cx="457200" cy="341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564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400" y="0"/>
            <a:ext cx="8991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YS Text"/>
              </a:rPr>
              <a:t>Наглядные</a:t>
            </a:r>
            <a:r>
              <a:rPr lang="ru-RU" dirty="0">
                <a:solidFill>
                  <a:srgbClr val="C00000"/>
                </a:solidFill>
                <a:latin typeface="YS Text"/>
              </a:rPr>
              <a:t> </a:t>
            </a:r>
            <a:r>
              <a:rPr lang="ru-RU" b="1" dirty="0" smtClean="0">
                <a:solidFill>
                  <a:srgbClr val="C00000"/>
                </a:solidFill>
                <a:latin typeface="YS Text"/>
              </a:rPr>
              <a:t>методы:</a:t>
            </a:r>
            <a:r>
              <a:rPr lang="ru-RU" dirty="0">
                <a:solidFill>
                  <a:srgbClr val="C00000"/>
                </a:solidFill>
                <a:latin typeface="YS Text"/>
              </a:rPr>
              <a:t> - показ, демонстрация, </a:t>
            </a:r>
            <a:r>
              <a:rPr lang="ru-RU" dirty="0" smtClean="0">
                <a:solidFill>
                  <a:srgbClr val="C00000"/>
                </a:solidFill>
                <a:latin typeface="YS Text"/>
              </a:rPr>
              <a:t>наблюдение, </a:t>
            </a:r>
            <a:r>
              <a:rPr lang="ru-RU" dirty="0">
                <a:solidFill>
                  <a:srgbClr val="C00000"/>
                </a:solidFill>
                <a:latin typeface="YS Text"/>
              </a:rPr>
              <a:t>использование </a:t>
            </a:r>
            <a:r>
              <a:rPr lang="ru-RU" dirty="0" smtClean="0">
                <a:solidFill>
                  <a:srgbClr val="C00000"/>
                </a:solidFill>
                <a:latin typeface="YS Text"/>
              </a:rPr>
              <a:t>ИТК, картинный материал, памятки, алгоритмы, таблицы,…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1066800"/>
            <a:ext cx="4526520" cy="32004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702" y="762000"/>
            <a:ext cx="3697399" cy="27716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3810000"/>
            <a:ext cx="2397513" cy="271918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8812" y="4267200"/>
            <a:ext cx="2954408" cy="210944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81583" y="4419601"/>
            <a:ext cx="3092684" cy="1957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372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YS Text"/>
              </a:rPr>
              <a:t>Практические</a:t>
            </a:r>
            <a:r>
              <a:rPr lang="ru-RU" dirty="0">
                <a:solidFill>
                  <a:srgbClr val="C00000"/>
                </a:solidFill>
                <a:latin typeface="YS Text"/>
              </a:rPr>
              <a:t> </a:t>
            </a:r>
            <a:r>
              <a:rPr lang="ru-RU" b="1" dirty="0" smtClean="0">
                <a:solidFill>
                  <a:srgbClr val="C00000"/>
                </a:solidFill>
                <a:latin typeface="YS Text"/>
              </a:rPr>
              <a:t>методы:</a:t>
            </a:r>
            <a:r>
              <a:rPr lang="ru-RU" dirty="0">
                <a:solidFill>
                  <a:srgbClr val="C00000"/>
                </a:solidFill>
                <a:latin typeface="YS Text"/>
              </a:rPr>
              <a:t> </a:t>
            </a:r>
            <a:r>
              <a:rPr lang="ru-RU" dirty="0" smtClean="0">
                <a:solidFill>
                  <a:srgbClr val="C00000"/>
                </a:solidFill>
                <a:latin typeface="YS Text"/>
              </a:rPr>
              <a:t>упражнения, тренировка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245" y="614533"/>
            <a:ext cx="3377391" cy="253196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9979" y="473347"/>
            <a:ext cx="2910042" cy="21801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00" y="4267200"/>
            <a:ext cx="2678012" cy="200975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87929" y="4926260"/>
            <a:ext cx="2593484" cy="174952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43600" y="2823010"/>
            <a:ext cx="3003292" cy="198210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15740" y="2990894"/>
            <a:ext cx="2688477" cy="1814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774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2403</TotalTime>
  <Words>256</Words>
  <Application>Microsoft Office PowerPoint</Application>
  <PresentationFormat>Экран (4:3)</PresentationFormat>
  <Paragraphs>39</Paragraphs>
  <Slides>15</Slides>
  <Notes>5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15</vt:i4>
      </vt:variant>
    </vt:vector>
  </HeadingPairs>
  <TitlesOfParts>
    <vt:vector size="27" baseType="lpstr">
      <vt:lpstr>Arial</vt:lpstr>
      <vt:lpstr>Calibri</vt:lpstr>
      <vt:lpstr>Constantia</vt:lpstr>
      <vt:lpstr>Times New Roman</vt:lpstr>
      <vt:lpstr>Verdana</vt:lpstr>
      <vt:lpstr>Wingdings</vt:lpstr>
      <vt:lpstr>Wingdings 2</vt:lpstr>
      <vt:lpstr>YS Text</vt:lpstr>
      <vt:lpstr>Солнцестояние</vt:lpstr>
      <vt:lpstr>1_Солнцестояние</vt:lpstr>
      <vt:lpstr>Тема Office</vt:lpstr>
      <vt:lpstr>Оформление по умолчанию</vt:lpstr>
      <vt:lpstr>  Эффективные методы и приёмы работы с учащимися, находящимися на длительном лечении в медицинских учреждениях</vt:lpstr>
      <vt:lpstr>Алгоритм организации обучения детей, находящихся на длительном лечении в медицинских организациях с применением дистанционных образовательных технологий.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Суркова Е.Г.</dc:creator>
  <cp:lastModifiedBy>Суркова Е.Г.</cp:lastModifiedBy>
  <cp:revision>106</cp:revision>
  <cp:lastPrinted>1601-01-01T00:00:00Z</cp:lastPrinted>
  <dcterms:created xsi:type="dcterms:W3CDTF">1601-01-01T00:00:00Z</dcterms:created>
  <dcterms:modified xsi:type="dcterms:W3CDTF">2022-05-03T07:07:20Z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