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5" r:id="rId3"/>
    <p:sldId id="257" r:id="rId4"/>
    <p:sldId id="258" r:id="rId5"/>
    <p:sldId id="259" r:id="rId6"/>
    <p:sldId id="278" r:id="rId7"/>
    <p:sldId id="265" r:id="rId8"/>
    <p:sldId id="260" r:id="rId9"/>
    <p:sldId id="266" r:id="rId10"/>
    <p:sldId id="279" r:id="rId11"/>
    <p:sldId id="267" r:id="rId12"/>
    <p:sldId id="268" r:id="rId13"/>
    <p:sldId id="269" r:id="rId14"/>
    <p:sldId id="277" r:id="rId15"/>
    <p:sldId id="270" r:id="rId16"/>
    <p:sldId id="261" r:id="rId17"/>
    <p:sldId id="272" r:id="rId18"/>
    <p:sldId id="273" r:id="rId19"/>
    <p:sldId id="271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520327-0465-45E9-B677-8A15C49412DE}" type="doc">
      <dgm:prSet loTypeId="urn:microsoft.com/office/officeart/2005/8/layout/arrow5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AC5D27C-9D51-4F60-9423-B033DB37B942}">
      <dgm:prSet phldrT="[Текст]"/>
      <dgm:spPr/>
      <dgm:t>
        <a:bodyPr/>
        <a:lstStyle/>
        <a:p>
          <a:r>
            <a:rPr lang="ru-RU" dirty="0" smtClean="0"/>
            <a:t>игровые приемы  больше на начальном этапе   </a:t>
          </a:r>
          <a:endParaRPr lang="ru-RU" dirty="0"/>
        </a:p>
      </dgm:t>
    </dgm:pt>
    <dgm:pt modelId="{9785977A-B2F1-449B-B90A-AB82EC65F3A5}" type="parTrans" cxnId="{4D1AA499-0436-4A8C-89A1-34969293F337}">
      <dgm:prSet/>
      <dgm:spPr/>
      <dgm:t>
        <a:bodyPr/>
        <a:lstStyle/>
        <a:p>
          <a:endParaRPr lang="ru-RU"/>
        </a:p>
      </dgm:t>
    </dgm:pt>
    <dgm:pt modelId="{99E26229-F7C4-4ED1-960E-4AD903CD9863}" type="sibTrans" cxnId="{4D1AA499-0436-4A8C-89A1-34969293F337}">
      <dgm:prSet/>
      <dgm:spPr/>
      <dgm:t>
        <a:bodyPr/>
        <a:lstStyle/>
        <a:p>
          <a:endParaRPr lang="ru-RU"/>
        </a:p>
      </dgm:t>
    </dgm:pt>
    <dgm:pt modelId="{54597A00-6646-439E-B4AC-F06C9477151D}">
      <dgm:prSet phldrT="[Текст]"/>
      <dgm:spPr/>
      <dgm:t>
        <a:bodyPr/>
        <a:lstStyle/>
        <a:p>
          <a:r>
            <a:rPr lang="ru-RU" dirty="0" smtClean="0"/>
            <a:t>разные интерактивные формы и методы на старшем этапе обучения</a:t>
          </a:r>
          <a:endParaRPr lang="ru-RU" dirty="0"/>
        </a:p>
      </dgm:t>
    </dgm:pt>
    <dgm:pt modelId="{6CF21D3E-1C45-452B-966C-3D68B81195BB}" type="parTrans" cxnId="{0A3CC964-A6AD-41A1-8B69-898A41AD87E0}">
      <dgm:prSet/>
      <dgm:spPr/>
      <dgm:t>
        <a:bodyPr/>
        <a:lstStyle/>
        <a:p>
          <a:endParaRPr lang="ru-RU"/>
        </a:p>
      </dgm:t>
    </dgm:pt>
    <dgm:pt modelId="{7B290A86-27CF-4C5F-B082-157BC292EC68}" type="sibTrans" cxnId="{0A3CC964-A6AD-41A1-8B69-898A41AD87E0}">
      <dgm:prSet/>
      <dgm:spPr/>
      <dgm:t>
        <a:bodyPr/>
        <a:lstStyle/>
        <a:p>
          <a:endParaRPr lang="ru-RU"/>
        </a:p>
      </dgm:t>
    </dgm:pt>
    <dgm:pt modelId="{5DDF0C83-1305-41FE-8DD6-26FA4C84F3B5}" type="pres">
      <dgm:prSet presAssocID="{27520327-0465-45E9-B677-8A15C49412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EA57F1-E9A0-4DC2-82F3-5DFA2E2FA019}" type="pres">
      <dgm:prSet presAssocID="{AAC5D27C-9D51-4F60-9423-B033DB37B942}" presName="arrow" presStyleLbl="node1" presStyleIdx="0" presStyleCnt="2" custRadScaleRad="106196" custRadScaleInc="-1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95D59C-ED1B-4ADE-90C1-DC94FE76581C}" type="pres">
      <dgm:prSet presAssocID="{54597A00-6646-439E-B4AC-F06C9477151D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1AA499-0436-4A8C-89A1-34969293F337}" srcId="{27520327-0465-45E9-B677-8A15C49412DE}" destId="{AAC5D27C-9D51-4F60-9423-B033DB37B942}" srcOrd="0" destOrd="0" parTransId="{9785977A-B2F1-449B-B90A-AB82EC65F3A5}" sibTransId="{99E26229-F7C4-4ED1-960E-4AD903CD9863}"/>
    <dgm:cxn modelId="{C4948BA5-7375-44B0-8EC4-CD55313DAF8D}" type="presOf" srcId="{AAC5D27C-9D51-4F60-9423-B033DB37B942}" destId="{B8EA57F1-E9A0-4DC2-82F3-5DFA2E2FA019}" srcOrd="0" destOrd="0" presId="urn:microsoft.com/office/officeart/2005/8/layout/arrow5"/>
    <dgm:cxn modelId="{0A3CC964-A6AD-41A1-8B69-898A41AD87E0}" srcId="{27520327-0465-45E9-B677-8A15C49412DE}" destId="{54597A00-6646-439E-B4AC-F06C9477151D}" srcOrd="1" destOrd="0" parTransId="{6CF21D3E-1C45-452B-966C-3D68B81195BB}" sibTransId="{7B290A86-27CF-4C5F-B082-157BC292EC68}"/>
    <dgm:cxn modelId="{385BA779-A3BA-4A47-80E4-4E5A8E9A336F}" type="presOf" srcId="{54597A00-6646-439E-B4AC-F06C9477151D}" destId="{8C95D59C-ED1B-4ADE-90C1-DC94FE76581C}" srcOrd="0" destOrd="0" presId="urn:microsoft.com/office/officeart/2005/8/layout/arrow5"/>
    <dgm:cxn modelId="{F29BFA4E-DA30-49D7-B9FB-711C7B81F19B}" type="presOf" srcId="{27520327-0465-45E9-B677-8A15C49412DE}" destId="{5DDF0C83-1305-41FE-8DD6-26FA4C84F3B5}" srcOrd="0" destOrd="0" presId="urn:microsoft.com/office/officeart/2005/8/layout/arrow5"/>
    <dgm:cxn modelId="{596D6A3F-BEFF-40F8-89B5-BE8A9212D9B8}" type="presParOf" srcId="{5DDF0C83-1305-41FE-8DD6-26FA4C84F3B5}" destId="{B8EA57F1-E9A0-4DC2-82F3-5DFA2E2FA019}" srcOrd="0" destOrd="0" presId="urn:microsoft.com/office/officeart/2005/8/layout/arrow5"/>
    <dgm:cxn modelId="{07F1AAFA-208C-4E41-849F-9F3946A91573}" type="presParOf" srcId="{5DDF0C83-1305-41FE-8DD6-26FA4C84F3B5}" destId="{8C95D59C-ED1B-4ADE-90C1-DC94FE76581C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A57F1-E9A0-4DC2-82F3-5DFA2E2FA019}">
      <dsp:nvSpPr>
        <dsp:cNvPr id="0" name=""/>
        <dsp:cNvSpPr/>
      </dsp:nvSpPr>
      <dsp:spPr>
        <a:xfrm rot="16200000">
          <a:off x="0" y="1068"/>
          <a:ext cx="4062931" cy="4062931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игровые приемы  больше на начальном этапе   </a:t>
          </a:r>
          <a:endParaRPr lang="ru-RU" sz="2500" kern="1200" dirty="0"/>
        </a:p>
      </dsp:txBody>
      <dsp:txXfrm rot="5400000">
        <a:off x="1" y="1016801"/>
        <a:ext cx="3351918" cy="2031465"/>
      </dsp:txXfrm>
    </dsp:sp>
    <dsp:sp modelId="{8C95D59C-ED1B-4ADE-90C1-DC94FE76581C}">
      <dsp:nvSpPr>
        <dsp:cNvPr id="0" name=""/>
        <dsp:cNvSpPr/>
      </dsp:nvSpPr>
      <dsp:spPr>
        <a:xfrm rot="5400000">
          <a:off x="4647911" y="534"/>
          <a:ext cx="4062931" cy="4062931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разные интерактивные формы и методы на старшем этапе обучения</a:t>
          </a:r>
          <a:endParaRPr lang="ru-RU" sz="2500" kern="1200" dirty="0"/>
        </a:p>
      </dsp:txBody>
      <dsp:txXfrm rot="-5400000">
        <a:off x="5358925" y="1016266"/>
        <a:ext cx="3351918" cy="2031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74CA2-BCE4-4F13-96EB-9C53EBF74B84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5FCC6-1AA8-4E8E-9D45-465AC6141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901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  <a:tab pos="8269845" algn="l"/>
                <a:tab pos="8663714" algn="l"/>
                <a:tab pos="9057582" algn="l"/>
                <a:tab pos="9451451" algn="l"/>
              </a:tabLst>
              <a:defRPr b="1"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/>
            <a:fld id="{93C29509-8AE4-4FD8-8CAB-D08504100178}" type="slidenum">
              <a:rPr lang="ru-RU" b="0">
                <a:solidFill>
                  <a:srgbClr val="000000"/>
                </a:solidFill>
                <a:latin typeface="Times New Roman" pitchFamily="16" charset="0"/>
                <a:cs typeface="Segoe UI" charset="0"/>
              </a:rPr>
              <a:pPr eaLnBrk="1"/>
              <a:t>17</a:t>
            </a:fld>
            <a:endParaRPr lang="ru-RU" b="0">
              <a:solidFill>
                <a:srgbClr val="000000"/>
              </a:solidFill>
              <a:latin typeface="Times New Roman" pitchFamily="16" charset="0"/>
              <a:cs typeface="Segoe UI" charset="0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8825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6425" cy="1141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14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9BD9D7C-CFD3-4B12-B770-CBE39EF7FA38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554AC66-8598-41B2-9681-BB431966C75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458200" cy="5184576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Практика формирования глобальных компетенций  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при обучении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иностранному языку 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как основа 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успешного  сотрудничества 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учителя и ученика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Documents and Settings\209\Рабочий стол\hello_html_5938747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212976"/>
            <a:ext cx="2160239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0692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3928" y="620688"/>
            <a:ext cx="4896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Лето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Круто, красиво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купаться, путешествовать, отдыхать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Хорошо было летом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Каникулы</a:t>
            </a:r>
            <a:endParaRPr lang="ru-RU" dirty="0"/>
          </a:p>
        </p:txBody>
      </p:sp>
      <p:pic>
        <p:nvPicPr>
          <p:cNvPr id="7" name="Рисунок 6" descr="C:\Documents and Settings\209\Мои документы\Загрузки\1643625743672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58" t="35043" r="2059" b="16025"/>
          <a:stretch/>
        </p:blipFill>
        <p:spPr bwMode="auto">
          <a:xfrm>
            <a:off x="251520" y="2338387"/>
            <a:ext cx="8568951" cy="38269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Documents and Settings\209\Рабочий стол\kisspng-flag-of-germany-portable-network-graphics-clip-art-teach-you-german-with-conversation-on-skype-by-fte-5d1ec3a990d920.004557181562297257593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420888"/>
            <a:ext cx="1539815" cy="1080120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2574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Scy;&amp;ocy;&amp;scy;&amp;tcy;&amp;acy;&amp;vcy;&amp;softcy;&amp;tcy;&amp;iecy; &amp;scy;&amp;icy;&amp;ncy;&amp;kcy;&amp;vcy;&amp;iecy;&amp;jcy;&amp;n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849" r="-845" b="12455"/>
          <a:stretch/>
        </p:blipFill>
        <p:spPr bwMode="auto">
          <a:xfrm>
            <a:off x="292110" y="1785256"/>
            <a:ext cx="8600369" cy="495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7094" y="353943"/>
            <a:ext cx="84553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Пример использования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сиквейна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на уроке природоведения (астрономии)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209\Рабочий стол\42568-2-russia-flag-image-free-download-png-hd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301208"/>
            <a:ext cx="1407914" cy="1264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2139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2802" y="332656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Mind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map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Ментальная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карта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(интеллект карта,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ассоциограмма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метод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позволяющий изображать предметы, удобная и эффективная техника мышления и альтернативной записи, </a:t>
            </a:r>
            <a:r>
              <a:rPr lang="ru-RU" sz="4000" u="sng" dirty="0">
                <a:latin typeface="Times New Roman" pitchFamily="18" charset="0"/>
                <a:cs typeface="Times New Roman" pitchFamily="18" charset="0"/>
              </a:rPr>
              <a:t>способ систематизации знаний с помощью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схем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хорошая подготовка к пересказу.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209\Рабочий стол\depositphotos_59609439-stock-photo-human-character-with-puzzle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 t="11529" r="6057" b="22055"/>
          <a:stretch/>
        </p:blipFill>
        <p:spPr bwMode="auto">
          <a:xfrm>
            <a:off x="6039982" y="5377487"/>
            <a:ext cx="2713846" cy="12241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86235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094" y="353943"/>
            <a:ext cx="84553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: Ментальная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карта</a:t>
            </a:r>
          </a:p>
        </p:txBody>
      </p:sp>
      <p:pic>
        <p:nvPicPr>
          <p:cNvPr id="6147" name="Picture 3" descr="C:\Documents and Settings\209\Рабочий стол\i.pjp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496944" cy="559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Documents and Settings\209\Рабочий стол\i.pjp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090" y="720839"/>
            <a:ext cx="1152128" cy="109584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860032" y="5461992"/>
            <a:ext cx="1346448" cy="134644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504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094" y="353943"/>
            <a:ext cx="84553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: Ментальная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карта</a:t>
            </a:r>
          </a:p>
        </p:txBody>
      </p:sp>
      <p:pic>
        <p:nvPicPr>
          <p:cNvPr id="6146" name="Picture 2" descr="C:\Documents and Settings\209\Рабочий стол\6e40f4d1a3d3bbb4f7c4581b3cbc0485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77" b="7023"/>
          <a:stretch/>
        </p:blipFill>
        <p:spPr bwMode="auto">
          <a:xfrm>
            <a:off x="140916" y="1172066"/>
            <a:ext cx="9003084" cy="549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Documents and Settings\209\Рабочий стол\kisspng-flag-of-germany-portable-network-graphics-clip-art-teach-you-german-with-conversation-on-skype-by-fte-5d1ec3a990d920.00455718156229725759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79147"/>
            <a:ext cx="1224135" cy="961621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3549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094" y="353943"/>
            <a:ext cx="84553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Пример использования ментальной   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карты на уроке литературы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209\Рабочий стол\hello_html_m2c15921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8050"/>
            <a:ext cx="9093875" cy="554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Documents and Settings\209\Рабочий стол\42568-2-russia-flag-image-free-download-png-hd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681897"/>
            <a:ext cx="1224135" cy="11205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155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6486" y="896526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Работа с проектами   </a:t>
            </a: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страноведческой 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направленности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(изучений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традиций, национальных особенностей поведения в разных ситуациях-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: например, как себя вести в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магазине), страноведческие викторины и другие формы 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способствуют расширению знаний о других культурах и обеспечивает  опыт для понимания  многообразия стран и культур изучаемого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языка и являются одним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из способов развития глобальных компетенций.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3270" y="188640"/>
            <a:ext cx="84553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ПРОЕКТЫ (мини/макси)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209\Рабочий стол\i.pjp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00360"/>
            <a:ext cx="1669142" cy="1572455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9633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38" y="2808288"/>
            <a:ext cx="254476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376238" y="260350"/>
            <a:ext cx="8226425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3600" b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«Символика столицы страны</a:t>
            </a:r>
          </a:p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3600" b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 изучаемого языка»</a:t>
            </a:r>
          </a:p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3600" b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(Герб Берлина. Флаг Берлина. </a:t>
            </a:r>
          </a:p>
          <a:p>
            <a:pPr algn="ctr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3600" b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Гимн Берлина)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252413" y="3560763"/>
            <a:ext cx="3095625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endParaRPr lang="ru-RU" sz="2400" b="0" i="1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123950"/>
            <a:ext cx="1181100" cy="194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213" y="3560763"/>
            <a:ext cx="2060575" cy="1235075"/>
          </a:xfrm>
          <a:prstGeom prst="rect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5214938"/>
            <a:ext cx="1450975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6" name="AutoShape 7"/>
          <p:cNvSpPr>
            <a:spLocks noChangeArrowheads="1"/>
          </p:cNvSpPr>
          <p:nvPr/>
        </p:nvSpPr>
        <p:spPr bwMode="auto">
          <a:xfrm rot="3240000">
            <a:off x="6884194" y="2620169"/>
            <a:ext cx="484188" cy="1479550"/>
          </a:xfrm>
          <a:custGeom>
            <a:avLst/>
            <a:gdLst>
              <a:gd name="T0" fmla="*/ 484188 w 484188"/>
              <a:gd name="T1" fmla="*/ 739775 h 1479550"/>
              <a:gd name="T2" fmla="*/ 242094 w 484188"/>
              <a:gd name="T3" fmla="*/ 1479550 h 1479550"/>
              <a:gd name="T4" fmla="*/ 0 w 484188"/>
              <a:gd name="T5" fmla="*/ 739775 h 1479550"/>
              <a:gd name="T6" fmla="*/ 242094 w 484188"/>
              <a:gd name="T7" fmla="*/ 0 h 147955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84188"/>
              <a:gd name="T13" fmla="*/ 0 h 1479550"/>
              <a:gd name="T14" fmla="*/ 484188 w 484188"/>
              <a:gd name="T15" fmla="*/ 1479550 h 14795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4188" h="1479550">
                <a:moveTo>
                  <a:pt x="0" y="4109"/>
                </a:moveTo>
                <a:lnTo>
                  <a:pt x="673" y="4109"/>
                </a:lnTo>
                <a:lnTo>
                  <a:pt x="673" y="0"/>
                </a:lnTo>
                <a:lnTo>
                  <a:pt x="673" y="4109"/>
                </a:lnTo>
                <a:lnTo>
                  <a:pt x="1345" y="4109"/>
                </a:lnTo>
                <a:lnTo>
                  <a:pt x="673" y="4109"/>
                </a:lnTo>
                <a:lnTo>
                  <a:pt x="0" y="4109"/>
                </a:lnTo>
                <a:close/>
              </a:path>
            </a:pathLst>
          </a:custGeom>
          <a:solidFill>
            <a:srgbClr val="759AA5"/>
          </a:solidFill>
          <a:ln w="25560" cap="flat">
            <a:solidFill>
              <a:srgbClr val="56717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9045" y="5264081"/>
            <a:ext cx="84553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Documents and Settings\209\Рабочий стол\kisspng-flag-of-germany-portable-network-graphics-clip-art-teach-you-german-with-conversation-on-skype-by-fte-5d1ec3a990d920.004557181562297257593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45" y="415064"/>
            <a:ext cx="924560" cy="699135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7958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56927"/>
            <a:ext cx="8636496" cy="609329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«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Берлин - культурная столица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Германии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»</a:t>
            </a:r>
            <a:b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3886200"/>
            <a:ext cx="3456384" cy="2207096"/>
          </a:xfrm>
        </p:spPr>
        <p:txBody>
          <a:bodyPr>
            <a:normAutofit fontScale="47500" lnSpcReduction="20000"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5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 Выполнила: 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5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ученица </a:t>
            </a:r>
            <a:r>
              <a:rPr lang="en-US" sz="5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9</a:t>
            </a:r>
            <a:r>
              <a:rPr lang="ru-RU" sz="5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5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«Б» </a:t>
            </a:r>
            <a:r>
              <a:rPr lang="ru-RU" sz="5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класса                                                                          </a:t>
            </a:r>
            <a:r>
              <a:rPr lang="ru-RU" sz="5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Зверева </a:t>
            </a:r>
            <a:r>
              <a:rPr lang="ru-RU" sz="5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Виктория</a:t>
            </a:r>
            <a:endParaRPr lang="ru-RU" sz="5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396" y="764704"/>
            <a:ext cx="2796052" cy="2097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3951" y="102984"/>
            <a:ext cx="84553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: ПРОЕКТ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Documents and Settings\209\Рабочий стол\kisspng-flag-of-germany-portable-network-graphics-clip-art-teach-you-german-with-conversation-on-skype-by-fte-5d1ec3a990d920.00455718156229725759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87934"/>
            <a:ext cx="1182360" cy="864802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729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50636"/>
            <a:ext cx="871296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Глобальная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компетентность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это многогранная цель обучения на протяжении всей жизни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Глобально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компетентная личность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способна изучать местные, глобальные проблемы и вопросы межкультурного взаимодействия, понимать и оценивать различные точки зрения и мировоззрения, успешно и уважительно взаимодействовать с другими, а также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действовать ответственно для обеспечения устойчивого развития и коллективного благополучия.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/>
              <a:t>(PISA 2018 </a:t>
            </a:r>
            <a:r>
              <a:rPr lang="ru-RU" dirty="0" err="1"/>
              <a:t>Assessment</a:t>
            </a:r>
            <a:r>
              <a:rPr lang="ru-RU" dirty="0"/>
              <a:t> </a:t>
            </a:r>
            <a:r>
              <a:rPr lang="ru-RU" dirty="0" err="1"/>
              <a:t>and</a:t>
            </a:r>
            <a:r>
              <a:rPr lang="ru-RU" dirty="0"/>
              <a:t> </a:t>
            </a:r>
            <a:r>
              <a:rPr lang="ru-RU" dirty="0" err="1"/>
              <a:t>Analytical</a:t>
            </a:r>
            <a:r>
              <a:rPr lang="ru-RU" dirty="0"/>
              <a:t> </a:t>
            </a:r>
            <a:r>
              <a:rPr lang="ru-RU" dirty="0" err="1"/>
              <a:t>Framework</a:t>
            </a:r>
            <a:r>
              <a:rPr lang="ru-RU" dirty="0"/>
              <a:t>)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pic>
        <p:nvPicPr>
          <p:cNvPr id="4" name="Рисунок 3" descr="C:\Documents and Settings\209\Рабочий стол\kisspng-flag-of-germany-portable-network-graphics-clip-art-teach-you-german-with-conversation-on-skype-by-fte-5d1ec3a990d920.00455718156229725759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266" y="139188"/>
            <a:ext cx="1368152" cy="90622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" name="Рисунок 4" descr="C:\Documents and Settings\209\Рабочий стол\42568-2-russia-flag-image-free-download-png-hd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857" y="139188"/>
            <a:ext cx="989624" cy="906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Documents and Settings\209\Рабочий стол\i.pjp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2317"/>
            <a:ext cx="977361" cy="943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162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0004" y="4293096"/>
            <a:ext cx="77623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Структура глобальных компетенций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Знания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Умения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Ценности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Отношения </a:t>
            </a:r>
          </a:p>
        </p:txBody>
      </p:sp>
      <p:pic>
        <p:nvPicPr>
          <p:cNvPr id="9218" name="Picture 2" descr="C:\Documents and Settings\209\Рабочий стол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00" t="69420" r="18433" b="9152"/>
          <a:stretch/>
        </p:blipFill>
        <p:spPr bwMode="auto">
          <a:xfrm>
            <a:off x="313814" y="116632"/>
            <a:ext cx="851229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45769" y="1685186"/>
            <a:ext cx="3408529" cy="1039356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КОМПЕТЕНЦИИ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94772" y="1685186"/>
            <a:ext cx="2716121" cy="1039356"/>
          </a:xfrm>
          <a:prstGeom prst="notch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ДЕЙСТВИЕ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624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301" y="548680"/>
            <a:ext cx="8226425" cy="1141413"/>
          </a:xfrm>
        </p:spPr>
        <p:txBody>
          <a:bodyPr>
            <a:normAutofit fontScale="90000"/>
          </a:bodyPr>
          <a:lstStyle/>
          <a:p>
            <a:r>
              <a:rPr lang="ru-RU" dirty="0"/>
              <a:t>Роль </a:t>
            </a:r>
            <a:r>
              <a:rPr lang="ru-RU" dirty="0" smtClean="0"/>
              <a:t>иностранного языка  </a:t>
            </a:r>
            <a:r>
              <a:rPr lang="ru-RU" dirty="0"/>
              <a:t>в формировании у учеников глобальной компетентности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6336" y="1844824"/>
            <a:ext cx="87161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овладения знаниями о процессе глобализации, его проявлении во всех сферах и влиянии на все стороны жизни человека и общества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формирования аналитического и критического мышления школьника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Для освоения опыта отношения к различным культурам, основанного на понимании ценности культурного многообразия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Создание условий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того, чтобы школьники осознали собственную культурную идентичность и понимали культурное многообразие мира </a:t>
            </a:r>
          </a:p>
        </p:txBody>
      </p:sp>
      <p:pic>
        <p:nvPicPr>
          <p:cNvPr id="4" name="Рисунок 3" descr="C:\Documents and Settings\209\Рабочий стол\i.pjp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00360"/>
            <a:ext cx="1669142" cy="1572455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9120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715962"/>
            <a:ext cx="8686800" cy="838200"/>
          </a:xfrm>
        </p:spPr>
        <p:txBody>
          <a:bodyPr>
            <a:noAutofit/>
          </a:bodyPr>
          <a:lstStyle/>
          <a:p>
            <a:r>
              <a:rPr lang="ru-RU" sz="4000" b="1" dirty="0">
                <a:effectLst/>
                <a:latin typeface="Times New Roman" pitchFamily="18" charset="0"/>
                <a:cs typeface="Times New Roman" pitchFamily="18" charset="0"/>
              </a:rPr>
              <a:t>Глобальные компетенции</a:t>
            </a:r>
            <a:br>
              <a:rPr lang="ru-RU" sz="4000" b="1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Коммуникация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Культуры стран изучаемого языка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Кейсовые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задания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Сбор и анализ информации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Критическое мышление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Эффективное взаимодействие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376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 rot="10800000">
            <a:off x="3779912" y="2501091"/>
            <a:ext cx="1656184" cy="2221914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14294828"/>
              </p:ext>
            </p:extLst>
          </p:nvPr>
        </p:nvGraphicFramePr>
        <p:xfrm>
          <a:off x="249266" y="2726062"/>
          <a:ext cx="8712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1520" y="254322"/>
            <a:ext cx="8712968" cy="2246769"/>
          </a:xfrm>
          <a:prstGeom prst="wedgeRectCallout">
            <a:avLst>
              <a:gd name="adj1" fmla="val -13171"/>
              <a:gd name="adj2" fmla="val 5053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РАЗВИТИЕ ДИАЛОГОВОГО ОБЩЕНИЯ,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КОТОРОЕ ВЕДЁТ К ВЗАИМОПОНИМАНИЮ,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ВЗАИМОДЕЙСТВИЮ И СОЗДАЕТ УСЛОВИЯ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ДЛЯ СОТРУДНИЧЕСТВА.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284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50405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.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В ходе диалогового общения учащиеся учатся критически мыслить,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т.е.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развивается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коммуникативная компетентность -способность и готовность осуществлять  непосредственное общение (говорение, понимание на слух ) </a:t>
            </a: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как составляющая глобальных 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компетенций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209\Рабочий стол\48227463931_09f3551343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3605896" cy="364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73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209\Рабочий стол\depositphotos_85283440-stock-illustration-globe-made-out-of-fla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27" y="0"/>
            <a:ext cx="91664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9952" y="4914165"/>
            <a:ext cx="47439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Некоторые приёмы работы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учителей ИЯ нашей школы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209\Рабочий стол\hello_html_5938747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212976"/>
            <a:ext cx="2160239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588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129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(от фр.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cinquains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англ.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cinquain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это творческая работа, которая имеет короткую форму стихотворения, состоящего из пяти нерифмованных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строк (хорошо развивает память).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84557" y="2564904"/>
            <a:ext cx="680792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это не простое стихотворение,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стихотворение, написанное 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правилам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строка – одно существительное, выражающее главную тему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cинквейна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строка – два прилагательных, выражающих главную мысль.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строка – три глагола, описывающие действия в рамках темы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 строка – фраза из 4х слов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 строка – синоним первого слова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Documents and Settings\209\Рабочий стол\1613545845_20-p-belii-chelovechek-dlya-prezentatsii-prozra-22-2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758" r="13637" b="-758"/>
          <a:stretch/>
        </p:blipFill>
        <p:spPr bwMode="auto">
          <a:xfrm>
            <a:off x="395536" y="3501008"/>
            <a:ext cx="1512168" cy="2696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9597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209\Рабочий стол\СЕМИНАР\IMG2022012808002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5" t="9868" r="31506" b="5656"/>
          <a:stretch/>
        </p:blipFill>
        <p:spPr bwMode="auto">
          <a:xfrm rot="16200000">
            <a:off x="2281954" y="130842"/>
            <a:ext cx="4437201" cy="80637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0554" y="466799"/>
            <a:ext cx="470859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Английский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Интересный, трудный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Говорить, учить , читать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Изучение английского  это полезно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Язык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Documents and Settings\209\Рабочий стол\i.pjp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420888"/>
            <a:ext cx="1152128" cy="10958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5009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Documents and Settings\209\Рабочий стол\СЕМИНАР\IMG_20220128_19284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b="12348"/>
          <a:stretch/>
        </p:blipFill>
        <p:spPr bwMode="auto">
          <a:xfrm>
            <a:off x="467544" y="2319337"/>
            <a:ext cx="8208912" cy="37739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620688"/>
            <a:ext cx="48245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Прекрасная, большая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Ездить, учить, думать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учусь в государственной школе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Дом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C:\Documents and Settings\209\Рабочий стол\i.pjp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492896"/>
            <a:ext cx="1152128" cy="10958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16918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144</TotalTime>
  <Words>542</Words>
  <Application>Microsoft Office PowerPoint</Application>
  <PresentationFormat>Экран (4:3)</PresentationFormat>
  <Paragraphs>87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Практика формирования глобальных компетенций   при обучении  иностранному языку  как основа  успешного  сотрудничества  учителя и ученика</vt:lpstr>
      <vt:lpstr>Презентация PowerPoint</vt:lpstr>
      <vt:lpstr>Глобальные компетенции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«Берлин - культурная столица  Германии» </vt:lpstr>
      <vt:lpstr>Вывод:</vt:lpstr>
      <vt:lpstr>Роль иностранного языка  в формировании у учеников глобальной компетентности  </vt:lpstr>
    </vt:vector>
  </TitlesOfParts>
  <Company>МБОУ61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Практика формирования глобальных компетенций   при обучении  иностранному языку  как основа  успешного  сотрудничества  учителя и ученика</dc:title>
  <dc:creator>209</dc:creator>
  <cp:lastModifiedBy>Teacher</cp:lastModifiedBy>
  <cp:revision>18</cp:revision>
  <dcterms:created xsi:type="dcterms:W3CDTF">2022-01-31T07:53:35Z</dcterms:created>
  <dcterms:modified xsi:type="dcterms:W3CDTF">2022-05-03T09:17:17Z</dcterms:modified>
</cp:coreProperties>
</file>