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9" r:id="rId4"/>
    <p:sldId id="258" r:id="rId5"/>
    <p:sldId id="311" r:id="rId6"/>
    <p:sldId id="312" r:id="rId7"/>
    <p:sldId id="313" r:id="rId8"/>
    <p:sldId id="310" r:id="rId9"/>
    <p:sldId id="316" r:id="rId10"/>
    <p:sldId id="317" r:id="rId11"/>
    <p:sldId id="315" r:id="rId12"/>
    <p:sldId id="271" r:id="rId13"/>
    <p:sldId id="305" r:id="rId14"/>
    <p:sldId id="265" r:id="rId15"/>
    <p:sldId id="261" r:id="rId16"/>
    <p:sldId id="262" r:id="rId17"/>
    <p:sldId id="263" r:id="rId18"/>
    <p:sldId id="300" r:id="rId19"/>
    <p:sldId id="308" r:id="rId20"/>
    <p:sldId id="304" r:id="rId21"/>
    <p:sldId id="296" r:id="rId22"/>
    <p:sldId id="288" r:id="rId23"/>
    <p:sldId id="298" r:id="rId24"/>
    <p:sldId id="286" r:id="rId25"/>
    <p:sldId id="264" r:id="rId26"/>
    <p:sldId id="287" r:id="rId27"/>
    <p:sldId id="303" r:id="rId28"/>
    <p:sldId id="274" r:id="rId29"/>
    <p:sldId id="302" r:id="rId30"/>
    <p:sldId id="273" r:id="rId31"/>
    <p:sldId id="268" r:id="rId32"/>
    <p:sldId id="309" r:id="rId33"/>
    <p:sldId id="282" r:id="rId34"/>
    <p:sldId id="280" r:id="rId35"/>
    <p:sldId id="276" r:id="rId36"/>
    <p:sldId id="277" r:id="rId37"/>
    <p:sldId id="269" r:id="rId38"/>
    <p:sldId id="278" r:id="rId39"/>
    <p:sldId id="306" r:id="rId40"/>
    <p:sldId id="275" r:id="rId41"/>
    <p:sldId id="270" r:id="rId42"/>
    <p:sldId id="260" r:id="rId43"/>
    <p:sldId id="294" r:id="rId44"/>
    <p:sldId id="285" r:id="rId45"/>
    <p:sldId id="284" r:id="rId46"/>
    <p:sldId id="290" r:id="rId47"/>
    <p:sldId id="292" r:id="rId48"/>
    <p:sldId id="293" r:id="rId49"/>
    <p:sldId id="297" r:id="rId50"/>
    <p:sldId id="291" r:id="rId51"/>
    <p:sldId id="266" r:id="rId52"/>
    <p:sldId id="281" r:id="rId53"/>
    <p:sldId id="301" r:id="rId54"/>
    <p:sldId id="283" r:id="rId55"/>
    <p:sldId id="289" r:id="rId56"/>
    <p:sldId id="307" r:id="rId57"/>
    <p:sldId id="272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803" y="1"/>
            <a:ext cx="7772400" cy="1268760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ШКОЛАХ…</a:t>
            </a:r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0110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7943"/>
            <a:ext cx="9142006" cy="571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99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66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Тайвань. Школа в столице </a:t>
            </a:r>
            <a:r>
              <a:rPr lang="ru-RU" sz="2400" b="1" dirty="0" err="1">
                <a:solidFill>
                  <a:srgbClr val="002060"/>
                </a:solidFill>
              </a:rPr>
              <a:t>Тайбее</a:t>
            </a:r>
            <a:r>
              <a:rPr lang="ru-RU" sz="2400" b="1" dirty="0">
                <a:solidFill>
                  <a:srgbClr val="002060"/>
                </a:solidFill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</a:rPr>
              <a:t>Школьники </a:t>
            </a:r>
            <a:r>
              <a:rPr lang="ru-RU" sz="2400" b="1" dirty="0">
                <a:solidFill>
                  <a:srgbClr val="002060"/>
                </a:solidFill>
              </a:rPr>
              <a:t>пообедали в классе вместе с учителем, а потом он их заставил поспать 30 минут прямо за партами. После этого они погуляли на улице 10 минут и снова за уроки – у них в день по 8-9 уроков.</a:t>
            </a:r>
          </a:p>
        </p:txBody>
      </p:sp>
      <p:pic>
        <p:nvPicPr>
          <p:cNvPr id="34820" name="Picture 4" descr="http://cn13.nevsedoma.com.ua/photo/223/4/shkol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60" b="1"/>
          <a:stretch/>
        </p:blipFill>
        <p:spPr bwMode="auto">
          <a:xfrm>
            <a:off x="0" y="1759790"/>
            <a:ext cx="9144000" cy="5098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0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492896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Школа в городе Белу-Оризонте. Это типичная школа для детей рабочих, живущих в бедных кварталах. Из этой школы лишь 8-10% поступают в ВУЗ.</a:t>
            </a:r>
          </a:p>
        </p:txBody>
      </p:sp>
      <p:pic>
        <p:nvPicPr>
          <p:cNvPr id="27650" name="Picture 2" descr="http://easyengl.ucoz.ru/_bl/23/694004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98644"/>
            <a:ext cx="57531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36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16391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19-ом веке у школьников не было каникул. Детям давали отгул только для сбора урожая.</a:t>
            </a:r>
          </a:p>
        </p:txBody>
      </p:sp>
      <p:pic>
        <p:nvPicPr>
          <p:cNvPr id="38914" name="Picture 2" descr="http://pimg.mycdn.me/getImage?disableStub=true&amp;type=VIDEO_S_720&amp;url=http%3A%2F%2Fvdp.mycdn.me%2FgetImage%3Fid%3D2298873329%26idx%3D30%26thumbType%3D47%26f%3D1%26i%3D1&amp;signatureToken=EnpKC19ldc1AxqGQeSM9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6391"/>
            <a:ext cx="9140640" cy="514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37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У чилийских школьников очень длинные летние каникулы — с середины декабря до конца марта.</a:t>
            </a:r>
          </a:p>
        </p:txBody>
      </p:sp>
      <p:pic>
        <p:nvPicPr>
          <p:cNvPr id="6148" name="Picture 4" descr="http://www.bugaga.ru/uploads/posts/2015-10/1444227085_shkolnye-klassy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93775"/>
            <a:ext cx="7596336" cy="506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76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школах Чехии не имеется учителей, которые ведут лишь 1 предмет.                   </a:t>
            </a:r>
          </a:p>
        </p:txBody>
      </p:sp>
      <p:pic>
        <p:nvPicPr>
          <p:cNvPr id="39942" name="Picture 6" descr="http://tripsolutions.com.ua/media/com_hikashop/upload/j1mfwkqxrd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8"/>
          <a:stretch/>
        </p:blipFill>
        <p:spPr bwMode="auto">
          <a:xfrm>
            <a:off x="0" y="1407416"/>
            <a:ext cx="9144000" cy="545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39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Чехии самой хорошей оценкой считается 1, а самой плохой – 5.</a:t>
            </a:r>
          </a:p>
        </p:txBody>
      </p:sp>
      <p:pic>
        <p:nvPicPr>
          <p:cNvPr id="5124" name="Picture 4" descr="http://quizteq.com/wp-content/uploads/2017/01/Feedbackc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2" r="11436"/>
          <a:stretch/>
        </p:blipFill>
        <p:spPr bwMode="auto">
          <a:xfrm>
            <a:off x="0" y="1556792"/>
            <a:ext cx="9181281" cy="530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08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Во Франции имеется 20-ти бальная система оценивания.</a:t>
            </a:r>
          </a:p>
        </p:txBody>
      </p:sp>
      <p:pic>
        <p:nvPicPr>
          <p:cNvPr id="14338" name="Picture 2" descr="https://deti.mail.ru/pre_square800_resize/pic/wysiwyg/2016/04/11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39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56490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Норвегии ученикам до 8-го класса оценки не ставятся, чтобы ученики не сравнивали друг друга и не чувствовали себя ущемленными.</a:t>
            </a:r>
          </a:p>
        </p:txBody>
      </p:sp>
      <p:pic>
        <p:nvPicPr>
          <p:cNvPr id="2050" name="Picture 2" descr="https://files.adme.ru/files/news/part_160/1609315/5633565-Utsikt4-1509356254-650-dc315c2f0e-15097095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78357"/>
            <a:ext cx="6574520" cy="4379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4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3"/>
            <a:ext cx="9036496" cy="1512169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Италии учатся 13 лет, обязательно меняют школу два раза. </a:t>
            </a:r>
          </a:p>
        </p:txBody>
      </p:sp>
      <p:pic>
        <p:nvPicPr>
          <p:cNvPr id="44034" name="Picture 2" descr="http://cdn.wi-fi.ru/static.wi-fi.ru/rss/world_school/it_pr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33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>
                <a:solidFill>
                  <a:srgbClr val="002060"/>
                </a:solidFill>
              </a:rPr>
              <a:t>Восточный Афганистан, провинция </a:t>
            </a:r>
            <a:r>
              <a:rPr lang="ru-RU" b="1" dirty="0" err="1">
                <a:solidFill>
                  <a:srgbClr val="002060"/>
                </a:solidFill>
              </a:rPr>
              <a:t>Нангархар</a:t>
            </a:r>
            <a:r>
              <a:rPr lang="ru-RU" b="1" dirty="0">
                <a:solidFill>
                  <a:srgbClr val="002060"/>
                </a:solidFill>
              </a:rPr>
              <a:t>. Несмотря на плохие условия, дети все равно хотят учиться.</a:t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266" name="Picture 2" descr="https://deti.mail.ru/pre_square800_resize/pic/wysiwyg/2016/03/28/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07451"/>
            <a:ext cx="7920880" cy="495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42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857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Слово «школа» имеет греческое происхождение и означает «досуг».</a:t>
            </a:r>
          </a:p>
        </p:txBody>
      </p:sp>
      <p:pic>
        <p:nvPicPr>
          <p:cNvPr id="17410" name="Picture 2" descr="http://www.bugaga.ru/uploads/posts/2015-10/1444227067_shkolnye-klassy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8"/>
          <a:stretch/>
        </p:blipFill>
        <p:spPr bwMode="auto">
          <a:xfrm>
            <a:off x="0" y="1181819"/>
            <a:ext cx="9144000" cy="569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48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397"/>
            <a:ext cx="9138457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Вьетнам — ученики обязательно занимаются йогой и делают зарядку.</a:t>
            </a:r>
          </a:p>
        </p:txBody>
      </p:sp>
      <p:pic>
        <p:nvPicPr>
          <p:cNvPr id="4098" name="Picture 2" descr="https://files.adme.ru/files/news/part_160/1609315/5634015-Truong_tieu_hoc_ban_tru_nhut_tan_-1509356781-650-3408759540-15097095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4"/>
          <a:stretch/>
        </p:blipFill>
        <p:spPr bwMode="auto">
          <a:xfrm>
            <a:off x="0" y="1155940"/>
            <a:ext cx="9138458" cy="570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2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Все шведские ученики получают компьютер на 3 года, который числится за школой.</a:t>
            </a:r>
          </a:p>
        </p:txBody>
      </p:sp>
      <p:pic>
        <p:nvPicPr>
          <p:cNvPr id="1026" name="Picture 2" descr="http://itcrumbs.ru/wp-content/uploads/2014/04/Tehnika-v-polzu-obrazovaniy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3588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20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595887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В Пакистане </a:t>
            </a:r>
            <a:r>
              <a:rPr lang="ru-RU" sz="3600" b="1" dirty="0" smtClean="0">
                <a:solidFill>
                  <a:srgbClr val="002060"/>
                </a:solidFill>
              </a:rPr>
              <a:t>учитель </a:t>
            </a:r>
            <a:r>
              <a:rPr lang="ru-RU" sz="3600" b="1" dirty="0">
                <a:solidFill>
                  <a:srgbClr val="002060"/>
                </a:solidFill>
              </a:rPr>
              <a:t>Мухаммед </a:t>
            </a:r>
            <a:r>
              <a:rPr lang="ru-RU" sz="3600" b="1" dirty="0" err="1">
                <a:solidFill>
                  <a:srgbClr val="002060"/>
                </a:solidFill>
              </a:rPr>
              <a:t>Аюб</a:t>
            </a:r>
            <a:r>
              <a:rPr lang="ru-RU" sz="3600" b="1" dirty="0">
                <a:solidFill>
                  <a:srgbClr val="002060"/>
                </a:solidFill>
              </a:rPr>
              <a:t> и его ученики на занятиях в местном парке в Исламабаде.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482" name="Picture 2" descr="http://www.bugaga.ru/uploads/posts/2015-10/1444227064_shkolnye-klassy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5" b="2966"/>
          <a:stretch/>
        </p:blipFill>
        <p:spPr bwMode="auto">
          <a:xfrm>
            <a:off x="-17341" y="1595887"/>
            <a:ext cx="9161341" cy="529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92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6" y="-15397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Уругвае школьников встречают учителя поцелуем.</a:t>
            </a:r>
          </a:p>
        </p:txBody>
      </p:sp>
      <p:pic>
        <p:nvPicPr>
          <p:cNvPr id="16386" name="Picture 2" descr="http://www.bugaga.ru/uploads/posts/2015-10/1444227105_shkolnye-klassy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552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56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Индии дети посещают школу с 4 лет.</a:t>
            </a:r>
          </a:p>
        </p:txBody>
      </p:sp>
      <p:pic>
        <p:nvPicPr>
          <p:cNvPr id="15362" name="Picture 2" descr="https://deti.mail.ru/pre_square800_resize/pic/wysiwyg/2016/04/11/6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2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96321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Индия — 32 тыс. учеников! Школа </a:t>
            </a:r>
            <a:r>
              <a:rPr lang="ru-RU" sz="4000" b="1" dirty="0" err="1">
                <a:solidFill>
                  <a:srgbClr val="002060"/>
                </a:solidFill>
              </a:rPr>
              <a:t>Монтессори</a:t>
            </a:r>
            <a:r>
              <a:rPr lang="ru-RU" sz="4000" b="1" dirty="0">
                <a:solidFill>
                  <a:srgbClr val="002060"/>
                </a:solidFill>
              </a:rPr>
              <a:t>— самая большая в мире.</a:t>
            </a:r>
          </a:p>
        </p:txBody>
      </p:sp>
      <p:pic>
        <p:nvPicPr>
          <p:cNvPr id="8194" name="Picture 2" descr="https://files.adme.ru/files/news/part_160/1609315/5633715-CJ0rnY4VEAEv79t-1509458451-650-cc73bd478d-15097095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7"/>
            <a:ext cx="914400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67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Учеба в школах Индии может напоминать университетское образование, потому что там не обязательно посещать уроки.</a:t>
            </a:r>
          </a:p>
        </p:txBody>
      </p:sp>
      <p:pic>
        <p:nvPicPr>
          <p:cNvPr id="41986" name="Picture 2" descr="http://gurukulinternationalhaldwani.com/wp-content/uploads/2015/08/Smart-Clas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95" b="10371"/>
          <a:stretch/>
        </p:blipFill>
        <p:spPr bwMode="auto">
          <a:xfrm>
            <a:off x="0" y="1801246"/>
            <a:ext cx="9144000" cy="505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59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3999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Финляндия — расслабляющая школа</a:t>
            </a:r>
          </a:p>
        </p:txBody>
      </p:sp>
      <p:pic>
        <p:nvPicPr>
          <p:cNvPr id="1026" name="Picture 2" descr="https://files.adme.ru/files/news/part_160/1609315/5634215-Kansanopisto_2-1509355905-650-4dd512c554-15097095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55"/>
          <a:stretch/>
        </p:blipFill>
        <p:spPr bwMode="auto">
          <a:xfrm>
            <a:off x="-903" y="1386862"/>
            <a:ext cx="9144000" cy="547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45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Финляндии в школе запрещено вызывать школьника к доске, если он того не хочет.</a:t>
            </a:r>
          </a:p>
        </p:txBody>
      </p:sp>
      <p:pic>
        <p:nvPicPr>
          <p:cNvPr id="2050" name="Picture 2" descr="http://feel-feed.ru/wp-content/uploads/2017/07/1200-630-kopirovat-457-1170x6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4307"/>
            <a:ext cx="9144000" cy="492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29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3691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Здесь дети не сдают экзамены, у них нет дневников. Родители могут узнать оценки ребенка из электронного классного журнала.</a:t>
            </a:r>
          </a:p>
        </p:txBody>
      </p:sp>
      <p:pic>
        <p:nvPicPr>
          <p:cNvPr id="3074" name="Picture 2" descr="http://detki.co.il/images/obuchenie/finshu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76906"/>
            <a:ext cx="7817648" cy="428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Первые школы были при церквях.</a:t>
            </a:r>
          </a:p>
        </p:txBody>
      </p:sp>
      <p:pic>
        <p:nvPicPr>
          <p:cNvPr id="37890" name="Picture 2" descr="https://goldykids.ru/ckfinder/userfiles/images/Bluecoatschool_Kem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3" b="2004"/>
          <a:stretch/>
        </p:blipFill>
        <p:spPr bwMode="auto">
          <a:xfrm>
            <a:off x="0" y="776377"/>
            <a:ext cx="9144000" cy="608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68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888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После окончания каждого урока в Финляндии школьники в обязательном порядке выходят на улицу, даже несмотря на погодные условия.</a:t>
            </a:r>
          </a:p>
        </p:txBody>
      </p:sp>
      <p:pic>
        <p:nvPicPr>
          <p:cNvPr id="4098" name="Picture 2" descr="http://www.kudatotam.ru/upload/1/4634_6_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5"/>
          <a:stretch/>
        </p:blipFill>
        <p:spPr bwMode="auto">
          <a:xfrm>
            <a:off x="0" y="2346384"/>
            <a:ext cx="9144000" cy="44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30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432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Китае школьникам разрешено кушать за партами бульон и рис.</a:t>
            </a:r>
          </a:p>
        </p:txBody>
      </p:sp>
      <p:pic>
        <p:nvPicPr>
          <p:cNvPr id="1026" name="Picture 2" descr="https://antipriunil.ru/wp-content/uploads/2017/11/0d66ff155d712a615ca85775a3be4950-680x5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8" b="5409"/>
          <a:stretch/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52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Ученики начальной школы в городе </a:t>
            </a:r>
            <a:r>
              <a:rPr lang="ru-RU" sz="3600" b="1" dirty="0" err="1">
                <a:solidFill>
                  <a:srgbClr val="002060"/>
                </a:solidFill>
              </a:rPr>
              <a:t>Хэфэй</a:t>
            </a:r>
            <a:r>
              <a:rPr lang="ru-RU" sz="3600" b="1" dirty="0">
                <a:solidFill>
                  <a:srgbClr val="002060"/>
                </a:solidFill>
              </a:rPr>
              <a:t> практикуются в каллиграфии.</a:t>
            </a:r>
          </a:p>
        </p:txBody>
      </p:sp>
      <p:pic>
        <p:nvPicPr>
          <p:cNvPr id="13314" name="Picture 2" descr="https://deti.mail.ru/pre_square800_resize/pic/wysiwyg/2016/03/29/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24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273824"/>
            <a:ext cx="485847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Школьные коридоры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511" y="19108"/>
            <a:ext cx="9184962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Китай славится «пещерной» школой.</a:t>
            </a:r>
          </a:p>
        </p:txBody>
      </p:sp>
      <p:pic>
        <p:nvPicPr>
          <p:cNvPr id="4098" name="Picture 2" descr="Пещерная школа Dongzhong Mid в Китае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0" t="15918" r="13238" b="12105"/>
          <a:stretch/>
        </p:blipFill>
        <p:spPr bwMode="auto">
          <a:xfrm>
            <a:off x="107504" y="2564904"/>
            <a:ext cx="4506879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оридоры школы Dongzhong Mid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358" y="3943075"/>
            <a:ext cx="4378642" cy="29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Путь луома китайских школьников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357" y="1052736"/>
            <a:ext cx="438309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99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Японии учебный год начинается с цветения сакуры.</a:t>
            </a:r>
          </a:p>
        </p:txBody>
      </p:sp>
      <p:pic>
        <p:nvPicPr>
          <p:cNvPr id="36866" name="Picture 2" descr="Самые необычные предметы, которые учат в школах разных стра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43" t="23888" b="2242"/>
          <a:stretch/>
        </p:blipFill>
        <p:spPr bwMode="auto">
          <a:xfrm>
            <a:off x="0" y="1174425"/>
            <a:ext cx="9144000" cy="568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7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В школах Японии ручками не пишут, а используют при этом только карандаши.</a:t>
            </a:r>
          </a:p>
        </p:txBody>
      </p:sp>
      <p:pic>
        <p:nvPicPr>
          <p:cNvPr id="3074" name="Picture 2" descr="https://files.adme.ru/files/news/part_160/1609315/5634065-ElementarySchoolJapan-1509356706-650-f67d77f27b-15097095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96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313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Каждый ученик школы в Японии имеет свой номер.</a:t>
            </a:r>
          </a:p>
        </p:txBody>
      </p:sp>
      <p:pic>
        <p:nvPicPr>
          <p:cNvPr id="5122" name="Picture 2" descr="http://wildkids.biz/uploads/posts/2016-01/1452254434_4519033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" y="1124744"/>
            <a:ext cx="9143773" cy="573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66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5397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Японии в школах работают только мужчины.</a:t>
            </a:r>
          </a:p>
        </p:txBody>
      </p:sp>
      <p:pic>
        <p:nvPicPr>
          <p:cNvPr id="6146" name="Picture 2" descr="http://2.bp.blogspot.com/_FEIfjIKOpGU/S9wbjDGjErI/AAAAAAAAAJo/VC-tz3yWo0U/s1600/P10003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42"/>
          <a:stretch/>
        </p:blipFill>
        <p:spPr bwMode="auto">
          <a:xfrm>
            <a:off x="0" y="1181820"/>
            <a:ext cx="9144000" cy="567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44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663" y="18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Самое лучшее образование в Японии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2530" name="Picture 2" descr="http://www.bugaga.ru/uploads/posts/2015-10/1444227098_shkolnye-klassy-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0"/>
          <a:stretch/>
        </p:blipFill>
        <p:spPr bwMode="auto">
          <a:xfrm>
            <a:off x="-11072" y="1193094"/>
            <a:ext cx="9155071" cy="566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00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iles.adme.ru/files/news/part_160/1609315/5633765-Mint_Yard_Canterbury-1509437471-650-e597a84fd9-15097095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7"/>
          <a:stretch/>
        </p:blipFill>
        <p:spPr bwMode="auto">
          <a:xfrm>
            <a:off x="0" y="595584"/>
            <a:ext cx="9144000" cy="627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Великобритания — самая старая школа, она была основана в 597 году.</a:t>
            </a:r>
          </a:p>
        </p:txBody>
      </p:sp>
    </p:spTree>
    <p:extLst>
      <p:ext uri="{BB962C8B-B14F-4D97-AF65-F5344CB8AC3E}">
        <p14:creationId xmlns:p14="http://schemas.microsoft.com/office/powerpoint/2010/main" val="270521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Петр Первый создал первую школу в России, где обучались лишь мальчики.</a:t>
            </a:r>
          </a:p>
        </p:txBody>
      </p:sp>
      <p:pic>
        <p:nvPicPr>
          <p:cNvPr id="35842" name="Picture 2" descr="http://easyengl.ucoz.ru/_bl/23/684972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58"/>
          <a:stretch/>
        </p:blipFill>
        <p:spPr bwMode="auto">
          <a:xfrm>
            <a:off x="0" y="1457864"/>
            <a:ext cx="9144000" cy="540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15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10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Страна, где впервые возникла школьная форма – Великобритания.</a:t>
            </a:r>
          </a:p>
        </p:txBody>
      </p:sp>
      <p:pic>
        <p:nvPicPr>
          <p:cNvPr id="4098" name="Picture 2" descr="https://img.alicdn.com/bao/uploaded/i3/TB1kjLSKpXXXXXqXVXXXXXXXXXX_!!0-item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1546"/>
            <a:ext cx="5724128" cy="57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www.estudy.ru/files/treecontent/items/attaches/400/464/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27" b="11813"/>
          <a:stretch/>
        </p:blipFill>
        <p:spPr bwMode="auto">
          <a:xfrm>
            <a:off x="5669014" y="1141547"/>
            <a:ext cx="3470809" cy="57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9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школе Великобритании не разрешается говорить сленгом.</a:t>
            </a:r>
          </a:p>
        </p:txBody>
      </p:sp>
      <p:pic>
        <p:nvPicPr>
          <p:cNvPr id="12290" name="Picture 2" descr="https://deti.mail.ru/pre_square800_resize/pic/wysiwyg/2016/03/29/1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26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61381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Американские ученики, которые в первый раз попали в школу, отдают клятву верности своей стране.</a:t>
            </a:r>
          </a:p>
        </p:txBody>
      </p:sp>
      <p:pic>
        <p:nvPicPr>
          <p:cNvPr id="2050" name="Picture 2" descr="https://hotrodcowgirl.files.wordpress.com/2012/11/kids-saying-pledg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3205"/>
            <a:ext cx="9144000" cy="515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67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За партой в школе Америки сидит только 1 ученик.</a:t>
            </a:r>
          </a:p>
        </p:txBody>
      </p:sp>
      <p:pic>
        <p:nvPicPr>
          <p:cNvPr id="19458" name="Picture 2" descr="http://www.bugaga.ru/uploads/posts/2015-10/1444227147_shkolnye-klassy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705"/>
            <a:ext cx="9144000" cy="514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22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3071733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В альтернативной канадской школе имеется праздник непослушания. Нет дисциплины, оценок, домашних заданий. Ученики сами выбирают занятия, а классы распределяются по интересам.</a:t>
            </a:r>
          </a:p>
        </p:txBody>
      </p:sp>
      <p:pic>
        <p:nvPicPr>
          <p:cNvPr id="10242" name="Picture 2" descr="https://files.adme.ru/files/news/part_160/1609315/5633515-1457335381164680564-1509463149-650-6f5996b13e-15097095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05353"/>
            <a:ext cx="6896133" cy="387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81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США имеется школа под землей. Ее построили в процессе Холодной войны, в связи с возможными обстрелами.</a:t>
            </a:r>
          </a:p>
        </p:txBody>
      </p:sp>
      <p:pic>
        <p:nvPicPr>
          <p:cNvPr id="7170" name="Picture 2" descr="https://www.factroom.ru/wp-content/uploads/2015/08/2144-1250x7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5413"/>
            <a:ext cx="9144000" cy="514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05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4137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США особенно популярно домашнее обучение.</a:t>
            </a:r>
          </a:p>
        </p:txBody>
      </p:sp>
      <p:pic>
        <p:nvPicPr>
          <p:cNvPr id="3074" name="Picture 2" descr="http://wlna.info/uploads/posts/2012-02/1328866926_college-campus-civility-kt3e8vq-x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9224"/>
            <a:ext cx="9144000" cy="552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54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Германии домашнее обучение карается законом.</a:t>
            </a:r>
          </a:p>
        </p:txBody>
      </p:sp>
      <p:pic>
        <p:nvPicPr>
          <p:cNvPr id="32774" name="Picture 6" descr="http://infosmi.net/images/stories/articles/2013/Kuryozy/11-2013/07/gejkyltura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9" b="4780"/>
          <a:stretch/>
        </p:blipFill>
        <p:spPr bwMode="auto">
          <a:xfrm>
            <a:off x="251520" y="1185543"/>
            <a:ext cx="8634422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34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Если ребенок из школы Германии не посещает школу, то родителей могут оштрафовать.</a:t>
            </a:r>
          </a:p>
        </p:txBody>
      </p:sp>
      <p:pic>
        <p:nvPicPr>
          <p:cNvPr id="40962" name="Picture 2" descr="http://linkturs.ru/images/progobmenopitgermany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4"/>
          <a:stretch/>
        </p:blipFill>
        <p:spPr bwMode="auto">
          <a:xfrm>
            <a:off x="0" y="1854679"/>
            <a:ext cx="9144001" cy="499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06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Германии возникли 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«встречи выпускников».</a:t>
            </a:r>
          </a:p>
        </p:txBody>
      </p:sp>
      <p:pic>
        <p:nvPicPr>
          <p:cNvPr id="31748" name="Picture 4" descr="http://i.telegraph.co.uk/multimedia/archive/02378/postgrads_alamy_2378081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5663"/>
            <a:ext cx="9144000" cy="571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81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Школа Малайзии</a:t>
            </a:r>
          </a:p>
        </p:txBody>
      </p:sp>
      <p:pic>
        <p:nvPicPr>
          <p:cNvPr id="23554" name="Picture 2" descr="http://www.bugaga.ru/uploads/posts/2015-10/1444227106_shkolnye-klassy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2982"/>
            <a:ext cx="9144000" cy="574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93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школах Польши нет школьного выпускного бала.</a:t>
            </a:r>
          </a:p>
        </p:txBody>
      </p:sp>
      <p:pic>
        <p:nvPicPr>
          <p:cNvPr id="47108" name="Picture 4" descr="http://www.nmu.org.ua/upload/medialibrary/58e/58ed27b1edee8c00d402fa408ffdb8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9"/>
          <a:stretch/>
        </p:blipFill>
        <p:spPr bwMode="auto">
          <a:xfrm>
            <a:off x="-1" y="1199072"/>
            <a:ext cx="4417717" cy="273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6" name="Picture 12" descr="https://www.miloserdie.ru/wp-content/uploads/2016/05/4524342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99030"/>
            <a:ext cx="4499992" cy="337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8" name="Picture 14" descr="http://kuban24.tv/media/cache/item2x/res/images/19052016/1782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35" y="3995682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0" name="Picture 16" descr="http://www.livekuban.ru/upload/iblock/26b/26bbcd4b4ccb14ada07ff16a7b396d1f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6" b="5641"/>
          <a:stretch/>
        </p:blipFill>
        <p:spPr bwMode="auto">
          <a:xfrm>
            <a:off x="4995973" y="1199072"/>
            <a:ext cx="3912369" cy="218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32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Самой дорогой школой мира является английская «Международная школа </a:t>
            </a:r>
            <a:r>
              <a:rPr lang="ru-RU" sz="3200" b="1" dirty="0" smtClean="0">
                <a:solidFill>
                  <a:srgbClr val="002060"/>
                </a:solidFill>
              </a:rPr>
              <a:t>леди </a:t>
            </a:r>
            <a:r>
              <a:rPr lang="ru-RU" sz="3200" b="1" dirty="0">
                <a:solidFill>
                  <a:srgbClr val="002060"/>
                </a:solidFill>
              </a:rPr>
              <a:t>и джентльменов». Оплата за месяц учебы составляет 80000 долларов.</a:t>
            </a:r>
          </a:p>
        </p:txBody>
      </p:sp>
      <p:pic>
        <p:nvPicPr>
          <p:cNvPr id="8194" name="Picture 2" descr="http://familyconsulting.ru/d/1591756/d/calendar_events_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4000" cy="479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03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397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Бангладеш – школа в лодке.</a:t>
            </a:r>
          </a:p>
        </p:txBody>
      </p:sp>
      <p:pic>
        <p:nvPicPr>
          <p:cNvPr id="2050" name="Picture 2" descr="Ученики рядом со школой-лодкой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2"/>
          <a:stretch/>
        </p:blipFill>
        <p:spPr bwMode="auto">
          <a:xfrm>
            <a:off x="-8350" y="895670"/>
            <a:ext cx="9144000" cy="596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37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879486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100 лодочных школ, каждая из которых получает энергию от солнечных батарей, оборудована ноутбуком, доступом в Интернет и небольшой библиотекой. </a:t>
            </a:r>
          </a:p>
        </p:txBody>
      </p:sp>
      <p:pic>
        <p:nvPicPr>
          <p:cNvPr id="3074" name="Picture 2" descr="Учебный класс в школе-лодке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7"/>
          <a:stretch/>
        </p:blipFill>
        <p:spPr bwMode="auto">
          <a:xfrm>
            <a:off x="0" y="1879485"/>
            <a:ext cx="9152306" cy="497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34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Испании есть школа из травы.</a:t>
            </a:r>
          </a:p>
        </p:txBody>
      </p:sp>
      <p:pic>
        <p:nvPicPr>
          <p:cNvPr id="9218" name="Picture 2" descr="http://bigsasisa.ru/uploads/posts/1311280694_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48"/>
          <a:stretch/>
        </p:blipFill>
        <p:spPr bwMode="auto">
          <a:xfrm>
            <a:off x="0" y="1132556"/>
            <a:ext cx="5906802" cy="572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citi.io/wp-content/uploads/2016/09/1309538272-11010-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802" y="1132556"/>
            <a:ext cx="323719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m.tranio.ru/upload/World/nedvizhimost_v_mursii.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802" y="4268242"/>
            <a:ext cx="3237198" cy="258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5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В южных странах школы не имеют стекол.</a:t>
            </a:r>
          </a:p>
        </p:txBody>
      </p:sp>
      <p:pic>
        <p:nvPicPr>
          <p:cNvPr id="30722" name="Picture 2" descr="http://easyengl.ucoz.ru/_bl/23/s135544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68877" cy="573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91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6858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Дания — Школа </a:t>
            </a:r>
            <a:r>
              <a:rPr lang="ru-RU" sz="4000" b="1" dirty="0" err="1">
                <a:solidFill>
                  <a:srgbClr val="002060"/>
                </a:solidFill>
              </a:rPr>
              <a:t>Орестад</a:t>
            </a:r>
            <a:r>
              <a:rPr lang="ru-RU" sz="4000" b="1" dirty="0">
                <a:solidFill>
                  <a:srgbClr val="002060"/>
                </a:solidFill>
              </a:rPr>
              <a:t> в Копенгагене — произведение современного искусства. Нет стен и классов: все занимаются в одном огромном помещении.</a:t>
            </a:r>
          </a:p>
        </p:txBody>
      </p:sp>
      <p:pic>
        <p:nvPicPr>
          <p:cNvPr id="9218" name="Picture 2" descr="https://files.adme.ru/files/news/part_160/1609315/5633665-OEG_indre-1509437945-650-36b339dfd4-15097095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1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Стокгольм. </a:t>
            </a:r>
            <a:r>
              <a:rPr lang="ru-RU" sz="3600" b="1" dirty="0" smtClean="0">
                <a:solidFill>
                  <a:srgbClr val="002060"/>
                </a:solidFill>
              </a:rPr>
              <a:t>Существует </a:t>
            </a:r>
            <a:r>
              <a:rPr lang="ru-RU" sz="3600" b="1" dirty="0">
                <a:solidFill>
                  <a:srgbClr val="002060"/>
                </a:solidFill>
              </a:rPr>
              <a:t>школа, куда дети ходят с удовольствием. </a:t>
            </a:r>
            <a:r>
              <a:rPr lang="ru-RU" sz="3600" b="1" dirty="0" smtClean="0">
                <a:solidFill>
                  <a:srgbClr val="002060"/>
                </a:solidFill>
              </a:rPr>
              <a:t>Там </a:t>
            </a:r>
            <a:r>
              <a:rPr lang="ru-RU" sz="3600" b="1" dirty="0">
                <a:solidFill>
                  <a:srgbClr val="002060"/>
                </a:solidFill>
              </a:rPr>
              <a:t>нет классов и соответственно стен.</a:t>
            </a:r>
          </a:p>
        </p:txBody>
      </p:sp>
      <p:pic>
        <p:nvPicPr>
          <p:cNvPr id="10242" name="Picture 2" descr="https://www.buro247.ru/images/ulya/Vittra_Sodermalm_hqroom_ru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72815"/>
            <a:ext cx="4057503" cy="2521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artishock.org/sites/default/files/vittra_telefonplan_rosan_bosch_no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844" y="1772816"/>
            <a:ext cx="4197849" cy="279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1102 Школа, о которой мечтает каждый ребено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152998"/>
            <a:ext cx="4057503" cy="270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916 Школа, о которой мечтает каждый ребено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844" y="4073727"/>
            <a:ext cx="4176409" cy="278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80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Школа Иордании</a:t>
            </a:r>
          </a:p>
        </p:txBody>
      </p:sp>
      <p:pic>
        <p:nvPicPr>
          <p:cNvPr id="24578" name="Picture 2" descr="http://www.bugaga.ru/uploads/posts/2015-10/1444227100_shkolnye-klassy-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"/>
          <a:stretch/>
        </p:blipFill>
        <p:spPr bwMode="auto">
          <a:xfrm>
            <a:off x="0" y="1069675"/>
            <a:ext cx="9144000" cy="578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29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Школа Марокко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25602" name="Picture 2" descr="http://www.bugaga.ru/uploads/posts/2015-10/1444227061_shkolnye-klassy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0"/>
          <a:stretch/>
        </p:blipFill>
        <p:spPr bwMode="auto">
          <a:xfrm>
            <a:off x="0" y="1042993"/>
            <a:ext cx="9179684" cy="581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74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5647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Школа в Афганистане</a:t>
            </a:r>
          </a:p>
        </p:txBody>
      </p:sp>
      <p:pic>
        <p:nvPicPr>
          <p:cNvPr id="18434" name="Picture 2" descr="http://www.bugaga.ru/uploads/posts/2015-10/1444227057_shkolnye-klassy-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2" b="2548"/>
          <a:stretch/>
        </p:blipFill>
        <p:spPr bwMode="auto">
          <a:xfrm>
            <a:off x="0" y="1104419"/>
            <a:ext cx="9144000" cy="5753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53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108"/>
            <a:ext cx="8229600" cy="103362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Школа Эфиопии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3794" name="Picture 2" descr="http://easyengl.ucoz.ru/_bl/23/997467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27"/>
          <a:stretch/>
        </p:blipFill>
        <p:spPr bwMode="auto">
          <a:xfrm>
            <a:off x="0" y="845388"/>
            <a:ext cx="9144000" cy="601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00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682</Words>
  <Application>Microsoft Office PowerPoint</Application>
  <PresentationFormat>Экран (4:3)</PresentationFormat>
  <Paragraphs>58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О ШКОЛАХ…</vt:lpstr>
      <vt:lpstr>Слово «школа» имеет греческое происхождение и означает «досуг».</vt:lpstr>
      <vt:lpstr>Первые школы были при церквях.</vt:lpstr>
      <vt:lpstr>Петр Первый создал первую школу в России, где обучались лишь мальчики.</vt:lpstr>
      <vt:lpstr>Школа Малайзии</vt:lpstr>
      <vt:lpstr>Школа Иордании</vt:lpstr>
      <vt:lpstr>Школа Марокко</vt:lpstr>
      <vt:lpstr>Школа в Афганистане</vt:lpstr>
      <vt:lpstr>Школа Эфиопии</vt:lpstr>
      <vt:lpstr>Тайвань. Школа в столице Тайбее. Школьники пообедали в классе вместе с учителем, а потом он их заставил поспать 30 минут прямо за партами. После этого они погуляли на улице 10 минут и снова за уроки – у них в день по 8-9 уроков.</vt:lpstr>
      <vt:lpstr>Школа в городе Белу-Оризонте. Это типичная школа для детей рабочих, живущих в бедных кварталах. Из этой школы лишь 8-10% поступают в ВУЗ.</vt:lpstr>
      <vt:lpstr>В 19-ом веке у школьников не было каникул. Детям давали отгул только для сбора урожая.</vt:lpstr>
      <vt:lpstr>У чилийских школьников очень длинные летние каникулы — с середины декабря до конца марта.</vt:lpstr>
      <vt:lpstr>В школах Чехии не имеется учителей, которые ведут лишь 1 предмет.                   </vt:lpstr>
      <vt:lpstr>В Чехии самой хорошей оценкой считается 1, а самой плохой – 5.</vt:lpstr>
      <vt:lpstr>Во Франции имеется 20-ти бальная система оценивания.</vt:lpstr>
      <vt:lpstr>В Норвегии ученикам до 8-го класса оценки не ставятся, чтобы ученики не сравнивали друг друга и не чувствовали себя ущемленными.</vt:lpstr>
      <vt:lpstr>В Италии учатся 13 лет, обязательно меняют школу два раза. </vt:lpstr>
      <vt:lpstr> Восточный Афганистан, провинция Нангархар. Несмотря на плохие условия, дети все равно хотят учиться. </vt:lpstr>
      <vt:lpstr>Вьетнам — ученики обязательно занимаются йогой и делают зарядку.</vt:lpstr>
      <vt:lpstr>Все шведские ученики получают компьютер на 3 года, который числится за школой.</vt:lpstr>
      <vt:lpstr>В Пакистане учитель Мухаммед Аюб и его ученики на занятиях в местном парке в Исламабаде. </vt:lpstr>
      <vt:lpstr>В Уругвае школьников встречают учителя поцелуем.</vt:lpstr>
      <vt:lpstr>В Индии дети посещают школу с 4 лет.</vt:lpstr>
      <vt:lpstr>Индия — 32 тыс. учеников! Школа Монтессори— самая большая в мире.</vt:lpstr>
      <vt:lpstr>Учеба в школах Индии может напоминать университетское образование, потому что там не обязательно посещать уроки.</vt:lpstr>
      <vt:lpstr>Финляндия — расслабляющая школа</vt:lpstr>
      <vt:lpstr>В Финляндии в школе запрещено вызывать школьника к доске, если он того не хочет.</vt:lpstr>
      <vt:lpstr>Здесь дети не сдают экзамены, у них нет дневников. Родители могут узнать оценки ребенка из электронного классного журнала.</vt:lpstr>
      <vt:lpstr>После окончания каждого урока в Финляндии школьники в обязательном порядке выходят на улицу, даже несмотря на погодные условия.</vt:lpstr>
      <vt:lpstr>В Китае школьникам разрешено кушать за партами бульон и рис.</vt:lpstr>
      <vt:lpstr>Ученики начальной школы в городе Хэфэй практикуются в каллиграфии.</vt:lpstr>
      <vt:lpstr>Китай славится «пещерной» школой.</vt:lpstr>
      <vt:lpstr>В Японии учебный год начинается с цветения сакуры.</vt:lpstr>
      <vt:lpstr>В школах Японии ручками не пишут, а используют при этом только карандаши.</vt:lpstr>
      <vt:lpstr>Каждый ученик школы в Японии имеет свой номер.</vt:lpstr>
      <vt:lpstr>В Японии в школах работают только мужчины.</vt:lpstr>
      <vt:lpstr>Самое лучшее образование в Японии.</vt:lpstr>
      <vt:lpstr>Великобритания — самая старая школа, она была основана в 597 году.</vt:lpstr>
      <vt:lpstr>Страна, где впервые возникла школьная форма – Великобритания.</vt:lpstr>
      <vt:lpstr>В школе Великобритании не разрешается говорить сленгом.</vt:lpstr>
      <vt:lpstr>Американские ученики, которые в первый раз попали в школу, отдают клятву верности своей стране.</vt:lpstr>
      <vt:lpstr>За партой в школе Америки сидит только 1 ученик.</vt:lpstr>
      <vt:lpstr>В альтернативной канадской школе имеется праздник непослушания. Нет дисциплины, оценок, домашних заданий. Ученики сами выбирают занятия, а классы распределяются по интересам.</vt:lpstr>
      <vt:lpstr>В США имеется школа под землей. Ее построили в процессе Холодной войны, в связи с возможными обстрелами.</vt:lpstr>
      <vt:lpstr>В США особенно популярно домашнее обучение.</vt:lpstr>
      <vt:lpstr>В Германии домашнее обучение карается законом.</vt:lpstr>
      <vt:lpstr>Если ребенок из школы Германии не посещает школу, то родителей могут оштрафовать.</vt:lpstr>
      <vt:lpstr>В Германии возникли  «встречи выпускников».</vt:lpstr>
      <vt:lpstr>В школах Польши нет школьного выпускного бала.</vt:lpstr>
      <vt:lpstr>Самой дорогой школой мира является английская «Международная школа леди и джентльменов». Оплата за месяц учебы составляет 80000 долларов.</vt:lpstr>
      <vt:lpstr>Бангладеш – школа в лодке.</vt:lpstr>
      <vt:lpstr>100 лодочных школ, каждая из которых получает энергию от солнечных батарей, оборудована ноутбуком, доступом в Интернет и небольшой библиотекой. </vt:lpstr>
      <vt:lpstr>В Испании есть школа из травы.</vt:lpstr>
      <vt:lpstr>В южных странах школы не имеют стекол.</vt:lpstr>
      <vt:lpstr>Дания — Школа Орестад в Копенгагене — произведение современного искусства. Нет стен и классов: все занимаются в одном огромном помещении.</vt:lpstr>
      <vt:lpstr>Стокгольм. Существует школа, куда дети ходят с удовольствием. Там нет классов и соответственно стен.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ШКОЛУ</dc:title>
  <dc:creator>Igor Ivanov</dc:creator>
  <cp:lastModifiedBy>Igor Ivanov</cp:lastModifiedBy>
  <cp:revision>47</cp:revision>
  <dcterms:created xsi:type="dcterms:W3CDTF">2018-01-30T01:19:37Z</dcterms:created>
  <dcterms:modified xsi:type="dcterms:W3CDTF">2018-02-01T12:36:23Z</dcterms:modified>
</cp:coreProperties>
</file>