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1" r:id="rId4"/>
    <p:sldId id="256" r:id="rId5"/>
    <p:sldId id="257" r:id="rId6"/>
    <p:sldId id="258" r:id="rId7"/>
    <p:sldId id="259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3" d="100"/>
          <a:sy n="73" d="100"/>
        </p:scale>
        <p:origin x="235" y="2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119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825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389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351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775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196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338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538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36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067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433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D9691-942F-4136-B4BE-D37DFC8B1E19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7C9B9-2FA0-4243-9C13-151D12DE1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276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Парные звонкие и глухие согласные звуки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6345" y="1811667"/>
            <a:ext cx="9144000" cy="1655762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3960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3821" y="365125"/>
            <a:ext cx="5843752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593" y="244000"/>
            <a:ext cx="8452890" cy="635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367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98531" y="1789716"/>
            <a:ext cx="654269" cy="14493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166" y="1632061"/>
            <a:ext cx="7735888" cy="4351337"/>
          </a:xfrm>
        </p:spPr>
      </p:pic>
    </p:spTree>
    <p:extLst>
      <p:ext uri="{BB962C8B-B14F-4D97-AF65-F5344CB8AC3E}">
        <p14:creationId xmlns:p14="http://schemas.microsoft.com/office/powerpoint/2010/main" val="3850131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03587" y="2432049"/>
            <a:ext cx="9869213" cy="1325563"/>
          </a:xfrm>
        </p:spPr>
        <p:txBody>
          <a:bodyPr/>
          <a:lstStyle/>
          <a:p>
            <a:r>
              <a:rPr lang="ru-RU" dirty="0" smtClean="0"/>
              <a:t>Не стыдно не знать, стыдно не учиться.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757" y="3627186"/>
            <a:ext cx="2097906" cy="29680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22757" y="462455"/>
            <a:ext cx="8299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Спиши пословицу. Подчеркни </a:t>
            </a:r>
            <a:r>
              <a:rPr lang="ru-RU" sz="2000" dirty="0" err="1" smtClean="0"/>
              <a:t>ошибкоопасные</a:t>
            </a:r>
            <a:r>
              <a:rPr lang="ru-RU" sz="2000" dirty="0" smtClean="0"/>
              <a:t> места и поставь ударения.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03227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3391" y="447919"/>
            <a:ext cx="6205330" cy="14605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Б или П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7722" y="1564025"/>
            <a:ext cx="10103068" cy="27379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4400" dirty="0" smtClean="0"/>
          </a:p>
          <a:p>
            <a:pPr marL="0" indent="0">
              <a:buNone/>
            </a:pPr>
            <a:r>
              <a:rPr lang="ru-RU" sz="4400" dirty="0" smtClean="0"/>
              <a:t>На берёзе распустились </a:t>
            </a:r>
          </a:p>
          <a:p>
            <a:pPr marL="0" indent="0">
              <a:buNone/>
            </a:pPr>
            <a:r>
              <a:rPr lang="ru-RU" sz="4400" dirty="0" smtClean="0"/>
              <a:t>Мамы приготовили               будут солить огурцы.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848" y="4472151"/>
            <a:ext cx="2385849" cy="2385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174" y="4377497"/>
            <a:ext cx="2779129" cy="20843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16056" y="2078601"/>
            <a:ext cx="1902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п</a:t>
            </a:r>
            <a:r>
              <a:rPr lang="ru-RU" sz="4400" dirty="0" smtClean="0"/>
              <a:t>очки.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6060070" y="2746489"/>
            <a:ext cx="18498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б</a:t>
            </a:r>
            <a:r>
              <a:rPr lang="ru-RU" sz="4400" dirty="0" smtClean="0"/>
              <a:t>очки,  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166999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3627" y="323084"/>
            <a:ext cx="8095593" cy="1325563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К или Г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9821" y="1825625"/>
            <a:ext cx="852388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У Лизы звонкий</a:t>
            </a:r>
          </a:p>
          <a:p>
            <a:pPr marL="0" indent="0">
              <a:buNone/>
            </a:pPr>
            <a:r>
              <a:rPr lang="ru-RU" sz="4400" dirty="0" smtClean="0"/>
              <a:t>Тяжелый                гнётся  до земли. 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5833241" y="1741542"/>
            <a:ext cx="1902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г</a:t>
            </a:r>
            <a:r>
              <a:rPr lang="ru-RU" sz="4400" dirty="0" smtClean="0"/>
              <a:t>олос.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4298731" y="2510983"/>
            <a:ext cx="19233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к</a:t>
            </a:r>
            <a:r>
              <a:rPr lang="ru-RU" sz="4400" dirty="0" smtClean="0"/>
              <a:t>олос</a:t>
            </a:r>
            <a:endParaRPr lang="ru-RU" sz="4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587" y="4022531"/>
            <a:ext cx="3446079" cy="26632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369" y="3994549"/>
            <a:ext cx="2247260" cy="271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47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6372" y="365125"/>
            <a:ext cx="6379780" cy="1325563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Д или Т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6552" y="1825625"/>
            <a:ext cx="977724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Солнце светит целый </a:t>
            </a:r>
          </a:p>
          <a:p>
            <a:pPr marL="0" indent="0">
              <a:buNone/>
            </a:pPr>
            <a:r>
              <a:rPr lang="ru-RU" sz="4400" dirty="0" smtClean="0"/>
              <a:t>От деревьев упала на землю 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6800194" y="1690688"/>
            <a:ext cx="17447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д</a:t>
            </a:r>
            <a:r>
              <a:rPr lang="ru-RU" sz="4400" dirty="0" smtClean="0"/>
              <a:t>ень.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8544911" y="24601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т</a:t>
            </a:r>
            <a:r>
              <a:rPr lang="ru-RU" sz="4400" dirty="0" smtClean="0"/>
              <a:t>ень.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7" b="4086"/>
          <a:stretch/>
        </p:blipFill>
        <p:spPr>
          <a:xfrm>
            <a:off x="1725010" y="4193628"/>
            <a:ext cx="3747182" cy="25102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823" y="4193628"/>
            <a:ext cx="3765329" cy="251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08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V="1">
            <a:off x="7704083" y="4650087"/>
            <a:ext cx="1747344" cy="106302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843752" y="241737"/>
            <a:ext cx="4511564" cy="34351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Если слышишь парный звук,</a:t>
            </a:r>
          </a:p>
          <a:p>
            <a:pPr marL="0" indent="0">
              <a:buNone/>
            </a:pPr>
            <a:r>
              <a:rPr lang="ru-RU" dirty="0" smtClean="0"/>
              <a:t>Будь внимательным, мой друг!</a:t>
            </a:r>
          </a:p>
          <a:p>
            <a:pPr marL="0" indent="0">
              <a:buNone/>
            </a:pPr>
            <a:r>
              <a:rPr lang="ru-RU" dirty="0" smtClean="0"/>
              <a:t>Слово смело изменяй </a:t>
            </a:r>
          </a:p>
          <a:p>
            <a:pPr marL="0" indent="0">
              <a:buNone/>
            </a:pPr>
            <a:r>
              <a:rPr lang="ru-RU" dirty="0" smtClean="0"/>
              <a:t>И согласный проверяй:</a:t>
            </a:r>
          </a:p>
          <a:p>
            <a:pPr marL="0" indent="0">
              <a:buNone/>
            </a:pPr>
            <a:r>
              <a:rPr lang="ru-RU" dirty="0" smtClean="0"/>
              <a:t>Зу</a:t>
            </a:r>
            <a:r>
              <a:rPr lang="ru-RU" dirty="0" smtClean="0">
                <a:solidFill>
                  <a:schemeClr val="tx2"/>
                </a:solidFill>
              </a:rPr>
              <a:t>б</a:t>
            </a:r>
            <a:r>
              <a:rPr lang="ru-RU" dirty="0" smtClean="0"/>
              <a:t> на зу</a:t>
            </a:r>
            <a:r>
              <a:rPr lang="ru-RU" dirty="0" smtClean="0">
                <a:solidFill>
                  <a:schemeClr val="tx2"/>
                </a:solidFill>
              </a:rPr>
              <a:t>б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, лё</a:t>
            </a:r>
            <a:r>
              <a:rPr lang="ru-RU" dirty="0" smtClean="0">
                <a:solidFill>
                  <a:schemeClr val="tx2"/>
                </a:solidFill>
              </a:rPr>
              <a:t>д</a:t>
            </a:r>
            <a:r>
              <a:rPr lang="ru-RU" dirty="0" smtClean="0"/>
              <a:t> на ль</a:t>
            </a:r>
            <a:r>
              <a:rPr lang="ru-RU" dirty="0" smtClean="0">
                <a:solidFill>
                  <a:schemeClr val="tx2"/>
                </a:solidFill>
              </a:rPr>
              <a:t>д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Будешь грамотным и ты!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561" y="3566782"/>
            <a:ext cx="5346554" cy="30074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71448" y="399393"/>
            <a:ext cx="3647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Правила проверки: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3943" y="1090411"/>
            <a:ext cx="409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Изменить слово так, чтобы оно стояло  во множественном числе.</a:t>
            </a:r>
          </a:p>
          <a:p>
            <a:r>
              <a:rPr lang="ru-RU" sz="2400" dirty="0" smtClean="0"/>
              <a:t>      (Один – много):  шкаф – шкафы, лоб – лбы.</a:t>
            </a: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348824" y="3076771"/>
            <a:ext cx="36996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2. </a:t>
            </a:r>
            <a:r>
              <a:rPr lang="ru-RU" sz="2400" dirty="0" smtClean="0"/>
              <a:t>Подставить слово </a:t>
            </a:r>
            <a:r>
              <a:rPr lang="ru-RU" sz="2400" dirty="0" smtClean="0">
                <a:solidFill>
                  <a:srgbClr val="0070C0"/>
                </a:solidFill>
              </a:rPr>
              <a:t>нет: </a:t>
            </a:r>
            <a:r>
              <a:rPr lang="ru-RU" sz="2400" dirty="0" smtClean="0"/>
              <a:t>шкаф – нет шкафа, миг –нет мига.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238140" y="4350601"/>
            <a:ext cx="3662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3. Скажи ласково: глаз – глазик, лоб –лобик.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348824" y="5341817"/>
            <a:ext cx="4221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r>
              <a:rPr lang="ru-RU" sz="2400" dirty="0" smtClean="0"/>
              <a:t>. Преврати слово в действие: миг –мигат</a:t>
            </a:r>
            <a:r>
              <a:rPr lang="ru-RU" sz="2000" dirty="0" smtClean="0"/>
              <a:t>ь,  укус –укусить.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57272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3118" y="354615"/>
            <a:ext cx="6379780" cy="1325563"/>
          </a:xfrm>
        </p:spPr>
        <p:txBody>
          <a:bodyPr/>
          <a:lstStyle/>
          <a:p>
            <a:r>
              <a:rPr lang="ru-RU" dirty="0" smtClean="0"/>
              <a:t>Упр. 142.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24608" y="1554053"/>
            <a:ext cx="94382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Арбуз, дрозд,  лев, сугроб, флаг, этаж.</a:t>
            </a:r>
            <a:endParaRPr lang="ru-RU" sz="4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406869" y="2175641"/>
            <a:ext cx="1996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009697" y="2186151"/>
            <a:ext cx="3468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39255" y="2175641"/>
            <a:ext cx="1996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168055" y="2186151"/>
            <a:ext cx="2049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534400" y="2186151"/>
            <a:ext cx="2207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9827172" y="2175641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303985" y="2601649"/>
            <a:ext cx="2864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Упр.143.</a:t>
            </a:r>
            <a:endParaRPr lang="ru-RU" sz="4000" dirty="0"/>
          </a:p>
        </p:txBody>
      </p:sp>
      <p:sp>
        <p:nvSpPr>
          <p:cNvPr id="18" name="TextBox 17"/>
          <p:cNvSpPr txBox="1"/>
          <p:nvPr/>
        </p:nvSpPr>
        <p:spPr>
          <a:xfrm>
            <a:off x="1124608" y="3309535"/>
            <a:ext cx="29639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с</a:t>
            </a:r>
            <a:r>
              <a:rPr lang="ru-RU" sz="4400" dirty="0" smtClean="0"/>
              <a:t>амолёты –</a:t>
            </a:r>
          </a:p>
          <a:p>
            <a:r>
              <a:rPr lang="ru-RU" sz="4400" dirty="0"/>
              <a:t>р</a:t>
            </a:r>
            <a:r>
              <a:rPr lang="ru-RU" sz="4400" dirty="0" smtClean="0"/>
              <a:t>ассказы –</a:t>
            </a:r>
          </a:p>
          <a:p>
            <a:r>
              <a:rPr lang="ru-RU" sz="4400" dirty="0"/>
              <a:t>в</a:t>
            </a:r>
            <a:r>
              <a:rPr lang="ru-RU" sz="4400" dirty="0" smtClean="0"/>
              <a:t>опросы –</a:t>
            </a:r>
          </a:p>
          <a:p>
            <a:r>
              <a:rPr lang="ru-RU" sz="4400" dirty="0"/>
              <a:t>ж</a:t>
            </a:r>
            <a:r>
              <a:rPr lang="ru-RU" sz="4400" dirty="0" smtClean="0"/>
              <a:t>ирафы -</a:t>
            </a:r>
            <a:endParaRPr lang="ru-RU" sz="4400" dirty="0"/>
          </a:p>
        </p:txBody>
      </p:sp>
      <p:sp>
        <p:nvSpPr>
          <p:cNvPr id="19" name="TextBox 18"/>
          <p:cNvSpPr txBox="1"/>
          <p:nvPr/>
        </p:nvSpPr>
        <p:spPr>
          <a:xfrm>
            <a:off x="4009697" y="3309534"/>
            <a:ext cx="242263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с</a:t>
            </a:r>
            <a:r>
              <a:rPr lang="ru-RU" sz="4400" dirty="0" smtClean="0"/>
              <a:t>амолё</a:t>
            </a:r>
            <a:r>
              <a:rPr lang="ru-RU" sz="4400" dirty="0" smtClean="0">
                <a:solidFill>
                  <a:srgbClr val="00B050"/>
                </a:solidFill>
              </a:rPr>
              <a:t>т</a:t>
            </a:r>
          </a:p>
          <a:p>
            <a:r>
              <a:rPr lang="ru-RU" sz="4400" dirty="0"/>
              <a:t>р</a:t>
            </a:r>
            <a:r>
              <a:rPr lang="ru-RU" sz="4400" dirty="0" smtClean="0"/>
              <a:t>асска</a:t>
            </a:r>
            <a:r>
              <a:rPr lang="ru-RU" sz="4400" dirty="0" smtClean="0">
                <a:solidFill>
                  <a:srgbClr val="00B050"/>
                </a:solidFill>
              </a:rPr>
              <a:t>з</a:t>
            </a:r>
          </a:p>
          <a:p>
            <a:r>
              <a:rPr lang="ru-RU" sz="4400" dirty="0"/>
              <a:t>в</a:t>
            </a:r>
            <a:r>
              <a:rPr lang="ru-RU" sz="4400" dirty="0" smtClean="0"/>
              <a:t>опро</a:t>
            </a:r>
            <a:r>
              <a:rPr lang="ru-RU" sz="4400" dirty="0" smtClean="0">
                <a:solidFill>
                  <a:srgbClr val="00B050"/>
                </a:solidFill>
              </a:rPr>
              <a:t>с</a:t>
            </a:r>
          </a:p>
          <a:p>
            <a:r>
              <a:rPr lang="ru-RU" sz="4400" dirty="0" smtClean="0"/>
              <a:t>жира</a:t>
            </a:r>
            <a:r>
              <a:rPr lang="ru-RU" sz="4400" dirty="0" smtClean="0">
                <a:solidFill>
                  <a:srgbClr val="00B050"/>
                </a:solidFill>
              </a:rPr>
              <a:t>ф</a:t>
            </a:r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64125" y="2970981"/>
            <a:ext cx="2196435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/>
              <a:t>к</a:t>
            </a:r>
            <a:r>
              <a:rPr lang="ru-RU" sz="4400" dirty="0" smtClean="0"/>
              <a:t>лювы –</a:t>
            </a:r>
          </a:p>
          <a:p>
            <a:r>
              <a:rPr lang="ru-RU" sz="4400" dirty="0"/>
              <a:t>с</a:t>
            </a:r>
            <a:r>
              <a:rPr lang="ru-RU" sz="4400" dirty="0" smtClean="0"/>
              <a:t>толбы-</a:t>
            </a:r>
          </a:p>
          <a:p>
            <a:r>
              <a:rPr lang="ru-RU" sz="4400" dirty="0"/>
              <a:t>е</a:t>
            </a:r>
            <a:r>
              <a:rPr lang="ru-RU" sz="4400" dirty="0" smtClean="0"/>
              <a:t>жи –</a:t>
            </a:r>
          </a:p>
          <a:p>
            <a:r>
              <a:rPr lang="ru-RU" sz="4400" dirty="0"/>
              <a:t>е</a:t>
            </a:r>
            <a:r>
              <a:rPr lang="ru-RU" sz="4400" dirty="0" smtClean="0"/>
              <a:t>рши-</a:t>
            </a:r>
          </a:p>
          <a:p>
            <a:r>
              <a:rPr lang="ru-RU" sz="4400" dirty="0"/>
              <a:t>к</a:t>
            </a:r>
            <a:r>
              <a:rPr lang="ru-RU" sz="4400" dirty="0" smtClean="0"/>
              <a:t>руги -</a:t>
            </a:r>
            <a:endParaRPr lang="ru-RU" sz="4400" dirty="0"/>
          </a:p>
        </p:txBody>
      </p:sp>
      <p:sp>
        <p:nvSpPr>
          <p:cNvPr id="21" name="TextBox 20"/>
          <p:cNvSpPr txBox="1"/>
          <p:nvPr/>
        </p:nvSpPr>
        <p:spPr>
          <a:xfrm>
            <a:off x="8513379" y="2955592"/>
            <a:ext cx="208104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к</a:t>
            </a:r>
            <a:r>
              <a:rPr lang="ru-RU" sz="4400" dirty="0" smtClean="0"/>
              <a:t>лю</a:t>
            </a:r>
            <a:r>
              <a:rPr lang="ru-RU" sz="4400" dirty="0" smtClean="0">
                <a:solidFill>
                  <a:srgbClr val="00B050"/>
                </a:solidFill>
              </a:rPr>
              <a:t>в</a:t>
            </a:r>
          </a:p>
          <a:p>
            <a:r>
              <a:rPr lang="ru-RU" sz="4400" dirty="0"/>
              <a:t>с</a:t>
            </a:r>
            <a:r>
              <a:rPr lang="ru-RU" sz="4400" dirty="0" smtClean="0"/>
              <a:t>тол</a:t>
            </a:r>
            <a:r>
              <a:rPr lang="ru-RU" sz="4400" dirty="0" smtClean="0">
                <a:solidFill>
                  <a:srgbClr val="00B050"/>
                </a:solidFill>
              </a:rPr>
              <a:t>б</a:t>
            </a:r>
          </a:p>
          <a:p>
            <a:r>
              <a:rPr lang="ru-RU" sz="4400" dirty="0"/>
              <a:t>ё</a:t>
            </a:r>
            <a:r>
              <a:rPr lang="ru-RU" sz="4400" dirty="0" smtClean="0">
                <a:solidFill>
                  <a:srgbClr val="00B050"/>
                </a:solidFill>
              </a:rPr>
              <a:t>ж</a:t>
            </a:r>
          </a:p>
          <a:p>
            <a:r>
              <a:rPr lang="ru-RU" sz="4400" dirty="0"/>
              <a:t>ё</a:t>
            </a:r>
            <a:r>
              <a:rPr lang="ru-RU" sz="4400" dirty="0" smtClean="0"/>
              <a:t>р</a:t>
            </a:r>
            <a:r>
              <a:rPr lang="ru-RU" sz="4400" dirty="0" smtClean="0">
                <a:solidFill>
                  <a:srgbClr val="00B050"/>
                </a:solidFill>
              </a:rPr>
              <a:t>ш</a:t>
            </a:r>
          </a:p>
          <a:p>
            <a:r>
              <a:rPr lang="ru-RU" sz="4400" dirty="0" smtClean="0"/>
              <a:t>кру</a:t>
            </a:r>
            <a:r>
              <a:rPr lang="ru-RU" sz="4400" dirty="0" smtClean="0">
                <a:solidFill>
                  <a:srgbClr val="00B050"/>
                </a:solidFill>
              </a:rPr>
              <a:t>г</a:t>
            </a:r>
            <a:endParaRPr lang="ru-RU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735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4814" y="365125"/>
            <a:ext cx="10018986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Вставь пропущенные буквы. Подбери проверочные слова.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208690" y="1617115"/>
            <a:ext cx="653743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б</a:t>
            </a:r>
            <a:r>
              <a:rPr lang="ru-RU" sz="4400" dirty="0" smtClean="0"/>
              <a:t> или п: </a:t>
            </a:r>
          </a:p>
          <a:p>
            <a:r>
              <a:rPr lang="ru-RU" sz="4400" dirty="0" smtClean="0"/>
              <a:t>    </a:t>
            </a:r>
            <a:r>
              <a:rPr lang="ru-RU" sz="4400" dirty="0" err="1" smtClean="0"/>
              <a:t>гер</a:t>
            </a:r>
            <a:r>
              <a:rPr lang="ru-RU" sz="4400" dirty="0" smtClean="0"/>
              <a:t>_</a:t>
            </a:r>
          </a:p>
          <a:p>
            <a:r>
              <a:rPr lang="ru-RU" sz="4400" dirty="0" smtClean="0"/>
              <a:t>      </a:t>
            </a:r>
            <a:r>
              <a:rPr lang="ru-RU" sz="4400" dirty="0" err="1" smtClean="0"/>
              <a:t>зу</a:t>
            </a:r>
            <a:r>
              <a:rPr lang="ru-RU" sz="4400" dirty="0" smtClean="0"/>
              <a:t>_</a:t>
            </a:r>
          </a:p>
          <a:p>
            <a:r>
              <a:rPr lang="ru-RU" sz="4400" dirty="0" smtClean="0"/>
              <a:t>      су_ </a:t>
            </a:r>
          </a:p>
          <a:p>
            <a:r>
              <a:rPr lang="ru-RU" sz="4400" dirty="0" smtClean="0"/>
              <a:t>      ку_ </a:t>
            </a:r>
          </a:p>
          <a:p>
            <a:r>
              <a:rPr lang="ru-RU" sz="4400" dirty="0" err="1" smtClean="0"/>
              <a:t>сугро</a:t>
            </a:r>
            <a:r>
              <a:rPr lang="ru-RU" sz="4400" dirty="0" smtClean="0"/>
              <a:t>_</a:t>
            </a:r>
          </a:p>
          <a:p>
            <a:r>
              <a:rPr lang="ru-RU" sz="4400" dirty="0" smtClean="0"/>
              <a:t> </a:t>
            </a:r>
            <a:r>
              <a:rPr lang="ru-RU" sz="4400" dirty="0" err="1" smtClean="0"/>
              <a:t>тулу</a:t>
            </a:r>
            <a:r>
              <a:rPr lang="ru-RU" sz="4400" dirty="0" smtClean="0"/>
              <a:t>_.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2438400" y="2294223"/>
            <a:ext cx="58857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B050"/>
                </a:solidFill>
              </a:rPr>
              <a:t>б</a:t>
            </a:r>
          </a:p>
          <a:p>
            <a:r>
              <a:rPr lang="ru-RU" sz="4400" dirty="0" smtClean="0">
                <a:solidFill>
                  <a:srgbClr val="00B050"/>
                </a:solidFill>
              </a:rPr>
              <a:t>б</a:t>
            </a:r>
          </a:p>
          <a:p>
            <a:r>
              <a:rPr lang="ru-RU" sz="4400" dirty="0" smtClean="0">
                <a:solidFill>
                  <a:srgbClr val="00B050"/>
                </a:solidFill>
              </a:rPr>
              <a:t>п</a:t>
            </a:r>
          </a:p>
          <a:p>
            <a:r>
              <a:rPr lang="ru-RU" sz="4400" dirty="0" smtClean="0">
                <a:solidFill>
                  <a:srgbClr val="00B050"/>
                </a:solidFill>
              </a:rPr>
              <a:t>б</a:t>
            </a:r>
          </a:p>
          <a:p>
            <a:r>
              <a:rPr lang="ru-RU" sz="4400" dirty="0" smtClean="0">
                <a:solidFill>
                  <a:srgbClr val="00B050"/>
                </a:solidFill>
              </a:rPr>
              <a:t>б</a:t>
            </a:r>
          </a:p>
          <a:p>
            <a:r>
              <a:rPr lang="ru-RU" sz="4400" dirty="0">
                <a:solidFill>
                  <a:srgbClr val="00B050"/>
                </a:solidFill>
              </a:rPr>
              <a:t>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41683" y="1638513"/>
            <a:ext cx="2112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д</a:t>
            </a:r>
            <a:r>
              <a:rPr lang="ru-RU" sz="4000" dirty="0" smtClean="0"/>
              <a:t> или т:</a:t>
            </a:r>
            <a:endParaRPr lang="ru-RU" sz="40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258207" y="1849821"/>
            <a:ext cx="31531" cy="43828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58097" y="2306033"/>
            <a:ext cx="2218877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4400" dirty="0" err="1" smtClean="0"/>
              <a:t>горо</a:t>
            </a:r>
            <a:r>
              <a:rPr lang="ru-RU" sz="4400" dirty="0" smtClean="0"/>
              <a:t>_ </a:t>
            </a:r>
          </a:p>
          <a:p>
            <a:r>
              <a:rPr lang="ru-RU" sz="4400" dirty="0" err="1"/>
              <a:t>д</a:t>
            </a:r>
            <a:r>
              <a:rPr lang="ru-RU" sz="4400" dirty="0" err="1" smtClean="0"/>
              <a:t>епута</a:t>
            </a:r>
            <a:r>
              <a:rPr lang="ru-RU" sz="4400" dirty="0" smtClean="0"/>
              <a:t>_</a:t>
            </a:r>
          </a:p>
          <a:p>
            <a:r>
              <a:rPr lang="ru-RU" sz="4400" dirty="0" err="1"/>
              <a:t>с</a:t>
            </a:r>
            <a:r>
              <a:rPr lang="ru-RU" sz="4400" dirty="0" err="1" smtClean="0"/>
              <a:t>амолё</a:t>
            </a:r>
            <a:r>
              <a:rPr lang="ru-RU" sz="4400" dirty="0" smtClean="0"/>
              <a:t>_</a:t>
            </a:r>
          </a:p>
          <a:p>
            <a:r>
              <a:rPr lang="ru-RU" sz="4400" dirty="0" smtClean="0"/>
              <a:t>       </a:t>
            </a:r>
            <a:r>
              <a:rPr lang="ru-RU" sz="4400" dirty="0" err="1" smtClean="0"/>
              <a:t>кро</a:t>
            </a:r>
            <a:r>
              <a:rPr lang="ru-RU" sz="4400" dirty="0" smtClean="0"/>
              <a:t>_</a:t>
            </a:r>
          </a:p>
          <a:p>
            <a:r>
              <a:rPr lang="ru-RU" sz="4400" dirty="0" smtClean="0"/>
              <a:t>     </a:t>
            </a:r>
            <a:r>
              <a:rPr lang="ru-RU" sz="4400" dirty="0" err="1" smtClean="0"/>
              <a:t>заво</a:t>
            </a:r>
            <a:r>
              <a:rPr lang="ru-RU" sz="4400" dirty="0" smtClean="0"/>
              <a:t>_</a:t>
            </a:r>
          </a:p>
          <a:p>
            <a:r>
              <a:rPr lang="ru-RU" sz="4400" dirty="0" err="1"/>
              <a:t>к</a:t>
            </a:r>
            <a:r>
              <a:rPr lang="ru-RU" sz="4400" dirty="0" err="1" smtClean="0"/>
              <a:t>онцер</a:t>
            </a:r>
            <a:r>
              <a:rPr lang="ru-RU" sz="4400" dirty="0"/>
              <a:t>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03076" y="2320311"/>
            <a:ext cx="51500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B050"/>
                </a:solidFill>
              </a:rPr>
              <a:t>д</a:t>
            </a:r>
          </a:p>
          <a:p>
            <a:r>
              <a:rPr lang="ru-RU" sz="4400" dirty="0" smtClean="0">
                <a:solidFill>
                  <a:srgbClr val="00B050"/>
                </a:solidFill>
              </a:rPr>
              <a:t>т</a:t>
            </a:r>
          </a:p>
          <a:p>
            <a:r>
              <a:rPr lang="ru-RU" sz="4400" dirty="0" smtClean="0">
                <a:solidFill>
                  <a:srgbClr val="00B050"/>
                </a:solidFill>
              </a:rPr>
              <a:t>т</a:t>
            </a:r>
          </a:p>
          <a:p>
            <a:r>
              <a:rPr lang="ru-RU" sz="4400" dirty="0" smtClean="0">
                <a:solidFill>
                  <a:srgbClr val="00B050"/>
                </a:solidFill>
              </a:rPr>
              <a:t>т</a:t>
            </a:r>
          </a:p>
          <a:p>
            <a:r>
              <a:rPr lang="ru-RU" sz="4400" dirty="0" smtClean="0">
                <a:solidFill>
                  <a:srgbClr val="00B050"/>
                </a:solidFill>
              </a:rPr>
              <a:t>д</a:t>
            </a:r>
          </a:p>
          <a:p>
            <a:r>
              <a:rPr lang="ru-RU" sz="4400" dirty="0">
                <a:solidFill>
                  <a:srgbClr val="00B050"/>
                </a:solidFill>
              </a:rPr>
              <a:t>т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5696607" y="1861631"/>
            <a:ext cx="10511" cy="45993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701217" y="1664601"/>
            <a:ext cx="18330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г</a:t>
            </a:r>
            <a:r>
              <a:rPr lang="ru-RU" sz="4000" dirty="0" smtClean="0"/>
              <a:t> или к:</a:t>
            </a:r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5854262" y="2398575"/>
            <a:ext cx="2089385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err="1"/>
              <a:t>у</a:t>
            </a:r>
            <a:r>
              <a:rPr lang="ru-RU" sz="4400" dirty="0" err="1" smtClean="0"/>
              <a:t>тю</a:t>
            </a:r>
            <a:r>
              <a:rPr lang="ru-RU" sz="4400" dirty="0" smtClean="0"/>
              <a:t>_</a:t>
            </a:r>
          </a:p>
          <a:p>
            <a:r>
              <a:rPr lang="ru-RU" sz="4400" dirty="0" err="1"/>
              <a:t>п</a:t>
            </a:r>
            <a:r>
              <a:rPr lang="ru-RU" sz="4400" dirty="0" err="1" smtClean="0"/>
              <a:t>иро</a:t>
            </a:r>
            <a:r>
              <a:rPr lang="ru-RU" sz="4400" dirty="0" smtClean="0"/>
              <a:t>_</a:t>
            </a:r>
          </a:p>
          <a:p>
            <a:r>
              <a:rPr lang="ru-RU" sz="4400" dirty="0" err="1" smtClean="0"/>
              <a:t>индю</a:t>
            </a:r>
            <a:r>
              <a:rPr lang="ru-RU" sz="4400" dirty="0" smtClean="0"/>
              <a:t>_</a:t>
            </a:r>
          </a:p>
          <a:p>
            <a:r>
              <a:rPr lang="ru-RU" sz="4400" dirty="0" smtClean="0"/>
              <a:t> сне_</a:t>
            </a:r>
          </a:p>
          <a:p>
            <a:r>
              <a:rPr lang="ru-RU" sz="4400" dirty="0" smtClean="0"/>
              <a:t>  уро_</a:t>
            </a:r>
          </a:p>
          <a:p>
            <a:r>
              <a:rPr lang="ru-RU" sz="4400" dirty="0" smtClean="0"/>
              <a:t>   </a:t>
            </a:r>
            <a:r>
              <a:rPr lang="ru-RU" sz="4400" dirty="0" err="1" smtClean="0"/>
              <a:t>жу</a:t>
            </a:r>
            <a:r>
              <a:rPr lang="ru-RU" sz="4400" dirty="0" smtClean="0"/>
              <a:t>_ </a:t>
            </a:r>
          </a:p>
          <a:p>
            <a:endParaRPr lang="ru-RU" sz="40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6909337" y="2372487"/>
            <a:ext cx="70326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B050"/>
                </a:solidFill>
              </a:rPr>
              <a:t>г</a:t>
            </a:r>
          </a:p>
          <a:p>
            <a:r>
              <a:rPr lang="ru-RU" sz="4400" dirty="0">
                <a:solidFill>
                  <a:srgbClr val="00B050"/>
                </a:solidFill>
              </a:rPr>
              <a:t> </a:t>
            </a:r>
            <a:r>
              <a:rPr lang="ru-RU" sz="4400" dirty="0" smtClean="0">
                <a:solidFill>
                  <a:srgbClr val="00B050"/>
                </a:solidFill>
              </a:rPr>
              <a:t>г</a:t>
            </a:r>
          </a:p>
          <a:p>
            <a:r>
              <a:rPr lang="ru-RU" sz="4400" dirty="0" smtClean="0">
                <a:solidFill>
                  <a:srgbClr val="00B050"/>
                </a:solidFill>
              </a:rPr>
              <a:t>  к</a:t>
            </a:r>
          </a:p>
          <a:p>
            <a:r>
              <a:rPr lang="ru-RU" sz="4400" dirty="0">
                <a:solidFill>
                  <a:srgbClr val="00B050"/>
                </a:solidFill>
              </a:rPr>
              <a:t>г</a:t>
            </a:r>
            <a:endParaRPr lang="ru-RU" sz="4400" dirty="0" smtClean="0">
              <a:solidFill>
                <a:srgbClr val="00B050"/>
              </a:solidFill>
            </a:endParaRPr>
          </a:p>
          <a:p>
            <a:r>
              <a:rPr lang="ru-RU" sz="4400" dirty="0" smtClean="0">
                <a:solidFill>
                  <a:srgbClr val="00B050"/>
                </a:solidFill>
              </a:rPr>
              <a:t>к</a:t>
            </a:r>
          </a:p>
          <a:p>
            <a:r>
              <a:rPr lang="ru-RU" sz="4400" dirty="0">
                <a:solidFill>
                  <a:srgbClr val="00B050"/>
                </a:solidFill>
              </a:rPr>
              <a:t>к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7746124" y="1861631"/>
            <a:ext cx="0" cy="46136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746124" y="1700068"/>
            <a:ext cx="2091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ж или ш:</a:t>
            </a:r>
            <a:endParaRPr lang="ru-RU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7835153" y="2398575"/>
            <a:ext cx="26433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  </a:t>
            </a:r>
            <a:r>
              <a:rPr lang="ru-RU" sz="4400" dirty="0" err="1" smtClean="0"/>
              <a:t>сторо</a:t>
            </a:r>
            <a:r>
              <a:rPr lang="ru-RU" sz="4400" dirty="0" smtClean="0"/>
              <a:t>_ </a:t>
            </a:r>
          </a:p>
          <a:p>
            <a:r>
              <a:rPr lang="ru-RU" sz="4400" dirty="0" smtClean="0"/>
              <a:t>     малы_</a:t>
            </a:r>
          </a:p>
          <a:p>
            <a:r>
              <a:rPr lang="ru-RU" sz="4400" dirty="0" smtClean="0"/>
              <a:t>  ланды_ </a:t>
            </a:r>
          </a:p>
          <a:p>
            <a:r>
              <a:rPr lang="ru-RU" sz="4400" dirty="0" smtClean="0"/>
              <a:t>        </a:t>
            </a:r>
            <a:r>
              <a:rPr lang="ru-RU" sz="4400" dirty="0" err="1" smtClean="0"/>
              <a:t>пля</a:t>
            </a:r>
            <a:r>
              <a:rPr lang="ru-RU" sz="4400" dirty="0" smtClean="0"/>
              <a:t>_ </a:t>
            </a:r>
          </a:p>
          <a:p>
            <a:r>
              <a:rPr lang="ru-RU" sz="4400" dirty="0" err="1" smtClean="0"/>
              <a:t>каранда</a:t>
            </a:r>
            <a:r>
              <a:rPr lang="ru-RU" sz="4400" dirty="0" smtClean="0"/>
              <a:t>_            шала</a:t>
            </a:r>
            <a:r>
              <a:rPr lang="ru-RU" sz="4000" dirty="0" smtClean="0"/>
              <a:t>_</a:t>
            </a:r>
            <a:endParaRPr lang="ru-RU" sz="4000" dirty="0"/>
          </a:p>
        </p:txBody>
      </p:sp>
      <p:sp>
        <p:nvSpPr>
          <p:cNvPr id="20" name="TextBox 19"/>
          <p:cNvSpPr txBox="1"/>
          <p:nvPr/>
        </p:nvSpPr>
        <p:spPr>
          <a:xfrm>
            <a:off x="9749612" y="2398575"/>
            <a:ext cx="779939" cy="421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B050"/>
                </a:solidFill>
              </a:rPr>
              <a:t>ж</a:t>
            </a:r>
          </a:p>
          <a:p>
            <a:r>
              <a:rPr lang="ru-RU" sz="4400" dirty="0">
                <a:solidFill>
                  <a:srgbClr val="00B050"/>
                </a:solidFill>
              </a:rPr>
              <a:t>ш</a:t>
            </a:r>
            <a:endParaRPr lang="ru-RU" sz="4400" dirty="0" smtClean="0">
              <a:solidFill>
                <a:srgbClr val="00B050"/>
              </a:solidFill>
            </a:endParaRPr>
          </a:p>
          <a:p>
            <a:r>
              <a:rPr lang="ru-RU" sz="4400" dirty="0">
                <a:solidFill>
                  <a:srgbClr val="00B050"/>
                </a:solidFill>
              </a:rPr>
              <a:t>ш</a:t>
            </a:r>
            <a:endParaRPr lang="ru-RU" sz="4400" dirty="0" smtClean="0">
              <a:solidFill>
                <a:srgbClr val="00B050"/>
              </a:solidFill>
            </a:endParaRPr>
          </a:p>
          <a:p>
            <a:r>
              <a:rPr lang="ru-RU" sz="4400" dirty="0">
                <a:solidFill>
                  <a:srgbClr val="00B050"/>
                </a:solidFill>
              </a:rPr>
              <a:t>ж</a:t>
            </a:r>
            <a:endParaRPr lang="ru-RU" sz="4400" dirty="0" smtClean="0">
              <a:solidFill>
                <a:srgbClr val="00B050"/>
              </a:solidFill>
            </a:endParaRPr>
          </a:p>
          <a:p>
            <a:r>
              <a:rPr lang="ru-RU" sz="4400" dirty="0">
                <a:solidFill>
                  <a:srgbClr val="00B050"/>
                </a:solidFill>
              </a:rPr>
              <a:t>ш</a:t>
            </a:r>
            <a:endParaRPr lang="ru-RU" sz="4400" dirty="0" smtClean="0">
              <a:solidFill>
                <a:srgbClr val="00B050"/>
              </a:solidFill>
            </a:endParaRPr>
          </a:p>
          <a:p>
            <a:r>
              <a:rPr lang="ru-RU" sz="4400" dirty="0">
                <a:solidFill>
                  <a:srgbClr val="00B050"/>
                </a:solidFill>
              </a:rPr>
              <a:t>ш</a:t>
            </a:r>
          </a:p>
        </p:txBody>
      </p:sp>
    </p:spTree>
    <p:extLst>
      <p:ext uri="{BB962C8B-B14F-4D97-AF65-F5344CB8AC3E}">
        <p14:creationId xmlns:p14="http://schemas.microsoft.com/office/powerpoint/2010/main" val="3197365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5" grpId="0"/>
      <p:bldP spid="2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331</Words>
  <Application>Microsoft Office PowerPoint</Application>
  <PresentationFormat>Широкоэкранный</PresentationFormat>
  <Paragraphs>107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Парные звонкие и глухие согласные звуки</vt:lpstr>
      <vt:lpstr>  </vt:lpstr>
      <vt:lpstr>Не стыдно не знать, стыдно не учиться.</vt:lpstr>
      <vt:lpstr>Б или П</vt:lpstr>
      <vt:lpstr>К или Г</vt:lpstr>
      <vt:lpstr>Д или Т</vt:lpstr>
      <vt:lpstr>Презентация PowerPoint</vt:lpstr>
      <vt:lpstr>Упр. 142.</vt:lpstr>
      <vt:lpstr>Вставь пропущенные буквы. Подбери проверочные слова.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2022-05-03T07:43:09Z</dcterms:created>
  <dcterms:modified xsi:type="dcterms:W3CDTF">2022-05-03T10:04:04Z</dcterms:modified>
</cp:coreProperties>
</file>