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8" r:id="rId21"/>
    <p:sldId id="275" r:id="rId22"/>
    <p:sldId id="276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84" autoAdjust="0"/>
  </p:normalViewPr>
  <p:slideViewPr>
    <p:cSldViewPr>
      <p:cViewPr>
        <p:scale>
          <a:sx n="60" d="100"/>
          <a:sy n="60" d="100"/>
        </p:scale>
        <p:origin x="-222" y="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openxmlformats.org/officeDocument/2006/relationships/slide" Target="slide14.xml"/><Relationship Id="rId12" Type="http://schemas.openxmlformats.org/officeDocument/2006/relationships/image" Target="../media/image6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slide" Target="slide3.xml"/><Relationship Id="rId5" Type="http://schemas.openxmlformats.org/officeDocument/2006/relationships/slide" Target="slide19.xml"/><Relationship Id="rId10" Type="http://schemas.openxmlformats.org/officeDocument/2006/relationships/image" Target="../media/image5.png"/><Relationship Id="rId4" Type="http://schemas.openxmlformats.org/officeDocument/2006/relationships/slide" Target="slide26.xml"/><Relationship Id="rId9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4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image" Target="../media/image54.jpe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5" Type="http://schemas.openxmlformats.org/officeDocument/2006/relationships/image" Target="../media/image66.png"/><Relationship Id="rId10" Type="http://schemas.openxmlformats.org/officeDocument/2006/relationships/image" Target="../media/image36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796" y="1988840"/>
            <a:ext cx="7772400" cy="1338203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6  «ИЗ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ЧЕГО ВАРЯТ КАШУ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КАК СДЕЛАТЬ КАШУ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ВКУСНОЙ»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284984"/>
            <a:ext cx="8424936" cy="342900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каких растений и круп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сварить  кашу»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(обучающая игра)</a:t>
            </a:r>
          </a:p>
          <a:p>
            <a:endParaRPr lang="ru-RU" sz="28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32656"/>
            <a:ext cx="885698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spc="-1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    Муниципальное </a:t>
            </a:r>
            <a:r>
              <a:rPr lang="ru-RU" sz="1600" b="1" i="1" spc="-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бюджетное общеобразовательное учреждение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indent="-45720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spc="-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города Новосибирска «Средняя общеобразовательная школа № 177»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indent="-45720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spc="-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Дзержинский </a:t>
            </a:r>
            <a:r>
              <a:rPr lang="ru-RU" sz="1600" b="1" i="1" spc="-1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район</a:t>
            </a:r>
          </a:p>
          <a:p>
            <a:pPr marL="457200" indent="-457200" algn="ctr"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 реализации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«Разговор о правильном питании»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818943"/>
              </p:ext>
            </p:extLst>
          </p:nvPr>
        </p:nvGraphicFramePr>
        <p:xfrm>
          <a:off x="3203848" y="5013176"/>
          <a:ext cx="576064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722"/>
                <a:gridCol w="3977918"/>
              </a:tblGrid>
              <a:tr h="1332344">
                <a:tc>
                  <a:txBody>
                    <a:bodyPr/>
                    <a:lstStyle/>
                    <a:p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Автор : 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Кириченко Нина Николаевна, учитель   начальных классов МБОУ СОШ №177,  высшая квалификационная категория</a:t>
                      </a:r>
                    </a:p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10" y="4077072"/>
            <a:ext cx="1774825" cy="378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25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" y="273050"/>
            <a:ext cx="2771800" cy="149976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заключается польза пшена для организма</a:t>
            </a:r>
            <a:endParaRPr lang="ru-RU" sz="280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22509" y="188640"/>
            <a:ext cx="6408712" cy="5793507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Сердечная и кровеносная система организма нуждается в больших количествах калия, магния. Именно эти микроэлементы содержатся в пшене. Поэтому польза такой каши для людей, страдающих сердечно-сосудистыми заболеваниями,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неоценима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Регулярное его употребление укрепит костную ткань и зубы, ускорит процесс срастания костей при переломах и трещинах, благодаря высокому содержанию фосфора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Будучи единственным злаком, включающим щелочные элементы, пшено широко рекомендуется врачами при лечении псориаза.</a:t>
            </a:r>
            <a:r>
              <a:rPr lang="ru-RU" sz="2800" dirty="0">
                <a:solidFill>
                  <a:srgbClr val="222222"/>
                </a:solidFill>
                <a:latin typeface="Verdana"/>
              </a:rPr>
              <a:t/>
            </a:r>
            <a:br>
              <a:rPr lang="ru-RU" sz="2800" dirty="0">
                <a:solidFill>
                  <a:srgbClr val="222222"/>
                </a:solidFill>
                <a:latin typeface="Verdana"/>
              </a:rPr>
            </a:br>
            <a:r>
              <a:rPr lang="ru-RU" sz="2800" dirty="0">
                <a:solidFill>
                  <a:srgbClr val="222222"/>
                </a:solidFill>
                <a:latin typeface="Verdana"/>
              </a:rPr>
              <a:t/>
            </a:r>
            <a:br>
              <a:rPr lang="ru-RU" sz="2800" dirty="0">
                <a:solidFill>
                  <a:srgbClr val="222222"/>
                </a:solidFill>
                <a:latin typeface="Verdana"/>
              </a:rPr>
            </a:br>
            <a:endParaRPr lang="ru-RU" sz="2800" b="0" i="0" dirty="0">
              <a:solidFill>
                <a:srgbClr val="222222"/>
              </a:solidFill>
              <a:effectLst/>
              <a:latin typeface="Verdana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04864"/>
            <a:ext cx="3203848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47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Какие слова спрятались за тучку?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      </a:t>
            </a:r>
            <a:r>
              <a:rPr lang="ru-RU" b="1" dirty="0" smtClean="0">
                <a:latin typeface="Comic Sans MS" panose="030F0702030302020204" pitchFamily="66" charset="0"/>
              </a:rPr>
              <a:t>До </a:t>
            </a:r>
            <a:r>
              <a:rPr lang="ru-RU" b="1" dirty="0">
                <a:latin typeface="Comic Sans MS" panose="030F0702030302020204" pitchFamily="66" charset="0"/>
              </a:rPr>
              <a:t>чего вкусна </a:t>
            </a:r>
            <a:r>
              <a:rPr lang="ru-RU" b="1" dirty="0" smtClean="0">
                <a:latin typeface="Comic Sans MS" panose="030F0702030302020204" pitchFamily="66" charset="0"/>
              </a:rPr>
              <a:t>она,</a:t>
            </a:r>
          </a:p>
          <a:p>
            <a:pPr marL="0" indent="0" algn="just">
              <a:buNone/>
            </a:pPr>
            <a:r>
              <a:rPr lang="ru-RU" b="1" dirty="0"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latin typeface="Comic Sans MS" panose="030F0702030302020204" pitchFamily="66" charset="0"/>
              </a:rPr>
              <a:t>        Наша каша из пшена !</a:t>
            </a:r>
          </a:p>
          <a:p>
            <a:pPr marL="0" indent="0" algn="just">
              <a:buNone/>
            </a:pPr>
            <a:r>
              <a:rPr lang="ru-RU" b="1" dirty="0"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latin typeface="Comic Sans MS" panose="030F0702030302020204" pitchFamily="66" charset="0"/>
              </a:rPr>
              <a:t>        Из </a:t>
            </a:r>
            <a:r>
              <a:rPr lang="ru-RU" b="1" dirty="0">
                <a:latin typeface="Comic Sans MS" panose="030F0702030302020204" pitchFamily="66" charset="0"/>
              </a:rPr>
              <a:t>чего взялось </a:t>
            </a:r>
            <a:r>
              <a:rPr lang="ru-RU" b="1" dirty="0" smtClean="0">
                <a:latin typeface="Comic Sans MS" panose="030F0702030302020204" pitchFamily="66" charset="0"/>
              </a:rPr>
              <a:t>оно?</a:t>
            </a:r>
          </a:p>
          <a:p>
            <a:pPr marL="0" indent="0" algn="just">
              <a:buNone/>
            </a:pPr>
            <a:r>
              <a:rPr lang="ru-RU" b="1" dirty="0"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latin typeface="Comic Sans MS" panose="030F0702030302020204" pitchFamily="66" charset="0"/>
              </a:rPr>
              <a:t>        Желтоватое пшено ?</a:t>
            </a:r>
            <a:endParaRPr lang="ru-RU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b="1" dirty="0">
                <a:latin typeface="Comic Sans MS" panose="030F0702030302020204" pitchFamily="66" charset="0"/>
              </a:rPr>
              <a:t>      </a:t>
            </a:r>
            <a:r>
              <a:rPr lang="ru-RU" b="1" dirty="0" smtClean="0">
                <a:latin typeface="Comic Sans MS" panose="030F0702030302020204" pitchFamily="66" charset="0"/>
              </a:rPr>
              <a:t>Проще </a:t>
            </a:r>
            <a:r>
              <a:rPr lang="ru-RU" b="1" dirty="0">
                <a:latin typeface="Comic Sans MS" panose="030F0702030302020204" pitchFamily="66" charset="0"/>
              </a:rPr>
              <a:t>нет для нас вопроса,</a:t>
            </a:r>
          </a:p>
          <a:p>
            <a:pPr marL="0" indent="0" algn="ctr">
              <a:buNone/>
            </a:pPr>
            <a:r>
              <a:rPr lang="ru-RU" b="1" dirty="0">
                <a:latin typeface="Comic Sans MS" panose="030F0702030302020204" pitchFamily="66" charset="0"/>
              </a:rPr>
              <a:t>  </a:t>
            </a:r>
            <a:r>
              <a:rPr lang="ru-RU" b="1" dirty="0" smtClean="0">
                <a:latin typeface="Comic Sans MS" panose="030F0702030302020204" pitchFamily="66" charset="0"/>
              </a:rPr>
              <a:t>       Знай</a:t>
            </a:r>
            <a:r>
              <a:rPr lang="ru-RU" b="1" dirty="0">
                <a:latin typeface="Comic Sans MS" panose="030F0702030302020204" pitchFamily="66" charset="0"/>
              </a:rPr>
              <a:t>: пшено – крупа из </a:t>
            </a:r>
            <a:r>
              <a:rPr lang="ru-RU" b="1" dirty="0" smtClean="0">
                <a:latin typeface="Comic Sans MS" panose="030F0702030302020204" pitchFamily="66" charset="0"/>
              </a:rPr>
              <a:t>просо !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5092892" y="2178089"/>
            <a:ext cx="1351316" cy="648072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19061"/>
            <a:ext cx="13906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581128"/>
            <a:ext cx="13906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7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Пшённая каша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79849"/>
            <a:ext cx="3960441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1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96752"/>
            <a:ext cx="4104456" cy="376619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2784"/>
            <a:ext cx="1774825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6" action="ppaction://hlinksldjump" highlightClick="1"/>
          </p:cNvPr>
          <p:cNvSpPr/>
          <p:nvPr/>
        </p:nvSpPr>
        <p:spPr>
          <a:xfrm>
            <a:off x="7778056" y="5644096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2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>Пшенная каша на молоке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Comic Sans MS" panose="030F0702030302020204" pitchFamily="66" charset="0"/>
              </a:rPr>
              <a:t>Пшено </a:t>
            </a:r>
            <a:r>
              <a:rPr lang="ru-RU" b="1" dirty="0">
                <a:latin typeface="Comic Sans MS" panose="030F0702030302020204" pitchFamily="66" charset="0"/>
              </a:rPr>
              <a:t>- 1 стакан (220 г)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Вода - 2 стакана (500 мл)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Молоко - 2 стакана (500 мл)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Соль - 0,5 ч. ложки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Сахар - 1 ч. ложка (или по вкусу)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Масло сливочное - по вкусу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956376" y="544522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3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60648"/>
            <a:ext cx="3096344" cy="116205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Гречка - это злак или нет?</a:t>
            </a:r>
            <a:r>
              <a:rPr lang="ru-RU" dirty="0">
                <a:solidFill>
                  <a:srgbClr val="0A579E"/>
                </a:solidFill>
                <a:latin typeface="arial"/>
              </a:rPr>
              <a:t/>
            </a:r>
            <a:br>
              <a:rPr lang="ru-RU" dirty="0">
                <a:solidFill>
                  <a:srgbClr val="0A579E"/>
                </a:solidFill>
                <a:latin typeface="arial"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31840" y="273050"/>
            <a:ext cx="5904656" cy="585311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Гречка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вкусный и полезный продукт, относится к зерновым или еще говорят "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псевдозерновым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". Это ценный продукт питания, сырье для различных видов промышленности, корм для питания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Если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классифицировать, что такое гречка, то это зерновой продукт, который относится к семейству гречишных, в отличие от кукурузы, овса, пшеницы, ржи, которые относятся к семейству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злаковых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выделяют зернобобовые культуры, которые относятся к семейству бобовых. Таким образом получается, что гречка есть зерно, но не злак, а гречишный продукт. Идет на крупу, на муку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7505" y="1435100"/>
            <a:ext cx="3168352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3024336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2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гречки и гречневой каши</a:t>
            </a:r>
            <a:r>
              <a:rPr lang="ru-RU" b="0" dirty="0">
                <a:solidFill>
                  <a:srgbClr val="1A5115"/>
                </a:solidFill>
                <a:latin typeface="Arial, Helvetica"/>
              </a:rPr>
              <a:t/>
            </a:r>
            <a:br>
              <a:rPr lang="ru-RU" b="0" dirty="0">
                <a:solidFill>
                  <a:srgbClr val="1A5115"/>
                </a:solidFill>
                <a:latin typeface="Arial, Helvetica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Доказано, что гречка – единственный зерновой продукт, содержащий холин – витамин группы В, отвечающий за правильное функционирование центральной нервной системы и головного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Гречка в изобилии содержит полиненасыщенные жиры, влияющие на обмен веществ в организме и понижающие уровень холестерина в крови.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024336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61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гречки и гречневой каши</a:t>
            </a:r>
            <a:r>
              <a:rPr lang="ru-RU" b="0" dirty="0">
                <a:solidFill>
                  <a:srgbClr val="1A5115"/>
                </a:solidFill>
                <a:latin typeface="Arial, Helvetica"/>
              </a:rPr>
              <a:t/>
            </a:r>
            <a:br>
              <a:rPr lang="ru-RU" b="0" dirty="0">
                <a:solidFill>
                  <a:srgbClr val="1A5115"/>
                </a:solidFill>
                <a:latin typeface="Arial, Helvetica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Поедание гречневой каши приводит к улучшению мозговой активности, содержащиеся в продукте элементы, влияют на движение крови в мозговых долях.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Гречневая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крупа очищает средством организм от шлаков, ее применяют для омоложения и оздоровления кожи, используя в кремах и биологических добавках.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024336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41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Отгадай –ка!</a:t>
            </a:r>
            <a:endParaRPr lang="ru-RU" sz="4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200941"/>
              </p:ext>
            </p:extLst>
          </p:nvPr>
        </p:nvGraphicFramePr>
        <p:xfrm>
          <a:off x="5331450" y="2789784"/>
          <a:ext cx="3200989" cy="29470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00989"/>
              </a:tblGrid>
              <a:tr h="14735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735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647719" y="4540588"/>
            <a:ext cx="2163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гречка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6692"/>
            <a:ext cx="2363515" cy="227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69462" y="2060848"/>
            <a:ext cx="56938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=е</a:t>
            </a:r>
            <a:endParaRPr lang="ru-RU" sz="2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0226" y="2616844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285" y="2502457"/>
            <a:ext cx="922310" cy="132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>
            <a:off x="3144683" y="3234741"/>
            <a:ext cx="2214500" cy="14399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10" y="4365104"/>
            <a:ext cx="161607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58" y="4358025"/>
            <a:ext cx="23812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844" y="4263319"/>
            <a:ext cx="23812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969" y="4266743"/>
            <a:ext cx="23812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362" y="4514540"/>
            <a:ext cx="1260009" cy="145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Прямая со стрелкой 14"/>
          <p:cNvCxnSpPr>
            <a:stCxn id="3080" idx="3"/>
          </p:cNvCxnSpPr>
          <p:nvPr/>
        </p:nvCxnSpPr>
        <p:spPr>
          <a:xfrm flipV="1">
            <a:off x="3993371" y="3520431"/>
            <a:ext cx="1473593" cy="172109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359183" y="3164730"/>
            <a:ext cx="31012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витамины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41334" y="4711476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32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Что забыл повар взять, чтобы приготовить  гречневую кашу?</a:t>
            </a:r>
            <a:endParaRPr lang="ru-RU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501" y="1258887"/>
            <a:ext cx="1774825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72816"/>
            <a:ext cx="1835055" cy="227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984" y="1984375"/>
            <a:ext cx="1268413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2421160"/>
            <a:ext cx="145732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397" y="4054351"/>
            <a:ext cx="957263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252" y="3998369"/>
            <a:ext cx="2682875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70" y="3984311"/>
            <a:ext cx="28225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правляющая кнопка: домой 2">
            <a:hlinkClick r:id="rId9" action="ppaction://hlinksldjump" highlightClick="1"/>
          </p:cNvPr>
          <p:cNvSpPr/>
          <p:nvPr/>
        </p:nvSpPr>
        <p:spPr>
          <a:xfrm>
            <a:off x="7884368" y="5591518"/>
            <a:ext cx="1042416" cy="1042416"/>
          </a:xfrm>
          <a:prstGeom prst="actionButtonHo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50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делают овсяную крупу?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91778" y="273050"/>
            <a:ext cx="5095022" cy="585311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Овсяная крупа – это такой продукт питания, который получают в результате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перерабатывания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данной злаковой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Немногие знают, что впервые начали культивировать овес в Северном Китае и Монголии. Сегодня данный яровой злак произрастает во многих других странах, в том числе и в России. Злаковая культура является однолетним растением, принадлежащим к семейству Злаковых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34" y="1988840"/>
            <a:ext cx="3096344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935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399" y="3695180"/>
            <a:ext cx="3011487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463" y="3677733"/>
            <a:ext cx="3011487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17" y="3694118"/>
            <a:ext cx="3011487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134" y="1538709"/>
            <a:ext cx="3012759" cy="215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706" y="1638376"/>
            <a:ext cx="2739719" cy="193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30" y="1564624"/>
            <a:ext cx="2826102" cy="215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Каша – мать наша</a:t>
            </a:r>
            <a:endParaRPr lang="ru-RU" sz="4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5470" y="2305654"/>
            <a:ext cx="17011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манная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76960" y="2428763"/>
            <a:ext cx="19768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пшённая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95689" y="2495889"/>
            <a:ext cx="22236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гречневая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4101" y="4502653"/>
            <a:ext cx="17924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овсяная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1542" y="4613132"/>
            <a:ext cx="24593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пшеничная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51532" y="4613131"/>
            <a:ext cx="24433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кукурузная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448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делают овсяную крупу?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52" y="1965006"/>
            <a:ext cx="3096344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Злак внешне напоминает своего «собрата» − пшеницу из-за того, что обе культуры имеют желтовато-коричневый оттенок, но с некоторыми отличиями.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овса бывают продолговатой и узкой формы с имеющимся вертикальным вырезом. Описываемый яровой злак наделен нежным ароматом и почти не имеет вкуса. Из данной культуры производят хлопья, известные многим с самого детства, а именно «Экстра» и «Геркулес»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5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 и минералы овсяной крупы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347864" y="273050"/>
            <a:ext cx="5688632" cy="585311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Полезность продукта зависит от его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состава: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количество натуральных антиоксидантов помогает организму человека противостоять воздействию раздражителей.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Метионин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находящийся в крупе, положительно влияет на нервную систему.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представлены соединениями железа, фосфора, магния, кальция.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овсяной крупы – это витамины группы В. Которые на 15-20% разрушаются в процессе варки термообработки. В основном это РР, В1, В2.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955219" cy="25654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2" y="3789040"/>
            <a:ext cx="3523735" cy="2705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5349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Собери пословицы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2806159"/>
              </p:ext>
            </p:extLst>
          </p:nvPr>
        </p:nvGraphicFramePr>
        <p:xfrm>
          <a:off x="971600" y="1600200"/>
          <a:ext cx="7272808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04"/>
                <a:gridCol w="36364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Хлеб батюшка –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испортишь.</a:t>
                      </a:r>
                    </a:p>
                    <a:p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Кашу маслом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каша матушка.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Щи да каша –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семьи не разгонит.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Густая каша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здоровым будешь.</a:t>
                      </a:r>
                    </a:p>
                    <a:p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про кашу не забудешь –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пища наша</a:t>
                      </a:r>
                    </a:p>
                    <a:p>
                      <a:endParaRPr lang="ru-RU" sz="3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>
            <a:off x="3203848" y="2276872"/>
            <a:ext cx="1296144" cy="72008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707904" y="2276872"/>
            <a:ext cx="1800200" cy="72008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851920" y="3573016"/>
            <a:ext cx="1080120" cy="144016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707904" y="3573016"/>
            <a:ext cx="1224136" cy="72008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491880" y="4437112"/>
            <a:ext cx="1872208" cy="115212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43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Овсяная каша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8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672409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4161251" cy="33231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7884368" y="5788112"/>
            <a:ext cx="1042416" cy="1042416"/>
          </a:xfrm>
          <a:prstGeom prst="actionButtonHom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16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Восстанови порядок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8892480" cy="492941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варить молочную овсяную кашу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Засыпать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овсяные хлопья и варить на минимальном огне в течение 5-7 минут, периодически помешивая.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Добавить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 молоко сахар и соль и нагреть до растворения сахара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Молоко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налить в кастрюлю, нагреть на маленьком огне до кипения.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Снять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 огня, положить сливочное масло и дать постоять под крышкой около 5 минут.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Молочная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овсяная каша готова. Приятного аппетита.</a:t>
            </a:r>
          </a:p>
          <a:p>
            <a:pPr marL="0" indent="0">
              <a:buNone/>
            </a:pPr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Каша будет не очень густая. Если любите кашу погуще, можно кинуть больше хлопьев в молоко.</a:t>
            </a:r>
            <a:endParaRPr lang="ru-RU" sz="28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12983"/>
            <a:ext cx="1440161" cy="2839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03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Восстанови порядок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8892480" cy="492941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варить молочную овсяную кашу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Молоко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налить в кастрюлю, нагреть на маленьком огне до кипения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2. Добавить в молоко сахар и соль и нагреть до растворения сахара.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3. Засыпать овсяные хлопья и варить на минимальном огне в течение 5-7 минут, периодически помешивая.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 Снять с огня, положить сливочное масло и дать постоять под крышкой около 5 минут.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5. Молочная овсяная каша готова. Приятного аппетита.</a:t>
            </a:r>
          </a:p>
          <a:p>
            <a:pPr marL="0" indent="0">
              <a:buNone/>
            </a:pPr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Каша будет не очень густая. Если любите кашу погуще, можно кинуть больше хлопьев в молоко.</a:t>
            </a:r>
            <a:endParaRPr lang="ru-RU" sz="28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963264"/>
            <a:ext cx="718888" cy="826392"/>
          </a:xfrm>
          <a:prstGeom prst="actionButtonHo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35" y="5477"/>
            <a:ext cx="1438275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68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459" y="29614"/>
            <a:ext cx="3358009" cy="1859806"/>
          </a:xfrm>
        </p:spPr>
        <p:txBody>
          <a:bodyPr>
            <a:noAutofit/>
          </a:bodyPr>
          <a:lstStyle/>
          <a:p>
            <a:pPr fontAlgn="base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отличается пшеничная крупа от пшена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92895" y="0"/>
            <a:ext cx="6228184" cy="639631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то, что пшеница и пшено имеют созвучные названия, они являются совершенно разными злаковыми продуктами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 – это сырье, из которого изготавливают крупы, в том числе и пшеничную. Пшено же – это крупа, получаемая путем обработки зерен проса.</a:t>
            </a:r>
          </a:p>
          <a:p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пшеничной крупы изготавливают пшеничную кашу. Полученное блюдо является отличным источником пищевых волокон, минералов и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витаминов</a:t>
            </a:r>
          </a:p>
          <a:p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пшена изготавливают пшенную кашу. Блюдо имеет характерный желтый окрас, в нем содержатся белки и углеводы, минералы и незаменимые для человека аминокислоты.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" y="2348880"/>
            <a:ext cx="288032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48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75050" y="273050"/>
            <a:ext cx="5389438" cy="58531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Пшеничная каша – это блюдо русской кухни, известное в России с давних времен. Каша из пшеницы, упаренная в русской печке, была на столе и в будни, и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 время каша не пользуется такой популярностью как раньше, но, все же, занимает достойное место в рационе питания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15" y="2132856"/>
            <a:ext cx="2795942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9914" y="417143"/>
            <a:ext cx="30839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кухни</a:t>
            </a:r>
          </a:p>
        </p:txBody>
      </p:sp>
    </p:spTree>
    <p:extLst>
      <p:ext uri="{BB962C8B-B14F-4D97-AF65-F5344CB8AC3E}">
        <p14:creationId xmlns:p14="http://schemas.microsoft.com/office/powerpoint/2010/main" val="237655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312" y="404664"/>
            <a:ext cx="3547865" cy="1162050"/>
          </a:xfrm>
        </p:spPr>
        <p:txBody>
          <a:bodyPr>
            <a:noAutofit/>
          </a:bodyPr>
          <a:lstStyle/>
          <a:p>
            <a:pPr fontAlgn="base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свойства пшеничной каши</a:t>
            </a:r>
            <a:r>
              <a:rPr lang="ru-RU" sz="2800" dirty="0">
                <a:solidFill>
                  <a:srgbClr val="4C4C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C4C4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491880" y="273050"/>
            <a:ext cx="5544616" cy="62522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свойства каши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обусловлены веществами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составе пшеничной крупы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В4 участвует в работе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витамин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В2 нужен для сетчатки глаза, помогает поддерживать зрение в норме;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В5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 мозговую деятельность;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 Е, А способствуют улучшению работы иммунной системы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оказывает общеукрепляющее действие на весь организм;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регуляции обменных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5"/>
            <a:ext cx="324036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Отгадай загадки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107504" y="1412776"/>
            <a:ext cx="4320480" cy="4713387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землю тёплую уйду,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солнцу колосом взойду,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нём тогда таких, как я,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целая семья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0" y="1315591"/>
            <a:ext cx="4464496" cy="4713387"/>
          </a:xfr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Золотист он и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усат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 карманах — сто ребят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52936"/>
            <a:ext cx="2520280" cy="317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97152"/>
            <a:ext cx="2232248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7884368" y="5652627"/>
            <a:ext cx="1042416" cy="1042416"/>
          </a:xfrm>
          <a:prstGeom prst="actionButtonHo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60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C00000"/>
                </a:solidFill>
              </a:rPr>
              <a:t>Из чего делают манку?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635896" y="332656"/>
            <a:ext cx="5256584" cy="5793507"/>
          </a:xfrm>
        </p:spPr>
        <p:txBody>
          <a:bodyPr>
            <a:normAutofit fontScale="92500" lnSpcReduction="10000"/>
          </a:bodyPr>
          <a:lstStyle/>
          <a:p>
            <a:pPr marL="0" indent="45720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происхождении манки нет ничего таинственного: она является побочным результатом помола пшеничной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муки.</a:t>
            </a:r>
          </a:p>
          <a:p>
            <a:pPr marL="0" indent="45720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размалывании пшеничных зёрен основную часть помола составляет мелкая фракция, т.е. мука, но некоторые частички остаются более крупными, чем нужно. </a:t>
            </a:r>
          </a:p>
          <a:p>
            <a:pPr marL="0" indent="45720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отделяют при просеивании – это и есть манная крупа. </a:t>
            </a:r>
          </a:p>
          <a:p>
            <a:pPr marL="0" indent="45720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Частички манки первоначально неоднородны, поэтому их дополнительно обрабатывают, приводя к необходимому стандарту.</a:t>
            </a:r>
          </a:p>
          <a:p>
            <a:pPr indent="45720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30548"/>
            <a:ext cx="2736304" cy="262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64" y="2478279"/>
            <a:ext cx="2736304" cy="262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17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кукуруза?</a:t>
            </a:r>
            <a:r>
              <a:rPr lang="ru-RU" dirty="0">
                <a:solidFill>
                  <a:srgbClr val="000000"/>
                </a:solidFill>
                <a:latin typeface="YS Text"/>
              </a:rPr>
              <a:t/>
            </a:r>
            <a:br>
              <a:rPr lang="ru-RU" dirty="0">
                <a:solidFill>
                  <a:srgbClr val="000000"/>
                </a:solidFill>
                <a:latin typeface="YS Text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03848" y="273050"/>
            <a:ext cx="5760640" cy="585311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Полезное и вкусное растение кукуруза пришло в Россию с Американского континента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однолетнее, высокорослое травянистое растение, на стебле которого формируется несколько рядов с початками, листья которых защищают зерна от вредителей, птиц и атмосферных явлений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сорта могут вырастать до 3 м в высоту.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87" y="2132856"/>
            <a:ext cx="2779665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7138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3343" y="692696"/>
            <a:ext cx="3008313" cy="1030436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на </a:t>
            </a:r>
            <a: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</a:t>
            </a:r>
            <a:r>
              <a:rPr lang="ru-RU" sz="2800" dirty="0">
                <a:solidFill>
                  <a:srgbClr val="000000"/>
                </a:solidFill>
                <a:latin typeface="YS Text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YS Text"/>
              </a:rPr>
            </a:br>
            <a:r>
              <a:rPr lang="ru-RU" dirty="0">
                <a:solidFill>
                  <a:srgbClr val="000000"/>
                </a:solidFill>
                <a:latin typeface="YS Text"/>
              </a:rPr>
              <a:t/>
            </a:r>
            <a:br>
              <a:rPr lang="ru-RU" dirty="0">
                <a:solidFill>
                  <a:srgbClr val="000000"/>
                </a:solidFill>
                <a:latin typeface="YS Text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563888" y="273050"/>
            <a:ext cx="5328592" cy="58531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Початок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«плод» кукурузы, в нем собраны все питательные и лекарственные вещества, содержащиеся в злаковой культуре.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Солнечные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зерна — это кладезь витаминов и минералов. По содержанию и набору клетчатки, растительных жиров и эфирных масел с кукурузой не сравнится ни один известный овощ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Высокое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витаминов групп А, С, РР, Е повышает иммунитет и способность организма противоборствовать болезням.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3168352" cy="3456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0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9551" y="1196752"/>
            <a:ext cx="3008313" cy="103043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полезна кукурузная каша?</a:t>
            </a:r>
            <a:r>
              <a:rPr lang="ru-RU" sz="2800" dirty="0">
                <a:solidFill>
                  <a:srgbClr val="000000"/>
                </a:solidFill>
                <a:latin typeface="YS Text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YS Text"/>
              </a:rPr>
            </a:br>
            <a:r>
              <a:rPr lang="ru-RU" dirty="0">
                <a:solidFill>
                  <a:srgbClr val="000000"/>
                </a:solidFill>
                <a:latin typeface="YS Text"/>
              </a:rPr>
              <a:t/>
            </a:r>
            <a:br>
              <a:rPr lang="ru-RU" dirty="0">
                <a:solidFill>
                  <a:srgbClr val="000000"/>
                </a:solidFill>
                <a:latin typeface="YS Text"/>
              </a:rPr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3968" y="548680"/>
            <a:ext cx="4608512" cy="507342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Кукурузная каша полезна за счет своего уникального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 (А, группы В, С, Е, К и РР) являются не только природными антиоксидантами, которые отвечают за упругость кожи, блеск волос и крепость зубов. Они также влияют на работу мозга, повышают уровень гемоглобина в крови, нормализуют нервную систему.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317354" cy="44717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91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Выбери добавки для каш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28A84"/>
              </a:clrFrom>
              <a:clrTo>
                <a:srgbClr val="928A8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320" y="1916832"/>
            <a:ext cx="196377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972" y="1968776"/>
            <a:ext cx="1947676" cy="196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40216"/>
            <a:ext cx="2123728" cy="203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68776"/>
            <a:ext cx="1944216" cy="1964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41572" y="4221088"/>
            <a:ext cx="119616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пшеничная</a:t>
            </a:r>
            <a:endParaRPr lang="ru-RU" sz="1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9991" y="4237573"/>
            <a:ext cx="1273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кукурузная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4221088"/>
            <a:ext cx="91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манная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93552" y="4190310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овсяная</a:t>
            </a:r>
            <a:endParaRPr lang="ru-RU" dirty="0"/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43556"/>
            <a:ext cx="136525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811" y="4786702"/>
            <a:ext cx="15367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971" y="5072403"/>
            <a:ext cx="1538122" cy="183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206" y="4701833"/>
            <a:ext cx="1575834" cy="1224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733" y="5449292"/>
            <a:ext cx="1001262" cy="110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225" y="2790825"/>
            <a:ext cx="136525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685" y="2696339"/>
            <a:ext cx="136525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11" y="2924944"/>
            <a:ext cx="15367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007" y="3082925"/>
            <a:ext cx="15367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8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221" y="1870075"/>
            <a:ext cx="15367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394" y="1869309"/>
            <a:ext cx="15367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0" name="Picture 1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9" y="1778764"/>
            <a:ext cx="15367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1" name="Picture 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682" y="2007369"/>
            <a:ext cx="15367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2" name="Picture 2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948" y="2139419"/>
            <a:ext cx="15367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3" name="Picture 2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00" y="1994445"/>
            <a:ext cx="15367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4" name="Picture 2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87" y="2077214"/>
            <a:ext cx="15732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5" name="Picture 2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910" y="1992342"/>
            <a:ext cx="15732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6" name="Picture 2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99" y="2199913"/>
            <a:ext cx="15732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7" name="Picture 2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422" y="2121193"/>
            <a:ext cx="15732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8" name="Picture 2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9" y="2978194"/>
            <a:ext cx="1006475" cy="110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39" name="Picture 2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400" y="3112693"/>
            <a:ext cx="1006475" cy="110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40" name="Picture 2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258" y="3134261"/>
            <a:ext cx="1006475" cy="110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41" name="Picture 2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790" y="3164029"/>
            <a:ext cx="1006475" cy="110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42" name="Picture 3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261" y="4685703"/>
            <a:ext cx="781222" cy="1021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35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4950" y="404664"/>
            <a:ext cx="741682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вслушаться — послушать,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«каше» ты услышишь «кушать»!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Кушанье полезное,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древних пор известное!</a:t>
            </a:r>
          </a:p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Гречка и овсянка,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Кукуруза, манка,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Пшёнка,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ячка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рис?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важнее, разберись!</a:t>
            </a:r>
          </a:p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давно известны,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вкусны, полезны!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Каша — лучшая еда!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Кушать все готовы?.. Да!</a:t>
            </a: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274913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72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296724"/>
            <a:ext cx="7443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anose="030F0702030302020204" pitchFamily="66" charset="0"/>
              </a:rPr>
              <a:t>Приятного аппетита!</a:t>
            </a:r>
            <a:endParaRPr lang="ru-RU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212976"/>
            <a:ext cx="4464496" cy="3229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882970" y="5517232"/>
            <a:ext cx="1042416" cy="1042416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02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Манная крупа (манка)</a:t>
            </a:r>
            <a:endParaRPr lang="ru-RU" sz="280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635896" y="332656"/>
            <a:ext cx="5050904" cy="5793507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использования манной крупы уходит в глубокие исторические времена, поскольку является следствием культурного возделывания пшеницы.</a:t>
            </a:r>
          </a:p>
          <a:p>
            <a:pPr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крупа - 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дробленое пшеничное зерно с мелким размером фракций (0,25-0,75 мм), которое широко применяется во всем мире в кулинарии.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66932" y="1446069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48880"/>
            <a:ext cx="2952328" cy="295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34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" y="273050"/>
            <a:ext cx="2771800" cy="149976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полезны для организма минералы в составе манки:</a:t>
            </a:r>
            <a:endParaRPr lang="ru-RU" sz="280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22509" y="188640"/>
            <a:ext cx="6408712" cy="5793507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фосфор – строительный элемент для зубов и костей;</a:t>
            </a:r>
          </a:p>
          <a:p>
            <a:pPr>
              <a:buFont typeface="Arial"/>
              <a:buChar char="•"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железо – необходим для синтеза гормонов, обеспечения транспортировки кислорода по сосудам, эффективности нервных импульсов;</a:t>
            </a:r>
          </a:p>
          <a:p>
            <a:pPr>
              <a:buFont typeface="Arial"/>
              <a:buChar char="•"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цинк – участвует в белковом синтезе, укреплении иммунитета, обеспечивает обмен нуклеиновых кислот, важен для развития половых функций;</a:t>
            </a:r>
          </a:p>
          <a:p>
            <a:pPr>
              <a:buFont typeface="Arial"/>
              <a:buChar char="•"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магний – обеспечивает стабильность нервной системы, включен в обмен веществ и выработку инсулина;</a:t>
            </a:r>
          </a:p>
          <a:p>
            <a:pPr>
              <a:buFont typeface="Arial"/>
              <a:buChar char="•"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медь – необходима для выработки гемоглобина, поддержания эластичности кожи, оказывает антисептическое воздействие.</a:t>
            </a:r>
            <a:r>
              <a:rPr lang="ru-RU" sz="2800" dirty="0">
                <a:solidFill>
                  <a:srgbClr val="222222"/>
                </a:solidFill>
                <a:latin typeface="Verdana"/>
              </a:rPr>
              <a:t/>
            </a:r>
            <a:br>
              <a:rPr lang="ru-RU" sz="2800" dirty="0">
                <a:solidFill>
                  <a:srgbClr val="222222"/>
                </a:solidFill>
                <a:latin typeface="Verdana"/>
              </a:rPr>
            </a:br>
            <a:r>
              <a:rPr lang="ru-RU" sz="2800" dirty="0">
                <a:solidFill>
                  <a:srgbClr val="222222"/>
                </a:solidFill>
                <a:latin typeface="Verdana"/>
              </a:rPr>
              <a:t/>
            </a:r>
            <a:br>
              <a:rPr lang="ru-RU" sz="2800" dirty="0">
                <a:solidFill>
                  <a:srgbClr val="222222"/>
                </a:solidFill>
                <a:latin typeface="Verdana"/>
              </a:rPr>
            </a:br>
            <a:endParaRPr lang="ru-RU" sz="2800" b="0" i="0" dirty="0">
              <a:solidFill>
                <a:srgbClr val="222222"/>
              </a:solidFill>
              <a:effectLst/>
              <a:latin typeface="Verdana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2303872" cy="23042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46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54696" y="274638"/>
            <a:ext cx="6232103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Свари манную кашу</a:t>
            </a:r>
            <a:endParaRPr lang="ru-RU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640" y="5195104"/>
            <a:ext cx="1080120" cy="11988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2" t="10629" r="14204" b="9433"/>
          <a:stretch/>
        </p:blipFill>
        <p:spPr bwMode="auto">
          <a:xfrm>
            <a:off x="98640" y="3068960"/>
            <a:ext cx="1224136" cy="182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25" y="3416666"/>
            <a:ext cx="1480828" cy="1227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271" y="5140942"/>
            <a:ext cx="110331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558" y="5131692"/>
            <a:ext cx="110331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512" y="5085300"/>
            <a:ext cx="110331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516" y="5073815"/>
            <a:ext cx="110331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658" y="5045543"/>
            <a:ext cx="110331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068" y="2617176"/>
            <a:ext cx="1835259" cy="226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558" y="3079944"/>
            <a:ext cx="956464" cy="174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271" y="3233557"/>
            <a:ext cx="126580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386" y="3079944"/>
            <a:ext cx="145732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87" y="227179"/>
            <a:ext cx="1957250" cy="20811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654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9" y="401969"/>
            <a:ext cx="3538736" cy="1143000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0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  <a:t>Молочная манная каша</a:t>
            </a:r>
            <a:r>
              <a:rPr lang="ru-RU" sz="4000" b="0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  <a:t/>
            </a:r>
            <a:br>
              <a:rPr lang="ru-RU" sz="4000" b="0" dirty="0">
                <a:solidFill>
                  <a:srgbClr val="C00000"/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ru-RU" sz="4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922" y="2182660"/>
            <a:ext cx="3646971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660" y="2276872"/>
            <a:ext cx="3696537" cy="333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968" y="188639"/>
            <a:ext cx="446449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Буберт</a:t>
            </a:r>
            <a:r>
              <a:rPr lang="ru-RU" sz="36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</a:p>
          <a:p>
            <a:pPr algn="ctr"/>
            <a:endParaRPr lang="ru-RU" sz="2000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сытное и сладкое блюдо немецкой, латышской и эстонской кухонь</a:t>
            </a:r>
            <a:r>
              <a:rPr lang="ru-RU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endParaRPr lang="ru-RU" sz="2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011638" y="5634893"/>
            <a:ext cx="1042416" cy="1042416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17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C00000"/>
                </a:solidFill>
              </a:rPr>
              <a:t>Из чего делают </a:t>
            </a:r>
            <a:r>
              <a:rPr lang="ru-RU" sz="3200" dirty="0" smtClean="0">
                <a:solidFill>
                  <a:srgbClr val="C00000"/>
                </a:solidFill>
              </a:rPr>
              <a:t>пшёнку?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635896" y="332656"/>
            <a:ext cx="5256584" cy="5793507"/>
          </a:xfrm>
        </p:spPr>
        <p:txBody>
          <a:bodyPr>
            <a:normAutofit fontScale="85000" lnSpcReduction="20000"/>
          </a:bodyPr>
          <a:lstStyle/>
          <a:p>
            <a:pPr marL="0" indent="45720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ценный продукт получают из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просо,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является злаковой культурой. Включение злаков в рацион является залогом стабильной работы всех систем организма.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культивируют только 2 вида просо из восьми произрастающих, а во всех остальных странах произрастает более 400 видов данного злака, часть из которых является сорняком или кормовой травой.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целей выращивают просо обыкновенное, затем путем специальной обработки, твердые зерна просо очищают, из чего получают пшено.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291581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0786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Витаминный состав пшена</a:t>
            </a:r>
            <a:endParaRPr lang="ru-RU" sz="280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66932" y="1446069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636912"/>
            <a:ext cx="2664296" cy="26939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273050"/>
            <a:ext cx="5266928" cy="585311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Пшено отличается богатым витаминным составом. В него входят соли калия, витамины группы В и Р, фолиевая кислота.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богатому содержанию белков, жиров и аминокислот лейцина и гистидина, особенно полезна пшенная каша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Оно богато такими микроэлементами как калий, кальций, магний, натрий, фосфор, медь, железо, йод, цинк и фтор</a:t>
            </a:r>
          </a:p>
        </p:txBody>
      </p:sp>
    </p:spTree>
    <p:extLst>
      <p:ext uri="{BB962C8B-B14F-4D97-AF65-F5344CB8AC3E}">
        <p14:creationId xmlns:p14="http://schemas.microsoft.com/office/powerpoint/2010/main" val="3459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1779</Words>
  <Application>Microsoft Office PowerPoint</Application>
  <PresentationFormat>Экран (4:3)</PresentationFormat>
  <Paragraphs>181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УРОК 6  «ИЗ ЧЕГО ВАРЯТ КАШУ И КАК СДЕЛАТЬ КАШУ ВКУСНОЙ»</vt:lpstr>
      <vt:lpstr>Каша – мать наша</vt:lpstr>
      <vt:lpstr>Из чего делают манку?</vt:lpstr>
      <vt:lpstr>Манная крупа (манка)</vt:lpstr>
      <vt:lpstr>Чем полезны для организма минералы в составе манки:</vt:lpstr>
      <vt:lpstr>Свари манную кашу</vt:lpstr>
      <vt:lpstr>Молочная манная каша </vt:lpstr>
      <vt:lpstr>Из чего делают пшёнку?</vt:lpstr>
      <vt:lpstr>Витаминный состав пшена</vt:lpstr>
      <vt:lpstr>В чем заключается польза пшена для организма</vt:lpstr>
      <vt:lpstr>Какие слова спрятались за тучку?</vt:lpstr>
      <vt:lpstr>Пшённая каша</vt:lpstr>
      <vt:lpstr>Пшенная каша на молоке</vt:lpstr>
      <vt:lpstr>Гречка - это злак или нет? </vt:lpstr>
      <vt:lpstr>Польза гречки и гречневой каши </vt:lpstr>
      <vt:lpstr>Польза гречки и гречневой каши </vt:lpstr>
      <vt:lpstr>Отгадай –ка!</vt:lpstr>
      <vt:lpstr>Что забыл повар взять, чтобы приготовить  гречневую кашу?</vt:lpstr>
      <vt:lpstr>Из чего делают овсяную крупу? </vt:lpstr>
      <vt:lpstr>Из чего делают овсяную крупу? </vt:lpstr>
      <vt:lpstr>Витамины и минералы овсяной крупы</vt:lpstr>
      <vt:lpstr>Собери пословицы</vt:lpstr>
      <vt:lpstr>Овсяная каша</vt:lpstr>
      <vt:lpstr>Восстанови порядок</vt:lpstr>
      <vt:lpstr>Восстанови порядок</vt:lpstr>
      <vt:lpstr>Чем отличается пшеничная крупа от пшена</vt:lpstr>
      <vt:lpstr>Презентация PowerPoint</vt:lpstr>
      <vt:lpstr>Полезные свойства пшеничной каши </vt:lpstr>
      <vt:lpstr>Отгадай загадки</vt:lpstr>
      <vt:lpstr>Что такое кукуруза? </vt:lpstr>
      <vt:lpstr>Влияние на организм  </vt:lpstr>
      <vt:lpstr>Чем полезна кукурузная каша?  </vt:lpstr>
      <vt:lpstr>Выбери добавки для каш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ЧЕГО ВАРЯТ КАШУ И КАК СДЕЛАТЬ КАШУ ВКУСНОЙ</dc:title>
  <dc:creator>Nina</dc:creator>
  <cp:lastModifiedBy>Nina</cp:lastModifiedBy>
  <cp:revision>78</cp:revision>
  <dcterms:created xsi:type="dcterms:W3CDTF">2020-01-10T17:43:47Z</dcterms:created>
  <dcterms:modified xsi:type="dcterms:W3CDTF">2020-01-14T21:01:27Z</dcterms:modified>
</cp:coreProperties>
</file>