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08" r:id="rId2"/>
    <p:sldId id="315" r:id="rId3"/>
    <p:sldId id="330" r:id="rId4"/>
    <p:sldId id="316" r:id="rId5"/>
    <p:sldId id="333" r:id="rId6"/>
    <p:sldId id="342" r:id="rId7"/>
    <p:sldId id="346" r:id="rId8"/>
    <p:sldId id="344" r:id="rId9"/>
    <p:sldId id="345" r:id="rId10"/>
    <p:sldId id="339" r:id="rId11"/>
    <p:sldId id="340" r:id="rId12"/>
    <p:sldId id="335" r:id="rId13"/>
    <p:sldId id="312" r:id="rId14"/>
    <p:sldId id="325" r:id="rId15"/>
    <p:sldId id="336" r:id="rId16"/>
    <p:sldId id="326" r:id="rId17"/>
    <p:sldId id="34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5000" b="1" kern="1200">
        <a:solidFill>
          <a:srgbClr val="FF0000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5000" b="1" kern="1200">
        <a:solidFill>
          <a:srgbClr val="FF0000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5000" b="1" kern="1200">
        <a:solidFill>
          <a:srgbClr val="FF0000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5000" b="1" kern="1200">
        <a:solidFill>
          <a:srgbClr val="FF0000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5000" b="1" kern="1200">
        <a:solidFill>
          <a:srgbClr val="FF0000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5000" b="1" kern="1200">
        <a:solidFill>
          <a:srgbClr val="FF0000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5000" b="1" kern="1200">
        <a:solidFill>
          <a:srgbClr val="FF0000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5000" b="1" kern="1200">
        <a:solidFill>
          <a:srgbClr val="FF0000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5000" b="1" kern="1200">
        <a:solidFill>
          <a:srgbClr val="FF0000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663300"/>
    <a:srgbClr val="006600"/>
    <a:srgbClr val="008000"/>
    <a:srgbClr val="0000FF"/>
    <a:srgbClr val="FF0000"/>
    <a:srgbClr val="660033"/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381" autoAdjust="0"/>
    <p:restoredTop sz="94604" autoAdjust="0"/>
  </p:normalViewPr>
  <p:slideViewPr>
    <p:cSldViewPr>
      <p:cViewPr varScale="1">
        <p:scale>
          <a:sx n="70" d="100"/>
          <a:sy n="70" d="100"/>
        </p:scale>
        <p:origin x="-15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051DF-C5B2-4023-ACFF-DCA51A140B17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03D5-A2A0-48B1-A4CF-E98D849D43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B5A69-6EB2-47FC-B476-CE6E6DA532A0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8F6E8-1F62-4D12-8E3D-5CF87896D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FE501-5D5E-475C-986F-24EB354B984A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59AAC-2FB7-4D82-977F-B95CA1BD8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5BD96-FD88-4FF3-8F02-3C217CF8C8F4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39B6B-E16A-4C1F-B8B7-2E000923E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CADE8-EA83-46AB-B828-81CCA17FFDA6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7E9AD-7BA1-4C23-B243-AC6F8BADDC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9982F-1F60-49B0-86B2-31A0103CEB5A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9386A-AFF2-4F8E-BBE9-A25494187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3FF7A-A1C4-43CA-BDBC-BBCB619954FC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E0B4C-520B-44AB-AAD4-F0D2D53C1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6CC99-353A-44A4-BFE2-8B6BE5DEF1C1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10C92-D323-4E37-A03E-1A47E2303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4A966-DE99-4949-9C35-0E57DDF9979B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95ADD-87FD-447F-8634-DE5C80A0D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C78EE-1E8D-41D1-8586-8A32847F0CAD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BDCDF-08D1-40CD-B49F-2E483536DD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6BE2F-905A-4FF0-9783-7C8D82B5A149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4100D-0596-4A2E-9D42-79087AF2A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9F596A-63EF-4651-9F13-8E72B3ECF04E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5AF457-4826-4E66-8175-1570E0387C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>
                <a:solidFill>
                  <a:schemeClr val="tx1"/>
                </a:solidFill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8" r:id="rId2"/>
    <p:sldLayoutId id="2147483697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8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042988" y="6021388"/>
            <a:ext cx="6119812" cy="836612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b="1" smtClean="0">
                <a:solidFill>
                  <a:srgbClr val="FF0000"/>
                </a:solidFill>
                <a:latin typeface="Arial" charset="0"/>
              </a:rPr>
              <a:t>Проект выполнил ученик 2»Г»класса Моллаев Исраил</a:t>
            </a:r>
            <a:r>
              <a:rPr lang="ru-RU" b="1" smtClean="0">
                <a:solidFill>
                  <a:srgbClr val="800000"/>
                </a:solidFill>
                <a:latin typeface="Arial" charset="0"/>
              </a:rPr>
              <a:t> </a:t>
            </a:r>
          </a:p>
        </p:txBody>
      </p:sp>
      <p:pic>
        <p:nvPicPr>
          <p:cNvPr id="13314" name="Picture 16" descr="IMG-20170104-WA0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700213"/>
            <a:ext cx="2232025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179388" y="476250"/>
            <a:ext cx="87598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4600"/>
              <a:t>            Мы-люди разных  			национальностей!</a:t>
            </a:r>
          </a:p>
        </p:txBody>
      </p:sp>
      <p:pic>
        <p:nvPicPr>
          <p:cNvPr id="13316" name="Picture 19" descr="Картинки по запросу показать фото глобу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060575"/>
            <a:ext cx="288131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1" descr="Картинки по запросу показать фото флаг россии т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2060575"/>
            <a:ext cx="309721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036050" cy="36449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rgbClr val="800000"/>
                </a:solidFill>
                <a:latin typeface="Arial" charset="0"/>
              </a:rPr>
              <a:t>                                      </a:t>
            </a:r>
            <a:r>
              <a:rPr lang="ru-RU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smtClean="0">
                <a:solidFill>
                  <a:srgbClr val="800000"/>
                </a:solidFill>
                <a:latin typeface="Arial" charset="0"/>
              </a:rPr>
              <a:t>		                          	            		                          </a:t>
            </a:r>
            <a:r>
              <a:rPr lang="ru-RU" smtClean="0">
                <a:solidFill>
                  <a:srgbClr val="FF0000"/>
                </a:solidFill>
                <a:latin typeface="Arial" charset="0"/>
              </a:rPr>
              <a:t>КУЛЬТУРА</a:t>
            </a:r>
            <a:r>
              <a:rPr lang="ru-RU" smtClean="0">
                <a:solidFill>
                  <a:srgbClr val="800000"/>
                </a:solidFill>
                <a:latin typeface="Arial" charset="0"/>
              </a:rPr>
              <a:t>				    											</a:t>
            </a:r>
            <a:r>
              <a:rPr lang="ru-RU" smtClean="0">
                <a:solidFill>
                  <a:srgbClr val="0000FF"/>
                </a:solidFill>
                <a:latin typeface="Arial" charset="0"/>
              </a:rPr>
              <a:t>Народы Кавказа имеют свою художественную культуру:красивые национальные костюмы,украшения,они умеют красиво шить,вязать,плести,делать узоры,ковры и многое другое.Они славятся своей любовью к песням и танцам.Национальным танцем народов Кавказа и Кабардино-Балкарии является лезгинка.</a:t>
            </a:r>
          </a:p>
        </p:txBody>
      </p:sp>
      <p:pic>
        <p:nvPicPr>
          <p:cNvPr id="22530" name="Picture 2" descr="http://www.government-rd.ru/storage/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789363"/>
            <a:ext cx="4032250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http://s003.radikal.ru/i203/1201/0f/f397604658c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789363"/>
            <a:ext cx="3959225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68325" y="671066"/>
            <a:ext cx="10152063" cy="740234"/>
          </a:xfrm>
        </p:spPr>
        <p:txBody>
          <a:bodyPr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eaLnBrk="1" hangingPunct="1">
              <a:defRPr/>
            </a:pPr>
            <a:r>
              <a:rPr lang="ru-RU" sz="4600" dirty="0" smtClean="0">
                <a:latin typeface="Arial" charset="0"/>
              </a:rPr>
              <a:t>        </a:t>
            </a:r>
            <a:r>
              <a:rPr lang="ru-RU" sz="4600" dirty="0" smtClean="0">
                <a:solidFill>
                  <a:srgbClr val="FF0000"/>
                </a:solidFill>
                <a:latin typeface="Arial" charset="0"/>
              </a:rPr>
              <a:t>Национальные костюмы 				        народов Северного Кавказа.</a:t>
            </a:r>
            <a:r>
              <a:rPr lang="ru-RU" sz="4600" dirty="0" smtClean="0">
                <a:latin typeface="Arial" charset="0"/>
              </a:rPr>
              <a:t>                    </a:t>
            </a:r>
          </a:p>
        </p:txBody>
      </p:sp>
      <p:pic>
        <p:nvPicPr>
          <p:cNvPr id="23554" name="Picture 11" descr="Картинки по запросу народные костюмы дагеста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149725"/>
            <a:ext cx="36734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7" descr="Картинки по запросу национальные костюмы кабардинце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557338"/>
            <a:ext cx="180022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9" descr="Картинки по запросу национальные костюмы армя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1628775"/>
            <a:ext cx="289560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1" descr="Картинки по запросу национальные костюмы кумыко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7175" y="4149725"/>
            <a:ext cx="2233613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3" descr="Картинки по запросу национальные костюмы ингуше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4149725"/>
            <a:ext cx="208756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5" descr="Картинки по запросу национальные костюмы балкарцев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55875" y="1628775"/>
            <a:ext cx="31115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Rectangle 3"/>
          <p:cNvSpPr>
            <a:spLocks noChangeArrowheads="1"/>
          </p:cNvSpPr>
          <p:nvPr/>
        </p:nvSpPr>
        <p:spPr bwMode="auto">
          <a:xfrm>
            <a:off x="1403350" y="6381750"/>
            <a:ext cx="12239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>
                <a:solidFill>
                  <a:srgbClr val="0000FF"/>
                </a:solidFill>
              </a:rPr>
              <a:t>О</a:t>
            </a:r>
            <a:r>
              <a:rPr lang="ru-RU" sz="1500">
                <a:solidFill>
                  <a:srgbClr val="0000FF"/>
                </a:solidFill>
                <a:latin typeface="Constantia" pitchFamily="18" charset="0"/>
              </a:rPr>
              <a:t>сетины</a:t>
            </a:r>
          </a:p>
        </p:txBody>
      </p:sp>
      <p:sp>
        <p:nvSpPr>
          <p:cNvPr id="23561" name="Rectangle 3"/>
          <p:cNvSpPr>
            <a:spLocks noChangeArrowheads="1"/>
          </p:cNvSpPr>
          <p:nvPr/>
        </p:nvSpPr>
        <p:spPr bwMode="auto">
          <a:xfrm>
            <a:off x="539750" y="3573463"/>
            <a:ext cx="14398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>
                <a:solidFill>
                  <a:srgbClr val="0000FF"/>
                </a:solidFill>
              </a:rPr>
              <a:t>Кабардинцы</a:t>
            </a:r>
          </a:p>
        </p:txBody>
      </p:sp>
      <p:sp>
        <p:nvSpPr>
          <p:cNvPr id="23562" name="Rectangle 3"/>
          <p:cNvSpPr>
            <a:spLocks noChangeArrowheads="1"/>
          </p:cNvSpPr>
          <p:nvPr/>
        </p:nvSpPr>
        <p:spPr bwMode="auto">
          <a:xfrm>
            <a:off x="3348038" y="3644900"/>
            <a:ext cx="13684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>
                <a:solidFill>
                  <a:srgbClr val="0000FF"/>
                </a:solidFill>
              </a:rPr>
              <a:t>Балкарцы</a:t>
            </a:r>
          </a:p>
        </p:txBody>
      </p:sp>
      <p:sp>
        <p:nvSpPr>
          <p:cNvPr id="23563" name="Rectangle 3"/>
          <p:cNvSpPr>
            <a:spLocks noChangeArrowheads="1"/>
          </p:cNvSpPr>
          <p:nvPr/>
        </p:nvSpPr>
        <p:spPr bwMode="auto">
          <a:xfrm>
            <a:off x="6588125" y="3644900"/>
            <a:ext cx="13684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>
                <a:solidFill>
                  <a:srgbClr val="0000FF"/>
                </a:solidFill>
              </a:rPr>
              <a:t>Армяне</a:t>
            </a:r>
          </a:p>
        </p:txBody>
      </p:sp>
      <p:sp>
        <p:nvSpPr>
          <p:cNvPr id="23564" name="Rectangle 3"/>
          <p:cNvSpPr>
            <a:spLocks noChangeArrowheads="1"/>
          </p:cNvSpPr>
          <p:nvPr/>
        </p:nvSpPr>
        <p:spPr bwMode="auto">
          <a:xfrm>
            <a:off x="4500563" y="6308725"/>
            <a:ext cx="13684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>
                <a:solidFill>
                  <a:srgbClr val="0000FF"/>
                </a:solidFill>
              </a:rPr>
              <a:t>Кумыки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1500"/>
          </a:p>
        </p:txBody>
      </p:sp>
      <p:sp>
        <p:nvSpPr>
          <p:cNvPr id="23565" name="Rectangle 3"/>
          <p:cNvSpPr>
            <a:spLocks noChangeArrowheads="1"/>
          </p:cNvSpPr>
          <p:nvPr/>
        </p:nvSpPr>
        <p:spPr bwMode="auto">
          <a:xfrm>
            <a:off x="7092950" y="6308725"/>
            <a:ext cx="13684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>
                <a:solidFill>
                  <a:srgbClr val="0000FF"/>
                </a:solidFill>
              </a:rPr>
              <a:t>Ингуши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1500"/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15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qiq.ws/media/npict/1005/big/xolodnoe_oruzhie___kavkaza_63899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68413"/>
            <a:ext cx="255587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 descr="http://www.chechnyafree.ru/upload/images/photo/1/4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268413"/>
            <a:ext cx="23050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6" descr="http://www.chaspik.spb.ru/wp-content/uploads/2011/03/1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1268413"/>
            <a:ext cx="23050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8" descr="http://euingush.com/uploads/posts/2011-08/euingush.com_13124803431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4388" y="1268413"/>
            <a:ext cx="1979612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Rectangle 2"/>
          <p:cNvSpPr>
            <a:spLocks noChangeArrowheads="1"/>
          </p:cNvSpPr>
          <p:nvPr/>
        </p:nvSpPr>
        <p:spPr bwMode="auto">
          <a:xfrm>
            <a:off x="179388" y="3716338"/>
            <a:ext cx="89646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4600"/>
              <a:t>Национальные инструменты</a:t>
            </a:r>
          </a:p>
        </p:txBody>
      </p:sp>
      <p:sp>
        <p:nvSpPr>
          <p:cNvPr id="24582" name="Rectangle 2"/>
          <p:cNvSpPr>
            <a:spLocks noChangeArrowheads="1"/>
          </p:cNvSpPr>
          <p:nvPr/>
        </p:nvSpPr>
        <p:spPr bwMode="auto">
          <a:xfrm>
            <a:off x="611188" y="260350"/>
            <a:ext cx="8435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4600"/>
              <a:t>  Национальное оружие</a:t>
            </a:r>
          </a:p>
        </p:txBody>
      </p:sp>
      <p:pic>
        <p:nvPicPr>
          <p:cNvPr id="24583" name="Picture 12" descr="Картинки по запросу дагестанские народные инструмент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724400"/>
            <a:ext cx="2895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4" descr="Картинки по запросу дагестанские народные инструменты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4724400"/>
            <a:ext cx="22320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16" descr="Картинки по запросу дагестанские народные инструменты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48488" y="4724400"/>
            <a:ext cx="20875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8" descr="Похожее изображение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19700" y="4724400"/>
            <a:ext cx="19446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5888"/>
            <a:ext cx="9036050" cy="10810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>
                <a:solidFill>
                  <a:srgbClr val="0000FF"/>
                </a:solidFill>
                <a:latin typeface="Arial" charset="0"/>
              </a:rPr>
              <a:t>Мне хотелось бы рассказать немного о своем крае,где я родился! О Республике Дагестан!</a:t>
            </a:r>
            <a:r>
              <a:rPr lang="ru-RU" smtClean="0">
                <a:solidFill>
                  <a:srgbClr val="800000"/>
                </a:solidFill>
                <a:latin typeface="Arial" charset="0"/>
              </a:rPr>
              <a:t>        </a:t>
            </a:r>
          </a:p>
        </p:txBody>
      </p:sp>
      <p:pic>
        <p:nvPicPr>
          <p:cNvPr id="26626" name="Picture 5" descr="Картинки по запросу достопримечательности дагеста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1052513"/>
            <a:ext cx="32400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9" descr="Картинки по запросу показать фото махачкал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25538"/>
            <a:ext cx="518477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3"/>
          <p:cNvSpPr>
            <a:spLocks noChangeArrowheads="1"/>
          </p:cNvSpPr>
          <p:nvPr/>
        </p:nvSpPr>
        <p:spPr bwMode="auto">
          <a:xfrm>
            <a:off x="0" y="3716338"/>
            <a:ext cx="90360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9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>
                <a:solidFill>
                  <a:srgbClr val="0000FF"/>
                </a:solidFill>
              </a:rPr>
              <a:t>В Дагестане проживает очень много народов, около 37 разных наций.Дагестан в переводе означает «Страна</a:t>
            </a:r>
            <a:r>
              <a:rPr lang="en-US" sz="2600" b="0">
                <a:solidFill>
                  <a:srgbClr val="0000FF"/>
                </a:solidFill>
              </a:rPr>
              <a:t> </a:t>
            </a:r>
            <a:r>
              <a:rPr lang="ru-RU" sz="2600" b="0">
                <a:solidFill>
                  <a:srgbClr val="0000FF"/>
                </a:solidFill>
              </a:rPr>
              <a:t>гор».Дагестан находится на берегу каспийского моря. </a:t>
            </a:r>
          </a:p>
          <a:p>
            <a:pPr marL="273050" indent="-273050">
              <a:lnSpc>
                <a:spcPct val="9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ru-RU" sz="2600" b="0">
              <a:solidFill>
                <a:srgbClr val="0000FF"/>
              </a:solidFill>
            </a:endParaRPr>
          </a:p>
        </p:txBody>
      </p:sp>
      <p:pic>
        <p:nvPicPr>
          <p:cNvPr id="3" name="Picture 6" descr="http://i066.radikal.ru/1011/f8/d8643abda9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5013325"/>
            <a:ext cx="15113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3" descr="Картинки по запросу показать флаг дагестан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8488" y="5013325"/>
            <a:ext cx="1728787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4" descr="http://russia.foto-goroda.ru/foto-russia/makhachkala-foto/russia-makhachkala-foto-goroda-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39975" y="4941888"/>
            <a:ext cx="3960813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img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ChangeArrowheads="1"/>
          </p:cNvSpPr>
          <p:nvPr/>
        </p:nvSpPr>
        <p:spPr bwMode="auto">
          <a:xfrm>
            <a:off x="0" y="3357563"/>
            <a:ext cx="8569325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2600" b="0">
                <a:solidFill>
                  <a:srgbClr val="0000FF"/>
                </a:solidFill>
              </a:rPr>
              <a:t>  </a:t>
            </a:r>
            <a:r>
              <a:rPr lang="ru-RU" sz="2600" b="0">
                <a:solidFill>
                  <a:srgbClr val="0000FF"/>
                </a:solidFill>
              </a:rPr>
              <a:t>Очень я люблю Россию,      				          И люблю я наш Кавказ 					   Никому не удавалось,					   Отобрать его у нас!</a:t>
            </a:r>
          </a:p>
        </p:txBody>
      </p:sp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0" y="692150"/>
            <a:ext cx="8677275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>
                <a:solidFill>
                  <a:srgbClr val="0000FF"/>
                </a:solidFill>
              </a:rPr>
              <a:t>   Любимый наш Кавказ,				              Мы-дети твои							    Любого языка и цвета!					    Мы без твоей большой любви,				    Как листья без любви и света.</a:t>
            </a:r>
          </a:p>
        </p:txBody>
      </p:sp>
      <p:pic>
        <p:nvPicPr>
          <p:cNvPr id="29699" name="Picture 4" descr="Картинки по запросу показать фото эльбрус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052513"/>
            <a:ext cx="36353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6" descr="Картинки по запросу показать фото детей с национальными костюмами кавказ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3933825"/>
            <a:ext cx="36004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23850" y="188913"/>
            <a:ext cx="87122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0" dirty="0"/>
              <a:t>МЫ РАЗНЫЕ</a:t>
            </a:r>
            <a:r>
              <a:rPr lang="ru-RU" sz="2600" b="0" dirty="0" smtClean="0"/>
              <a:t>, НО </a:t>
            </a:r>
            <a:r>
              <a:rPr lang="ru-RU" sz="2600" b="0" dirty="0"/>
              <a:t>ВСЕ РАВНО МЫ ВМЕСТЕ!!! </a:t>
            </a:r>
            <a:endParaRPr lang="ru-RU" sz="2600" b="0" dirty="0" smtClean="0"/>
          </a:p>
          <a:p>
            <a:r>
              <a:rPr lang="ru-RU" sz="2600" b="0" dirty="0" smtClean="0"/>
              <a:t>НЕ </a:t>
            </a:r>
            <a:r>
              <a:rPr lang="ru-RU" sz="2600" b="0" dirty="0"/>
              <a:t>ВАЖНО КТО ТЫ ПО НАЦИОНАЛЬНОСТИ! </a:t>
            </a:r>
            <a:endParaRPr lang="ru-RU" sz="2600" b="0" dirty="0" smtClean="0"/>
          </a:p>
          <a:p>
            <a:r>
              <a:rPr lang="ru-RU" sz="2600" b="0" dirty="0" smtClean="0"/>
              <a:t>А </a:t>
            </a:r>
            <a:r>
              <a:rPr lang="ru-RU" sz="2600" b="0" dirty="0"/>
              <a:t>ВАЖНО</a:t>
            </a:r>
            <a:r>
              <a:rPr lang="ru-RU" sz="2600" b="0" dirty="0" smtClean="0"/>
              <a:t>, КТО </a:t>
            </a:r>
            <a:r>
              <a:rPr lang="ru-RU" sz="2600" b="0" dirty="0"/>
              <a:t>ТЫ ЕСТЬ В ДУШЕ!!!   </a:t>
            </a:r>
            <a:r>
              <a:rPr lang="ru-RU" sz="2600" b="0" dirty="0">
                <a:latin typeface="Constantia" pitchFamily="18" charset="0"/>
              </a:rPr>
              <a:t>                </a:t>
            </a:r>
          </a:p>
        </p:txBody>
      </p:sp>
      <p:pic>
        <p:nvPicPr>
          <p:cNvPr id="30722" name="Picture 3" descr="20170515_1750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557338"/>
            <a:ext cx="770413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80" name="Picture 16" descr="Спасибо  за внимание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0"/>
            <a:ext cx="7931150" cy="836613"/>
          </a:xfrm>
        </p:spPr>
        <p:txBody>
          <a:bodyPr lIns="91440" rIns="91440" bIns="45720" anchor="ctr"/>
          <a:lstStyle/>
          <a:p>
            <a:pPr eaLnBrk="1" hangingPunct="1"/>
            <a:r>
              <a:rPr lang="ru-RU" sz="4600" b="1" smtClean="0">
                <a:solidFill>
                  <a:srgbClr val="FF0000"/>
                </a:solidFill>
                <a:latin typeface="Arial" charset="0"/>
              </a:rPr>
              <a:t>НАША РОДИНА-РОССИЯ!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81075"/>
            <a:ext cx="9144000" cy="58769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>
                <a:solidFill>
                  <a:srgbClr val="800000"/>
                </a:solidFill>
                <a:latin typeface="Arial" charset="0"/>
              </a:rPr>
              <a:t>   </a:t>
            </a:r>
            <a:r>
              <a:rPr lang="ru-RU" smtClean="0">
                <a:solidFill>
                  <a:srgbClr val="0000FF"/>
                </a:solidFill>
                <a:latin typeface="Arial" charset="0"/>
              </a:rPr>
              <a:t>В нашей стране люди разных национальностей,зная свой родной язык,как правило,изучают и русский.Это нужно для того,чтобы все народы,проживающие в России,понимали друг друга и могли общаться.Мы все вместе выбираем одного президента,у нас одна столица-Москва.У нас один гимн,один День Победы.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solidFill>
                  <a:srgbClr val="0000FF"/>
                </a:solidFill>
                <a:latin typeface="Arial" charset="0"/>
              </a:rPr>
              <a:t>   Именно </a:t>
            </a:r>
            <a:r>
              <a:rPr lang="ru-RU" smtClean="0">
                <a:solidFill>
                  <a:srgbClr val="CC0099"/>
                </a:solidFill>
                <a:latin typeface="Arial" charset="0"/>
              </a:rPr>
              <a:t>многонациональность</a:t>
            </a:r>
            <a:r>
              <a:rPr lang="ru-RU" smtClean="0">
                <a:solidFill>
                  <a:srgbClr val="0000FF"/>
                </a:solidFill>
                <a:latin typeface="Arial" charset="0"/>
              </a:rPr>
              <a:t> России и делает нашу Родину непобедимой!</a:t>
            </a:r>
          </a:p>
        </p:txBody>
      </p:sp>
      <p:sp>
        <p:nvSpPr>
          <p:cNvPr id="14339" name="AutoShape 5" descr="Картинки по запросу показать фото и герб россии"/>
          <p:cNvSpPr>
            <a:spLocks noChangeAspect="1" noChangeArrowheads="1"/>
          </p:cNvSpPr>
          <p:nvPr/>
        </p:nvSpPr>
        <p:spPr bwMode="auto">
          <a:xfrm>
            <a:off x="3005138" y="5268913"/>
            <a:ext cx="19335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14340" name="AutoShape 7" descr="Картинки по запросу показать фото и герб россии"/>
          <p:cNvSpPr>
            <a:spLocks noChangeAspect="1" noChangeArrowheads="1"/>
          </p:cNvSpPr>
          <p:nvPr/>
        </p:nvSpPr>
        <p:spPr bwMode="auto">
          <a:xfrm>
            <a:off x="6415088" y="4281488"/>
            <a:ext cx="19335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 b="0">
              <a:solidFill>
                <a:schemeClr val="tx1"/>
              </a:solidFill>
            </a:endParaRPr>
          </a:p>
        </p:txBody>
      </p:sp>
      <p:pic>
        <p:nvPicPr>
          <p:cNvPr id="14341" name="Picture 11" descr="Картинки по запросу показать фото и герб росс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4508500"/>
            <a:ext cx="28797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3" descr="Картинки по запросу показать фото пут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4508500"/>
            <a:ext cx="302418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8" descr="Картинки по запросу показать фото кремл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950" y="4508500"/>
            <a:ext cx="273526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РУССКИЕ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924175"/>
            <a:ext cx="22320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5" descr="ТАТАРЫ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2924175"/>
            <a:ext cx="2016125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 descr="ЧУВАШИ 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5013325"/>
            <a:ext cx="2087562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9" descr="ЧЕЧЕНЦЫ 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4941888"/>
            <a:ext cx="2305050" cy="175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0" descr="АРМЯНЕ 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4941888"/>
            <a:ext cx="2016125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9" descr="osetinskij-nacionalnyj-kostyum-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924175"/>
            <a:ext cx="194310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Rectangle 3"/>
          <p:cNvSpPr>
            <a:spLocks noChangeArrowheads="1"/>
          </p:cNvSpPr>
          <p:nvPr/>
        </p:nvSpPr>
        <p:spPr bwMode="auto">
          <a:xfrm>
            <a:off x="3059113" y="2997200"/>
            <a:ext cx="12239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>
                <a:solidFill>
                  <a:schemeClr val="tx2"/>
                </a:solidFill>
                <a:latin typeface="Constantia" pitchFamily="18" charset="0"/>
              </a:rPr>
              <a:t>осетины</a:t>
            </a:r>
          </a:p>
        </p:txBody>
      </p:sp>
      <p:sp>
        <p:nvSpPr>
          <p:cNvPr id="15368" name="Rectangle 2"/>
          <p:cNvSpPr>
            <a:spLocks noChangeArrowheads="1"/>
          </p:cNvSpPr>
          <p:nvPr/>
        </p:nvSpPr>
        <p:spPr bwMode="auto">
          <a:xfrm>
            <a:off x="287338" y="549275"/>
            <a:ext cx="8856662" cy="15113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/>
              <a:t>На территории России проживает более </a:t>
            </a:r>
            <a:r>
              <a:rPr lang="ru-RU">
                <a:solidFill>
                  <a:srgbClr val="008000"/>
                </a:solidFill>
              </a:rPr>
              <a:t>150</a:t>
            </a:r>
            <a:r>
              <a:rPr lang="ru-RU"/>
              <a:t>         народов:</a:t>
            </a:r>
          </a:p>
        </p:txBody>
      </p:sp>
      <p:pic>
        <p:nvPicPr>
          <p:cNvPr id="15369" name="Picture 8" descr="БАШКИРЫ 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9338" y="2924175"/>
            <a:ext cx="2017712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6" descr="УКРАИНЦЫ 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59338" y="4941888"/>
            <a:ext cx="20177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0" y="0"/>
            <a:ext cx="9144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0">
                <a:solidFill>
                  <a:schemeClr val="tx1"/>
                </a:solidFill>
                <a:latin typeface="Constantia" pitchFamily="18" charset="0"/>
              </a:rPr>
              <a:t>                               </a:t>
            </a:r>
            <a:r>
              <a:rPr lang="ru-RU" sz="2600" b="0">
                <a:latin typeface="Constantia" pitchFamily="18" charset="0"/>
              </a:rPr>
              <a:t>НАЦИОНАЛЬНОСТЬ!                                   </a:t>
            </a:r>
            <a:r>
              <a:rPr lang="ru-RU" sz="2600" b="0">
                <a:solidFill>
                  <a:srgbClr val="0000FF"/>
                </a:solidFill>
                <a:latin typeface="Constantia" pitchFamily="18" charset="0"/>
              </a:rPr>
              <a:t>Нация и народность-это большая группа людей, схожих по внешнему виду, образу жизни говорящих на одном языке.</a:t>
            </a:r>
            <a:r>
              <a:rPr lang="ru-RU" sz="2600" b="0">
                <a:latin typeface="Constantia" pitchFamily="18" charset="0"/>
              </a:rPr>
              <a:t>                     </a:t>
            </a:r>
          </a:p>
        </p:txBody>
      </p: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611188" y="4941888"/>
            <a:ext cx="7848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>
                <a:solidFill>
                  <a:srgbClr val="0000FF"/>
                </a:solidFill>
              </a:rPr>
              <a:t>В нашем классе-</a:t>
            </a:r>
            <a:r>
              <a:rPr lang="ru-RU" sz="2600" b="0"/>
              <a:t>ДЕТИ</a:t>
            </a:r>
            <a:r>
              <a:rPr lang="ru-RU" sz="2600" b="0">
                <a:solidFill>
                  <a:srgbClr val="0000FF"/>
                </a:solidFill>
              </a:rPr>
              <a:t> разных </a:t>
            </a:r>
            <a:r>
              <a:rPr lang="ru-RU" sz="2600" b="0"/>
              <a:t>национальностей</a:t>
            </a:r>
            <a:r>
              <a:rPr lang="ru-RU" sz="2600" b="0">
                <a:solidFill>
                  <a:srgbClr val="0000FF"/>
                </a:solidFill>
              </a:rPr>
              <a:t>:русские,осетины,балкарцы, кабардинцы,армяне,кумыки,ингуши и татары! 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>
                <a:solidFill>
                  <a:srgbClr val="0000FF"/>
                </a:solidFill>
              </a:rPr>
              <a:t>У всех наций своя культура,традиция,обычии…</a:t>
            </a:r>
            <a:r>
              <a:rPr lang="en-US" sz="2600" b="0">
                <a:solidFill>
                  <a:srgbClr val="0000FF"/>
                </a:solidFill>
              </a:rPr>
              <a:t>	</a:t>
            </a:r>
            <a:endParaRPr lang="ru-RU" sz="2600" b="0">
              <a:solidFill>
                <a:srgbClr val="800000"/>
              </a:solidFill>
            </a:endParaRPr>
          </a:p>
        </p:txBody>
      </p:sp>
      <p:pic>
        <p:nvPicPr>
          <p:cNvPr id="16387" name="Picture 6" descr="20170515_1745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341438"/>
            <a:ext cx="5400675" cy="361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ChangeArrowheads="1"/>
          </p:cNvSpPr>
          <p:nvPr/>
        </p:nvSpPr>
        <p:spPr bwMode="auto">
          <a:xfrm>
            <a:off x="107950" y="0"/>
            <a:ext cx="89281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 dirty="0">
                <a:solidFill>
                  <a:srgbClr val="0000FF"/>
                </a:solidFill>
              </a:rPr>
              <a:t>   </a:t>
            </a:r>
            <a:r>
              <a:rPr lang="ru-RU" sz="2600" b="0" dirty="0">
                <a:solidFill>
                  <a:srgbClr val="990000"/>
                </a:solidFill>
              </a:rPr>
              <a:t>Кавказская народная традиция сохранила семейные чувство чести и достоинства</a:t>
            </a:r>
            <a:r>
              <a:rPr lang="ru-RU" sz="2600" b="0" dirty="0" smtClean="0">
                <a:solidFill>
                  <a:srgbClr val="990000"/>
                </a:solidFill>
              </a:rPr>
              <a:t>, дружбы </a:t>
            </a:r>
            <a:r>
              <a:rPr lang="ru-RU" sz="2600" b="0" dirty="0">
                <a:solidFill>
                  <a:srgbClr val="990000"/>
                </a:solidFill>
              </a:rPr>
              <a:t>и </a:t>
            </a:r>
            <a:r>
              <a:rPr lang="ru-RU" sz="2600" b="0" dirty="0" smtClean="0">
                <a:solidFill>
                  <a:srgbClr val="990000"/>
                </a:solidFill>
              </a:rPr>
              <a:t>взаимопомощи, </a:t>
            </a:r>
            <a:r>
              <a:rPr lang="ru-RU" sz="2600" b="0" dirty="0" err="1" smtClean="0">
                <a:solidFill>
                  <a:srgbClr val="990000"/>
                </a:solidFill>
              </a:rPr>
              <a:t>почетания</a:t>
            </a:r>
            <a:r>
              <a:rPr lang="ru-RU" sz="2600" b="0" dirty="0" smtClean="0">
                <a:solidFill>
                  <a:srgbClr val="990000"/>
                </a:solidFill>
              </a:rPr>
              <a:t> </a:t>
            </a:r>
            <a:r>
              <a:rPr lang="ru-RU" sz="2600" b="0" dirty="0">
                <a:solidFill>
                  <a:srgbClr val="990000"/>
                </a:solidFill>
              </a:rPr>
              <a:t>родителей</a:t>
            </a:r>
            <a:r>
              <a:rPr lang="ru-RU" sz="2600" b="0" dirty="0" smtClean="0">
                <a:solidFill>
                  <a:srgbClr val="990000"/>
                </a:solidFill>
              </a:rPr>
              <a:t>, милосердие, родственные </a:t>
            </a:r>
            <a:r>
              <a:rPr lang="ru-RU" sz="2600" b="0" dirty="0">
                <a:solidFill>
                  <a:srgbClr val="990000"/>
                </a:solidFill>
              </a:rPr>
              <a:t>связи</a:t>
            </a:r>
            <a:r>
              <a:rPr lang="ru-RU" sz="2600" b="0" dirty="0" smtClean="0">
                <a:solidFill>
                  <a:srgbClr val="990000"/>
                </a:solidFill>
              </a:rPr>
              <a:t>. Детей </a:t>
            </a:r>
            <a:r>
              <a:rPr lang="ru-RU" sz="2600" b="0" dirty="0">
                <a:solidFill>
                  <a:srgbClr val="990000"/>
                </a:solidFill>
              </a:rPr>
              <a:t>воспитывала не только семья, но и родня.       </a:t>
            </a:r>
            <a:endParaRPr lang="ru-RU" sz="2600" b="0" dirty="0" smtClean="0">
              <a:solidFill>
                <a:srgbClr val="990000"/>
              </a:solidFill>
            </a:endParaRP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 dirty="0" smtClean="0">
                <a:solidFill>
                  <a:srgbClr val="990000"/>
                </a:solidFill>
              </a:rPr>
              <a:t> </a:t>
            </a:r>
            <a:r>
              <a:rPr lang="ru-RU" sz="2600" b="0" dirty="0" smtClean="0">
                <a:solidFill>
                  <a:srgbClr val="990000"/>
                </a:solidFill>
              </a:rPr>
              <a:t>  </a:t>
            </a:r>
            <a:r>
              <a:rPr lang="ru-RU" sz="2600" b="0" dirty="0" smtClean="0">
                <a:solidFill>
                  <a:srgbClr val="990000"/>
                </a:solidFill>
              </a:rPr>
              <a:t>Традиции </a:t>
            </a:r>
            <a:r>
              <a:rPr lang="ru-RU" sz="2600" b="0" dirty="0">
                <a:solidFill>
                  <a:srgbClr val="990000"/>
                </a:solidFill>
              </a:rPr>
              <a:t>Кавказа очень разнообразны, как разнообразны культуры народов</a:t>
            </a:r>
            <a:r>
              <a:rPr lang="ru-RU" sz="2600" b="0" dirty="0" smtClean="0">
                <a:solidFill>
                  <a:srgbClr val="990000"/>
                </a:solidFill>
              </a:rPr>
              <a:t>, живущих здесь.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 dirty="0" smtClean="0">
                <a:solidFill>
                  <a:srgbClr val="990000"/>
                </a:solidFill>
              </a:rPr>
              <a:t> </a:t>
            </a:r>
            <a:r>
              <a:rPr lang="ru-RU" sz="2600" b="0" dirty="0" smtClean="0">
                <a:solidFill>
                  <a:srgbClr val="990000"/>
                </a:solidFill>
              </a:rPr>
              <a:t>  </a:t>
            </a:r>
            <a:r>
              <a:rPr lang="ru-RU" sz="2600" b="0" dirty="0" smtClean="0">
                <a:solidFill>
                  <a:srgbClr val="990000"/>
                </a:solidFill>
              </a:rPr>
              <a:t>Но </a:t>
            </a:r>
            <a:r>
              <a:rPr lang="ru-RU" sz="2600" b="0" dirty="0">
                <a:solidFill>
                  <a:srgbClr val="990000"/>
                </a:solidFill>
              </a:rPr>
              <a:t>есть общее что объединяет </a:t>
            </a:r>
            <a:r>
              <a:rPr lang="ru-RU" sz="2600" b="0" dirty="0" smtClean="0">
                <a:solidFill>
                  <a:srgbClr val="990000"/>
                </a:solidFill>
              </a:rPr>
              <a:t>Кавказ, это </a:t>
            </a:r>
            <a:r>
              <a:rPr lang="ru-RU" sz="2600" b="0" dirty="0">
                <a:solidFill>
                  <a:srgbClr val="990000"/>
                </a:solidFill>
              </a:rPr>
              <a:t>гостеприимство и застолье</a:t>
            </a:r>
            <a:r>
              <a:rPr lang="ru-RU" sz="2600" b="0" dirty="0" smtClean="0">
                <a:solidFill>
                  <a:srgbClr val="990000"/>
                </a:solidFill>
              </a:rPr>
              <a:t>. Наверное, нет </a:t>
            </a:r>
            <a:r>
              <a:rPr lang="ru-RU" sz="2600" b="0" dirty="0">
                <a:solidFill>
                  <a:srgbClr val="990000"/>
                </a:solidFill>
              </a:rPr>
              <a:t>на свете более гостеприимного </a:t>
            </a:r>
            <a:r>
              <a:rPr lang="ru-RU" sz="2600" b="0" dirty="0" smtClean="0">
                <a:solidFill>
                  <a:srgbClr val="990000"/>
                </a:solidFill>
              </a:rPr>
              <a:t>края, чем Кавказ!</a:t>
            </a:r>
            <a:r>
              <a:rPr lang="ru-RU" sz="2600" b="0" dirty="0">
                <a:solidFill>
                  <a:srgbClr val="CC0099"/>
                </a:solidFill>
              </a:rPr>
              <a:t>	</a:t>
            </a:r>
          </a:p>
        </p:txBody>
      </p:sp>
      <p:pic>
        <p:nvPicPr>
          <p:cNvPr id="17410" name="Picture 7" descr="Картинки по запросу показать фото застолья северного кавказ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365625"/>
            <a:ext cx="2447925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1" descr="Картинки по запросу показать фото застолья дагеста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4365625"/>
            <a:ext cx="26638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3" descr="Кавказская кухня и застоль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4365625"/>
            <a:ext cx="316865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ChangeArrowheads="1"/>
          </p:cNvSpPr>
          <p:nvPr/>
        </p:nvSpPr>
        <p:spPr bwMode="auto">
          <a:xfrm>
            <a:off x="179388" y="620713"/>
            <a:ext cx="86772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>
                <a:solidFill>
                  <a:srgbClr val="0000FF"/>
                </a:solidFill>
              </a:rPr>
              <a:t>      </a:t>
            </a:r>
            <a:r>
              <a:rPr lang="ru-RU" sz="2600" b="0">
                <a:solidFill>
                  <a:srgbClr val="990000"/>
                </a:solidFill>
              </a:rPr>
              <a:t>НАЦИОНАЛЬНЫЕ БЛЮДА НАРОДОВ КАВКАЗА!!!</a:t>
            </a:r>
            <a:r>
              <a:rPr lang="ru-RU" sz="2600" b="0">
                <a:solidFill>
                  <a:srgbClr val="0000FF"/>
                </a:solidFill>
              </a:rPr>
              <a:t> 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2600" b="0">
              <a:solidFill>
                <a:srgbClr val="0000FF"/>
              </a:solidFill>
            </a:endParaRPr>
          </a:p>
        </p:txBody>
      </p:sp>
      <p:pic>
        <p:nvPicPr>
          <p:cNvPr id="18434" name="Picture 4" descr="hqdefau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4221163"/>
            <a:ext cx="2700337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 descr="IMG_347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437063"/>
            <a:ext cx="2592388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maxresdefaul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1844675"/>
            <a:ext cx="2665413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7" descr="maxresdefaul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1844675"/>
            <a:ext cx="25923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3" descr="IMG-20170511-WA00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59113" y="2781300"/>
            <a:ext cx="288131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ChangeArrowheads="1"/>
          </p:cNvSpPr>
          <p:nvPr/>
        </p:nvSpPr>
        <p:spPr bwMode="auto">
          <a:xfrm>
            <a:off x="0" y="692150"/>
            <a:ext cx="86772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>
                <a:solidFill>
                  <a:srgbClr val="0000FF"/>
                </a:solidFill>
              </a:rPr>
              <a:t>           </a:t>
            </a:r>
            <a:r>
              <a:rPr lang="ru-RU" sz="2600" b="0">
                <a:solidFill>
                  <a:srgbClr val="990000"/>
                </a:solidFill>
              </a:rPr>
              <a:t>НАЦИОНАЛЬНЫЕ КУМЫКСКИЕ БЛЮДА!!!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2600" b="0">
              <a:solidFill>
                <a:srgbClr val="0000FF"/>
              </a:solidFill>
            </a:endParaRPr>
          </a:p>
        </p:txBody>
      </p:sp>
      <p:pic>
        <p:nvPicPr>
          <p:cNvPr id="19458" name="Picture 2" descr="Картинка 10 из 27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4365625"/>
            <a:ext cx="251936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 descr="IMG-20170511-WA00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1773238"/>
            <a:ext cx="237648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IMG-20170511-WA00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773238"/>
            <a:ext cx="25193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Картинка 80 из 27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1773238"/>
            <a:ext cx="2447925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5" descr="IMG-20170509-WA003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4292600"/>
            <a:ext cx="2592387" cy="21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Rectangle 3"/>
          <p:cNvSpPr>
            <a:spLocks noChangeArrowheads="1"/>
          </p:cNvSpPr>
          <p:nvPr/>
        </p:nvSpPr>
        <p:spPr bwMode="auto">
          <a:xfrm>
            <a:off x="107950" y="3716338"/>
            <a:ext cx="14398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/>
              <a:t>Курзе</a:t>
            </a:r>
          </a:p>
        </p:txBody>
      </p:sp>
      <p:sp>
        <p:nvSpPr>
          <p:cNvPr id="19464" name="Rectangle 3"/>
          <p:cNvSpPr>
            <a:spLocks noChangeArrowheads="1"/>
          </p:cNvSpPr>
          <p:nvPr/>
        </p:nvSpPr>
        <p:spPr bwMode="auto">
          <a:xfrm>
            <a:off x="5940425" y="3716338"/>
            <a:ext cx="14398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>
                <a:solidFill>
                  <a:schemeClr val="bg1"/>
                </a:solidFill>
              </a:rPr>
              <a:t>хинкал</a:t>
            </a:r>
          </a:p>
        </p:txBody>
      </p:sp>
      <p:sp>
        <p:nvSpPr>
          <p:cNvPr id="19465" name="Rectangle 3"/>
          <p:cNvSpPr>
            <a:spLocks noChangeArrowheads="1"/>
          </p:cNvSpPr>
          <p:nvPr/>
        </p:nvSpPr>
        <p:spPr bwMode="auto">
          <a:xfrm>
            <a:off x="5867400" y="6165850"/>
            <a:ext cx="22320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>
                <a:solidFill>
                  <a:srgbClr val="0000FF"/>
                </a:solidFill>
              </a:rPr>
              <a:t>Хинкал-тонкий</a:t>
            </a:r>
          </a:p>
        </p:txBody>
      </p:sp>
      <p:sp>
        <p:nvSpPr>
          <p:cNvPr id="19466" name="Rectangle 3"/>
          <p:cNvSpPr>
            <a:spLocks noChangeArrowheads="1"/>
          </p:cNvSpPr>
          <p:nvPr/>
        </p:nvSpPr>
        <p:spPr bwMode="auto">
          <a:xfrm>
            <a:off x="2916238" y="6237288"/>
            <a:ext cx="14398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>
                <a:solidFill>
                  <a:schemeClr val="bg1"/>
                </a:solidFill>
              </a:rPr>
              <a:t>долма</a:t>
            </a:r>
          </a:p>
        </p:txBody>
      </p:sp>
      <p:pic>
        <p:nvPicPr>
          <p:cNvPr id="19467" name="Picture 21" descr="natsionalnye-blyuda-dagestanskoj-kukhni-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8" y="4365625"/>
            <a:ext cx="24479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8" name="Rectangle 3"/>
          <p:cNvSpPr>
            <a:spLocks noChangeArrowheads="1"/>
          </p:cNvSpPr>
          <p:nvPr/>
        </p:nvSpPr>
        <p:spPr bwMode="auto">
          <a:xfrm>
            <a:off x="107950" y="6165850"/>
            <a:ext cx="14398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1500">
                <a:solidFill>
                  <a:schemeClr val="bg1"/>
                </a:solidFill>
              </a:rPr>
              <a:t>халтама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ChangeArrowheads="1"/>
          </p:cNvSpPr>
          <p:nvPr/>
        </p:nvSpPr>
        <p:spPr bwMode="auto">
          <a:xfrm>
            <a:off x="0" y="0"/>
            <a:ext cx="8893175" cy="8366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>
                <a:solidFill>
                  <a:srgbClr val="0000FF"/>
                </a:solidFill>
              </a:rPr>
              <a:t>         </a:t>
            </a:r>
            <a:r>
              <a:rPr lang="ru-RU" sz="2600" b="0">
                <a:solidFill>
                  <a:srgbClr val="990000"/>
                </a:solidFill>
              </a:rPr>
              <a:t>МОИ ОДНОКЛАССНИКИ ГОТОВЯТ СВОИ     		         НАЦИОНАЛЬНЫЕ БЛЮДА!!!</a:t>
            </a: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2600" b="0">
              <a:solidFill>
                <a:srgbClr val="0000FF"/>
              </a:solidFill>
            </a:endParaRPr>
          </a:p>
        </p:txBody>
      </p:sp>
      <p:pic>
        <p:nvPicPr>
          <p:cNvPr id="20482" name="Picture 6" descr="IMG-20170515-WA00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773238"/>
            <a:ext cx="2160588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7" descr="IMG-20170515-WA00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1773238"/>
            <a:ext cx="17272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9" descr="IMG-20170514-WA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00" y="1773238"/>
            <a:ext cx="2376488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979613" y="1196975"/>
            <a:ext cx="49688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0"/>
              <a:t>Балкарское блюдо-ХИЧИНЫ</a:t>
            </a:r>
            <a:r>
              <a:rPr lang="ru-RU" sz="2600" b="0">
                <a:latin typeface="Constantia" pitchFamily="18" charset="0"/>
              </a:rPr>
              <a:t>                </a:t>
            </a:r>
          </a:p>
        </p:txBody>
      </p:sp>
      <p:pic>
        <p:nvPicPr>
          <p:cNvPr id="20488" name="Picture 8" descr="IMG-20170516-WA003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813" y="4868863"/>
            <a:ext cx="1368425" cy="1885950"/>
          </a:xfrm>
          <a:prstGeom prst="rect">
            <a:avLst/>
          </a:prstGeom>
          <a:noFill/>
        </p:spPr>
      </p:pic>
      <p:pic>
        <p:nvPicPr>
          <p:cNvPr id="20489" name="Picture 9" descr="IMG-20170516-WA003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4868863"/>
            <a:ext cx="1295400" cy="1873250"/>
          </a:xfrm>
          <a:prstGeom prst="rect">
            <a:avLst/>
          </a:prstGeom>
          <a:noFill/>
        </p:spPr>
      </p:pic>
      <p:pic>
        <p:nvPicPr>
          <p:cNvPr id="20490" name="Picture 10" descr="IMG-20170516-WA002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838" y="4868863"/>
            <a:ext cx="1439862" cy="1901825"/>
          </a:xfrm>
          <a:prstGeom prst="rect">
            <a:avLst/>
          </a:prstGeom>
          <a:noFill/>
        </p:spPr>
      </p:pic>
      <p:sp>
        <p:nvSpPr>
          <p:cNvPr id="2" name="Прямоугольник 7"/>
          <p:cNvSpPr>
            <a:spLocks noChangeArrowheads="1"/>
          </p:cNvSpPr>
          <p:nvPr/>
        </p:nvSpPr>
        <p:spPr bwMode="auto">
          <a:xfrm>
            <a:off x="107950" y="4221163"/>
            <a:ext cx="8856663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0" dirty="0"/>
              <a:t> Кабардинское </a:t>
            </a:r>
            <a:r>
              <a:rPr lang="ru-RU" sz="2600" b="0" dirty="0" err="1" smtClean="0"/>
              <a:t>блюдо-ЛАКУМЫ,ПАСТА</a:t>
            </a:r>
            <a:r>
              <a:rPr lang="ru-RU" sz="2600" b="0" dirty="0" smtClean="0"/>
              <a:t> </a:t>
            </a:r>
            <a:r>
              <a:rPr lang="ru-RU" sz="2600" b="0" dirty="0"/>
              <a:t>и </a:t>
            </a:r>
            <a:r>
              <a:rPr lang="ru-RU" sz="2600" b="0" dirty="0" smtClean="0"/>
              <a:t>ГЕДЛЫБЖЬЭ</a:t>
            </a:r>
            <a:r>
              <a:rPr lang="ru-RU" sz="2600" b="0" dirty="0"/>
              <a:t>.</a:t>
            </a:r>
            <a:r>
              <a:rPr lang="ru-RU" sz="2600" b="0" dirty="0">
                <a:latin typeface="Constantia" pitchFamily="18" charset="0"/>
              </a:rPr>
              <a:t>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ChangeArrowheads="1"/>
          </p:cNvSpPr>
          <p:nvPr/>
        </p:nvSpPr>
        <p:spPr bwMode="auto">
          <a:xfrm>
            <a:off x="250825" y="188913"/>
            <a:ext cx="86772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>
                <a:solidFill>
                  <a:srgbClr val="0000FF"/>
                </a:solidFill>
              </a:rPr>
              <a:t>          </a:t>
            </a:r>
            <a:r>
              <a:rPr lang="ru-RU" sz="2600" b="0"/>
              <a:t>Русское национальное блюдо-БЛИНЫ!!!</a:t>
            </a:r>
            <a:r>
              <a:rPr lang="ru-RU" sz="2600" b="0">
                <a:solidFill>
                  <a:srgbClr val="0000FF"/>
                </a:solidFill>
              </a:rPr>
              <a:t> </a:t>
            </a:r>
          </a:p>
        </p:txBody>
      </p:sp>
      <p:pic>
        <p:nvPicPr>
          <p:cNvPr id="21511" name="Picture 7" descr="IMG-20170516-WA00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981075"/>
            <a:ext cx="1873250" cy="2087563"/>
          </a:xfrm>
          <a:prstGeom prst="rect">
            <a:avLst/>
          </a:prstGeom>
          <a:noFill/>
        </p:spPr>
      </p:pic>
      <p:pic>
        <p:nvPicPr>
          <p:cNvPr id="21513" name="Picture 9" descr="IMG-20170516-WA00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1052513"/>
            <a:ext cx="1620838" cy="2016125"/>
          </a:xfrm>
          <a:prstGeom prst="rect">
            <a:avLst/>
          </a:prstGeom>
          <a:noFill/>
        </p:spPr>
      </p:pic>
      <p:pic>
        <p:nvPicPr>
          <p:cNvPr id="21515" name="Picture 11" descr="IMG-20170518-WA0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4292600"/>
            <a:ext cx="1368425" cy="2232025"/>
          </a:xfrm>
          <a:prstGeom prst="rect">
            <a:avLst/>
          </a:prstGeom>
          <a:noFill/>
        </p:spPr>
      </p:pic>
      <p:pic>
        <p:nvPicPr>
          <p:cNvPr id="21516" name="Picture 12" descr="IMG-20170518-WA000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575" y="4292600"/>
            <a:ext cx="1412875" cy="2232025"/>
          </a:xfrm>
          <a:prstGeom prst="rect">
            <a:avLst/>
          </a:prstGeom>
          <a:noFill/>
        </p:spPr>
      </p:pic>
      <p:pic>
        <p:nvPicPr>
          <p:cNvPr id="21517" name="Picture 13" descr="IMG-20170518-WA000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725" y="4221163"/>
            <a:ext cx="1366838" cy="2246312"/>
          </a:xfrm>
          <a:prstGeom prst="rect">
            <a:avLst/>
          </a:prstGeom>
          <a:noFill/>
        </p:spPr>
      </p:pic>
      <p:sp>
        <p:nvSpPr>
          <p:cNvPr id="21518" name="Rectangle 3"/>
          <p:cNvSpPr>
            <a:spLocks noChangeArrowheads="1"/>
          </p:cNvSpPr>
          <p:nvPr/>
        </p:nvSpPr>
        <p:spPr bwMode="auto">
          <a:xfrm>
            <a:off x="323850" y="3644900"/>
            <a:ext cx="86772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sz="2600" b="0">
                <a:solidFill>
                  <a:srgbClr val="0000FF"/>
                </a:solidFill>
              </a:rPr>
              <a:t>              </a:t>
            </a:r>
            <a:r>
              <a:rPr lang="ru-RU" sz="2600" b="0"/>
              <a:t>Армянское блюдо-ТАНАВ СПАС</a:t>
            </a:r>
            <a:r>
              <a:rPr lang="ru-RU" sz="2600" b="0">
                <a:solidFill>
                  <a:srgbClr val="99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1071</TotalTime>
  <Words>310</Words>
  <PresentationFormat>Экран (4:3)</PresentationFormat>
  <Paragraphs>42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НАША РОДИНА-РОССИЯ!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       Национальные костюмы             народов Северного Кавказа.                    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wst9</cp:lastModifiedBy>
  <cp:revision>62</cp:revision>
  <dcterms:modified xsi:type="dcterms:W3CDTF">2017-05-20T14:08:57Z</dcterms:modified>
</cp:coreProperties>
</file>