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5" r:id="rId3"/>
    <p:sldId id="257" r:id="rId4"/>
    <p:sldId id="277" r:id="rId5"/>
    <p:sldId id="278" r:id="rId6"/>
    <p:sldId id="27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7" d="100"/>
          <a:sy n="57" d="100"/>
        </p:scale>
        <p:origin x="33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567DA6-0315-48DA-9DE3-D8B89C27ED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19789E-A1B9-4759-BE61-55313E8403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A8377A-D2C0-4B90-AE5B-FC4EFB4D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DA3B53-C692-4B95-A48B-46179C012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B9351D-B4DC-4667-9BF9-48C4CBA2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20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4CF06-72B2-4FC3-9A99-FB28E8EB6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3ECF9F-6C2B-4585-B06C-664DBECC9E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5E3423-4F0B-4BB1-A154-244F2D93D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7231A0-AEAF-46BA-A4B6-90A50DE1C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996DBA-28F2-4E83-8BAD-5DA61864C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445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6A70D3D-C4DC-4A21-92E4-564F69483A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A5D84-884A-4829-A8E2-F30ED825D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BD333F-FEE9-47AE-B38D-939C9A142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4C0A65-50F4-420B-8079-85D29379C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5FFACE-E7FD-4E31-A69D-91F879A13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319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33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90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58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942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856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46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0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EFDE4-D8EF-4AF2-B96D-E74969F5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D62E85-FF31-460E-B278-32265EFC8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49DFBE-61B3-4823-B45E-A450ED99F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50ECF3-92CD-4ABC-B9A6-F78F2B28E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7090D9-5EE3-462C-93FC-60DB9E9B0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666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407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96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83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84142-51CC-4FD3-9D10-3DC7C2C56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3E9A3A-6680-4CCA-A4DE-BA20894EC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4DEE23-54BF-4461-8E3B-09E2E0633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444A8B-D36D-45C9-B7D0-05331DE6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CD6D36-D40D-4C92-A37E-FFD40BFBD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33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37F89C-C6B2-487A-8534-746ACF1C3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5044CE-8395-4D76-8795-1497AC0BFF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687149-0EC5-4445-B58F-E011EACCC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FE7438-3B23-4524-927F-5FF43E2A4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62ABB7-74B4-4F38-A72E-908A26AED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616F87-6D21-4B19-A713-2557C54DB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68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60BB33-9A77-439B-B06E-FD7C29497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2DDF79-7F45-4B88-9166-44FFAD787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5AE2CE-F4CA-487E-9AE1-6FE7AE102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6B8061-3366-4866-BBBB-E31FBBA20A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628A5C-C0BC-49CC-B068-5E9AD2EDA4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AD21E6-F392-46DC-9C4D-D2B5C662A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5FFF9D2-BAA8-4A7B-8641-3F5A19B02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53ADE83-8327-4F0D-ACB9-EAF4A5ADF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65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496CA6-974A-4C50-B054-203F71B8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54D00-E2B2-421C-A497-FB53425DB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C011CF-8F0B-49E7-AAE3-02E26553F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769A2D4-C2EC-4884-9474-158B6D8CF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26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F0D65D-4609-4962-9D48-B202BF307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1E81DE8-552E-4986-AD43-FFD2014C4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83CC00-31C9-45A3-B7BA-3AF70B96B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09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EFA26A-0F35-4D3F-9BB0-564DC1860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5E9845-F7DB-459C-BA16-39CCFDF36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7CE1B4-7C90-49A9-9E2D-8B913DDD9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175F12-70DE-4C90-B312-923FAD223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792A17-947E-410E-A51B-F4E0BC292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0FEB8C-E162-40D9-9D1D-F37DA8246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895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6548D-71CE-4FC4-A818-75023B80B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377C3A0-FF63-43B4-934C-345AFE78D1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4B5BEF-B67B-4F60-B2CA-2A765E326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297595-504A-4723-88E7-2B7957B10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35DA1D-5D20-4A18-9D36-CA0C08CE5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73394B-065F-44AC-9A10-C7EA4B37D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9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1370EC-2A82-45B9-9472-78EAC1AE8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678579-517F-4D8A-BAA1-FC950C802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F8152F-9BA6-4218-8F5E-C6036AE2C4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8EBFD-EA01-4D5B-B55F-E785C6F916D0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8989CA-BB79-4D85-B579-DCE6AC8B0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A3DEA7-E330-44FC-AEA7-8A684D2FF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29F5-847D-4FD5-A5EC-526A118BC9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8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A3C4F-A7F3-491C-8C10-EB46946804A5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481B-FFDC-42A6-9A2C-7BEDB71A38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5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E88C21-F0AA-4B19-9946-693CE49460AC}"/>
              </a:ext>
            </a:extLst>
          </p:cNvPr>
          <p:cNvSpPr txBox="1"/>
          <p:nvPr/>
        </p:nvSpPr>
        <p:spPr>
          <a:xfrm>
            <a:off x="1828800" y="928468"/>
            <a:ext cx="88345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Present Continuous</a:t>
            </a:r>
          </a:p>
          <a:p>
            <a:pPr algn="ctr"/>
            <a:r>
              <a:rPr lang="ru-RU" sz="4400" b="1" i="1" dirty="0">
                <a:solidFill>
                  <a:srgbClr val="002060"/>
                </a:solidFill>
              </a:rPr>
              <a:t>Настоящее продолженное время</a:t>
            </a:r>
          </a:p>
          <a:p>
            <a:endParaRPr lang="ru-RU" sz="4400" b="1" i="1" dirty="0">
              <a:solidFill>
                <a:srgbClr val="0070C0"/>
              </a:solidFill>
            </a:endParaRPr>
          </a:p>
          <a:p>
            <a:r>
              <a:rPr lang="ru-RU" sz="4400" b="1" i="1" dirty="0">
                <a:solidFill>
                  <a:srgbClr val="0070C0"/>
                </a:solidFill>
              </a:rPr>
              <a:t>*обозначает </a:t>
            </a:r>
            <a:r>
              <a:rPr lang="ru-RU" sz="4400" b="1" i="1" dirty="0">
                <a:solidFill>
                  <a:srgbClr val="C00000"/>
                </a:solidFill>
              </a:rPr>
              <a:t>процесс</a:t>
            </a:r>
            <a:r>
              <a:rPr lang="ru-RU" sz="4400" b="1" i="1" dirty="0">
                <a:solidFill>
                  <a:srgbClr val="0070C0"/>
                </a:solidFill>
              </a:rPr>
              <a:t>, который происходит в данный момент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1609023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46FB36-7C03-4F77-8A0A-2532F4E2A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BDED4A-DDD8-4EC8-8011-C9FEE7A17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AF70D3-B59D-4F08-8EC6-34215E74E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4068"/>
            <a:ext cx="12192000" cy="687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6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15067" y="2138026"/>
            <a:ext cx="96736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now</a:t>
            </a:r>
            <a:r>
              <a:rPr lang="en-US" sz="3600" b="1" i="1" dirty="0">
                <a:solidFill>
                  <a:srgbClr val="0033CC"/>
                </a:solidFill>
                <a:cs typeface="Arial" pitchFamily="34" charset="0"/>
              </a:rPr>
              <a:t> </a:t>
            </a:r>
            <a:r>
              <a:rPr lang="en-US" sz="3600" dirty="0">
                <a:solidFill>
                  <a:srgbClr val="0033CC"/>
                </a:solidFill>
              </a:rPr>
              <a:t>[</a:t>
            </a:r>
            <a:r>
              <a:rPr lang="en-US" sz="3600" dirty="0" err="1">
                <a:solidFill>
                  <a:srgbClr val="0033CC"/>
                </a:solidFill>
              </a:rPr>
              <a:t>naʊ</a:t>
            </a:r>
            <a:r>
              <a:rPr lang="en-US" sz="3600" dirty="0">
                <a:solidFill>
                  <a:srgbClr val="0033CC"/>
                </a:solidFill>
              </a:rPr>
              <a:t>] </a:t>
            </a:r>
            <a:r>
              <a:rPr lang="ru-RU" sz="3600" dirty="0">
                <a:solidFill>
                  <a:srgbClr val="0033CC"/>
                </a:solidFill>
              </a:rPr>
              <a:t>теперь, сейчас</a:t>
            </a:r>
            <a:endParaRPr lang="en-US" sz="3600" b="1" i="1" dirty="0">
              <a:solidFill>
                <a:srgbClr val="0033CC"/>
              </a:solidFill>
              <a:cs typeface="Arial" pitchFamily="34" charset="0"/>
            </a:endParaRPr>
          </a:p>
          <a:p>
            <a:pPr algn="l"/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at the moment</a:t>
            </a:r>
            <a:r>
              <a:rPr lang="en-US" sz="3600" dirty="0">
                <a:solidFill>
                  <a:srgbClr val="0033CC"/>
                </a:solidFill>
              </a:rPr>
              <a:t>[ˈ</a:t>
            </a:r>
            <a:r>
              <a:rPr lang="en-US" sz="3600" dirty="0" err="1">
                <a:solidFill>
                  <a:srgbClr val="0033CC"/>
                </a:solidFill>
              </a:rPr>
              <a:t>məʊmənt</a:t>
            </a:r>
            <a:r>
              <a:rPr lang="en-US" sz="3600" dirty="0">
                <a:solidFill>
                  <a:srgbClr val="0033CC"/>
                </a:solidFill>
              </a:rPr>
              <a:t>]</a:t>
            </a:r>
            <a:r>
              <a:rPr lang="ru-RU" sz="3600" dirty="0">
                <a:solidFill>
                  <a:srgbClr val="0033CC"/>
                </a:solidFill>
              </a:rPr>
              <a:t> в настоящий момент</a:t>
            </a:r>
            <a:endParaRPr lang="en-US" sz="3600" b="1" i="1" dirty="0">
              <a:solidFill>
                <a:srgbClr val="0033CC"/>
              </a:solidFill>
              <a:cs typeface="Arial" pitchFamily="34" charset="0"/>
            </a:endParaRPr>
          </a:p>
          <a:p>
            <a:pPr algn="l"/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at present </a:t>
            </a:r>
            <a:r>
              <a:rPr lang="en-US" sz="3600" dirty="0">
                <a:solidFill>
                  <a:srgbClr val="0033CC"/>
                </a:solidFill>
              </a:rPr>
              <a:t>[</a:t>
            </a:r>
            <a:r>
              <a:rPr lang="en-US" sz="3600" dirty="0" err="1">
                <a:solidFill>
                  <a:srgbClr val="0033CC"/>
                </a:solidFill>
              </a:rPr>
              <a:t>preznt</a:t>
            </a:r>
            <a:r>
              <a:rPr lang="en-US" sz="3600" dirty="0">
                <a:solidFill>
                  <a:srgbClr val="0033CC"/>
                </a:solidFill>
              </a:rPr>
              <a:t>]</a:t>
            </a:r>
            <a:r>
              <a:rPr lang="ru-RU" sz="3600" dirty="0">
                <a:solidFill>
                  <a:srgbClr val="0033CC"/>
                </a:solidFill>
              </a:rPr>
              <a:t> в настоящее время</a:t>
            </a:r>
            <a:endParaRPr lang="en-US" sz="3600" b="1" i="1" dirty="0">
              <a:solidFill>
                <a:srgbClr val="0033CC"/>
              </a:solidFill>
              <a:cs typeface="Arial" pitchFamily="34" charset="0"/>
            </a:endParaRPr>
          </a:p>
          <a:p>
            <a:pPr algn="l"/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this week </a:t>
            </a:r>
            <a:r>
              <a:rPr lang="en-US" sz="3600" dirty="0">
                <a:solidFill>
                  <a:srgbClr val="0033CC"/>
                </a:solidFill>
              </a:rPr>
              <a:t>[</a:t>
            </a:r>
            <a:r>
              <a:rPr lang="en-US" sz="3600" dirty="0" err="1">
                <a:solidFill>
                  <a:srgbClr val="0033CC"/>
                </a:solidFill>
              </a:rPr>
              <a:t>ðɪs</a:t>
            </a:r>
            <a:r>
              <a:rPr lang="en-US" sz="3600" dirty="0">
                <a:solidFill>
                  <a:srgbClr val="0033CC"/>
                </a:solidFill>
              </a:rPr>
              <a:t> </a:t>
            </a:r>
            <a:r>
              <a:rPr lang="en-US" sz="3600" dirty="0" err="1">
                <a:solidFill>
                  <a:srgbClr val="0033CC"/>
                </a:solidFill>
              </a:rPr>
              <a:t>wiːk</a:t>
            </a:r>
            <a:r>
              <a:rPr lang="en-US" sz="3600" dirty="0">
                <a:solidFill>
                  <a:srgbClr val="0033CC"/>
                </a:solidFill>
              </a:rPr>
              <a:t>]</a:t>
            </a:r>
            <a:r>
              <a:rPr lang="ru-RU" sz="3600" dirty="0">
                <a:solidFill>
                  <a:srgbClr val="0033CC"/>
                </a:solidFill>
              </a:rPr>
              <a:t> на этой неделе</a:t>
            </a:r>
            <a:endParaRPr lang="en-US" sz="3600" b="1" i="1" dirty="0">
              <a:solidFill>
                <a:srgbClr val="0033CC"/>
              </a:solidFill>
              <a:cs typeface="Arial" pitchFamily="34" charset="0"/>
            </a:endParaRPr>
          </a:p>
          <a:p>
            <a:pPr algn="l"/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at 5 o’clock tomorrow  </a:t>
            </a:r>
            <a:r>
              <a:rPr lang="en-US" sz="3600" dirty="0">
                <a:solidFill>
                  <a:srgbClr val="0033CC"/>
                </a:solidFill>
              </a:rPr>
              <a:t>[</a:t>
            </a:r>
            <a:r>
              <a:rPr lang="en-US" sz="3600" dirty="0" err="1">
                <a:solidFill>
                  <a:srgbClr val="0033CC"/>
                </a:solidFill>
              </a:rPr>
              <a:t>təˈmɒrəʊ</a:t>
            </a:r>
            <a:r>
              <a:rPr lang="en-US" sz="3600" dirty="0">
                <a:solidFill>
                  <a:srgbClr val="0033CC"/>
                </a:solidFill>
              </a:rPr>
              <a:t>]</a:t>
            </a:r>
            <a:r>
              <a:rPr lang="ru-RU" sz="3600" dirty="0">
                <a:solidFill>
                  <a:srgbClr val="0033CC"/>
                </a:solidFill>
              </a:rPr>
              <a:t> завтра в 5 часов</a:t>
            </a:r>
            <a:endParaRPr lang="en-US" sz="3600" dirty="0">
              <a:solidFill>
                <a:srgbClr val="0033CC"/>
              </a:solidFill>
            </a:endParaRPr>
          </a:p>
          <a:p>
            <a:r>
              <a:rPr lang="en-US" sz="3600" b="1" i="1" dirty="0">
                <a:solidFill>
                  <a:srgbClr val="C00000"/>
                </a:solidFill>
                <a:cs typeface="Arial" pitchFamily="34" charset="0"/>
              </a:rPr>
              <a:t>nowadays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  <a:r>
              <a:rPr lang="en-US" sz="3600" dirty="0">
                <a:solidFill>
                  <a:srgbClr val="0033CC"/>
                </a:solidFill>
              </a:rPr>
              <a:t>ˈ</a:t>
            </a:r>
            <a:r>
              <a:rPr lang="en-US" sz="3600" dirty="0" err="1">
                <a:solidFill>
                  <a:srgbClr val="0033CC"/>
                </a:solidFill>
              </a:rPr>
              <a:t>naʊədeɪz</a:t>
            </a:r>
            <a:r>
              <a:rPr lang="en-US" sz="3600" dirty="0">
                <a:solidFill>
                  <a:srgbClr val="0033CC"/>
                </a:solidFill>
              </a:rPr>
              <a:t>]</a:t>
            </a:r>
            <a:r>
              <a:rPr lang="ru-RU" sz="3600" dirty="0">
                <a:solidFill>
                  <a:srgbClr val="0033CC"/>
                </a:solidFill>
              </a:rPr>
              <a:t> в наши дни</a:t>
            </a:r>
            <a:endParaRPr lang="en-US" sz="3600" b="1" i="1" dirty="0">
              <a:solidFill>
                <a:srgbClr val="0033CC"/>
              </a:solidFill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AAF20D-C531-4E96-8E3C-499CE7D4D89E}"/>
              </a:ext>
            </a:extLst>
          </p:cNvPr>
          <p:cNvSpPr txBox="1"/>
          <p:nvPr/>
        </p:nvSpPr>
        <p:spPr>
          <a:xfrm>
            <a:off x="4817532" y="779650"/>
            <a:ext cx="25569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</a:rPr>
              <a:t>When?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72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7E6CC1-8B61-4E88-A05B-BC608AD70606}"/>
              </a:ext>
            </a:extLst>
          </p:cNvPr>
          <p:cNvSpPr txBox="1"/>
          <p:nvPr/>
        </p:nvSpPr>
        <p:spPr>
          <a:xfrm>
            <a:off x="1778000" y="575733"/>
            <a:ext cx="10092267" cy="537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6000" dirty="0"/>
              <a:t>+  Kate </a:t>
            </a:r>
            <a:r>
              <a:rPr lang="en-US" sz="6000" dirty="0">
                <a:solidFill>
                  <a:srgbClr val="C00000"/>
                </a:solidFill>
              </a:rPr>
              <a:t>is</a:t>
            </a:r>
            <a:r>
              <a:rPr lang="en-US" sz="6000" dirty="0"/>
              <a:t> reading a book now.</a:t>
            </a:r>
          </a:p>
          <a:p>
            <a:pPr>
              <a:lnSpc>
                <a:spcPct val="200000"/>
              </a:lnSpc>
            </a:pPr>
            <a:r>
              <a:rPr lang="en-US" sz="6000" dirty="0"/>
              <a:t>?  </a:t>
            </a:r>
            <a:r>
              <a:rPr lang="en-US" sz="6000" dirty="0">
                <a:solidFill>
                  <a:srgbClr val="C00000"/>
                </a:solidFill>
              </a:rPr>
              <a:t>Is</a:t>
            </a:r>
            <a:r>
              <a:rPr lang="en-US" sz="6000" dirty="0"/>
              <a:t> Kate reading a book now?</a:t>
            </a:r>
          </a:p>
          <a:p>
            <a:pPr>
              <a:lnSpc>
                <a:spcPct val="200000"/>
              </a:lnSpc>
            </a:pPr>
            <a:r>
              <a:rPr lang="en-US" sz="6000" dirty="0"/>
              <a:t>-  Kate </a:t>
            </a:r>
            <a:r>
              <a:rPr lang="en-US" sz="6000" dirty="0">
                <a:solidFill>
                  <a:srgbClr val="C00000"/>
                </a:solidFill>
              </a:rPr>
              <a:t>is</a:t>
            </a:r>
            <a:r>
              <a:rPr lang="en-US" sz="6000" dirty="0">
                <a:solidFill>
                  <a:srgbClr val="00B050"/>
                </a:solidFill>
              </a:rPr>
              <a:t>n’t</a:t>
            </a:r>
            <a:r>
              <a:rPr lang="en-US" sz="6000" dirty="0"/>
              <a:t> reading a book now. </a:t>
            </a:r>
            <a:endParaRPr lang="ru-RU" sz="6000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ED83815-7EAC-4293-8DDA-9CDA8A3B726E}"/>
              </a:ext>
            </a:extLst>
          </p:cNvPr>
          <p:cNvSpPr/>
          <p:nvPr/>
        </p:nvSpPr>
        <p:spPr>
          <a:xfrm>
            <a:off x="1659466" y="1464114"/>
            <a:ext cx="745067" cy="708026"/>
          </a:xfrm>
          <a:prstGeom prst="ellipse">
            <a:avLst/>
          </a:prstGeom>
          <a:solidFill>
            <a:srgbClr val="C00000">
              <a:alpha val="1000"/>
            </a:srgbClr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D700DF-5409-4E3D-B7C1-F796D4D4A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466" y="3214253"/>
            <a:ext cx="804742" cy="7681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59DBCB-4A3B-4798-B75E-F85B8966C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791" y="5088216"/>
            <a:ext cx="804742" cy="768163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D5A9A0E-BC99-40CA-8B6B-2FFAAA227352}"/>
              </a:ext>
            </a:extLst>
          </p:cNvPr>
          <p:cNvCxnSpPr/>
          <p:nvPr/>
        </p:nvCxnSpPr>
        <p:spPr>
          <a:xfrm flipH="1">
            <a:off x="2861733" y="2130426"/>
            <a:ext cx="1490134" cy="108382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8458F31F-FCC6-4A49-BFEA-C048B301BE71}"/>
              </a:ext>
            </a:extLst>
          </p:cNvPr>
          <p:cNvSpPr/>
          <p:nvPr/>
        </p:nvSpPr>
        <p:spPr>
          <a:xfrm>
            <a:off x="4276074" y="4553381"/>
            <a:ext cx="1303867" cy="1263651"/>
          </a:xfrm>
          <a:prstGeom prst="triangle">
            <a:avLst/>
          </a:prstGeom>
          <a:solidFill>
            <a:schemeClr val="accent1">
              <a:alpha val="0"/>
            </a:schemeClr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891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E88C21-F0AA-4B19-9946-693CE49460AC}"/>
              </a:ext>
            </a:extLst>
          </p:cNvPr>
          <p:cNvSpPr txBox="1"/>
          <p:nvPr/>
        </p:nvSpPr>
        <p:spPr>
          <a:xfrm>
            <a:off x="-254000" y="572869"/>
            <a:ext cx="8834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are they doing</a:t>
            </a: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now?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2475B7-6828-47E6-A0AB-5ED0B75DC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267" y="1566333"/>
            <a:ext cx="1405467" cy="14054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DCED92-9377-4491-B11B-CC5E6BFD33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6734" y="1219200"/>
            <a:ext cx="3524251" cy="19575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A130F9-7636-45A9-9256-DD08326F40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4985" y="1539699"/>
            <a:ext cx="1988609" cy="13257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171E6D-AA6A-40A7-88E3-C60F73B1CE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7986" y="1350057"/>
            <a:ext cx="1619252" cy="16217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6441EC-242D-4C75-9308-C812CEB6B5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8800" y="3979354"/>
            <a:ext cx="2262148" cy="17333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33EDA7-4C8E-460D-A377-C5A41D037C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4948" y="3767488"/>
            <a:ext cx="1861258" cy="18612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D5F4180-124D-462F-96E0-AA3F83FCAE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09383" y="3842720"/>
            <a:ext cx="1560740" cy="18881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AAE3835-CFCA-4100-BE65-4C96310FD1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9253" y="3823092"/>
            <a:ext cx="1861258" cy="186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312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101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admin</dc:creator>
  <cp:lastModifiedBy>user admin</cp:lastModifiedBy>
  <cp:revision>3</cp:revision>
  <dcterms:created xsi:type="dcterms:W3CDTF">2022-04-27T06:23:20Z</dcterms:created>
  <dcterms:modified xsi:type="dcterms:W3CDTF">2022-04-28T17:11:49Z</dcterms:modified>
</cp:coreProperties>
</file>