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57" r:id="rId3"/>
    <p:sldId id="259" r:id="rId4"/>
    <p:sldId id="260" r:id="rId5"/>
    <p:sldId id="263" r:id="rId6"/>
    <p:sldId id="264" r:id="rId7"/>
    <p:sldId id="265" r:id="rId8"/>
    <p:sldId id="266" r:id="rId9"/>
    <p:sldId id="271" r:id="rId10"/>
    <p:sldId id="276" r:id="rId11"/>
    <p:sldId id="275" r:id="rId12"/>
    <p:sldId id="274" r:id="rId13"/>
    <p:sldId id="273" r:id="rId14"/>
    <p:sldId id="268" r:id="rId15"/>
    <p:sldId id="269" r:id="rId16"/>
    <p:sldId id="262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BDF743-B404-45E8-A2D4-32F6F3B8BE4C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9FE3F-B3CA-4992-8570-9AA177F98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590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9FE3F-B3CA-4992-8570-9AA177F98F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1392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38322-9C1D-46F2-9A55-27EF640D8BEA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956C9-C672-4873-B5C5-E27C93564F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reWalls.com_2233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218" y="0"/>
            <a:ext cx="9144000" cy="68580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512168"/>
          </a:xfrm>
        </p:spPr>
        <p:txBody>
          <a:bodyPr anchor="t">
            <a:normAutofit fontScale="90000"/>
          </a:bodyPr>
          <a:lstStyle/>
          <a:p>
            <a:pPr lvl="0" algn="ctr">
              <a:defRPr/>
            </a:pP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Муниципальное бюджетное  общеобразовательное  учреждение школа №8 городского округа Кинешма (МБОУ школа №8)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7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/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«Ум ребенка – на кончиках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его пальцев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»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51224" y="4581128"/>
            <a:ext cx="4576218" cy="1179512"/>
          </a:xfrm>
        </p:spPr>
        <p:txBody>
          <a:bodyPr>
            <a:normAutofit fontScale="25000" lnSpcReduction="20000"/>
          </a:bodyPr>
          <a:lstStyle/>
          <a:p>
            <a:pPr marL="342900" indent="-342900" algn="l">
              <a:defRPr/>
            </a:pPr>
            <a:r>
              <a:rPr lang="ru-RU" sz="1600" b="1" spc="50" dirty="0" smtClean="0">
                <a:ln w="11430">
                  <a:solidFill>
                    <a:srgbClr val="42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+mj-lt"/>
              </a:rPr>
              <a:t>                               </a:t>
            </a:r>
          </a:p>
          <a:p>
            <a:pPr marL="342900" indent="-342900" algn="l">
              <a:defRPr/>
            </a:pPr>
            <a:endParaRPr lang="ru-RU" sz="1600" b="1" spc="50" dirty="0">
              <a:ln w="11430">
                <a:solidFill>
                  <a:srgbClr val="420000"/>
                </a:solidFill>
              </a:ln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 marL="342900" indent="-342900" algn="ctr">
              <a:defRPr/>
            </a:pPr>
            <a:r>
              <a:rPr lang="ru-RU" sz="4800" spc="50" dirty="0">
                <a:ln w="11430">
                  <a:solidFill>
                    <a:srgbClr val="42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Авторы:           </a:t>
            </a:r>
          </a:p>
          <a:p>
            <a:pPr marL="342900" indent="-342900" algn="ctr">
              <a:defRPr/>
            </a:pPr>
            <a:r>
              <a:rPr lang="ru-RU" sz="4800" spc="50" dirty="0">
                <a:ln w="11430">
                  <a:solidFill>
                    <a:srgbClr val="42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Учитель-дефектолог Кравченко Антон Сергеевич</a:t>
            </a:r>
          </a:p>
          <a:p>
            <a:pPr marL="342900" indent="-342900" algn="ctr">
              <a:defRPr/>
            </a:pPr>
            <a:endParaRPr lang="ru-RU" sz="4800" b="1" spc="50" dirty="0" smtClean="0">
              <a:ln w="11430">
                <a:solidFill>
                  <a:srgbClr val="420000"/>
                </a:solidFill>
              </a:ln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algn="l">
              <a:defRPr/>
            </a:pPr>
            <a:endParaRPr lang="ru-RU" sz="4800" b="1" spc="50" dirty="0">
              <a:ln w="11430">
                <a:solidFill>
                  <a:srgbClr val="420000"/>
                </a:solidFill>
              </a:ln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algn="l">
              <a:defRPr/>
            </a:pPr>
            <a:endParaRPr lang="ru-RU" sz="4800" b="1" spc="50" dirty="0" smtClean="0">
              <a:ln w="11430">
                <a:solidFill>
                  <a:srgbClr val="420000"/>
                </a:solidFill>
              </a:ln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1600" dirty="0">
              <a:latin typeface="+mj-lt"/>
            </a:endParaRPr>
          </a:p>
        </p:txBody>
      </p:sp>
      <p:pic>
        <p:nvPicPr>
          <p:cNvPr id="7" name="Рисунок 6" descr="7546172c8e0f7a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20" y="1214422"/>
            <a:ext cx="1475655" cy="1329361"/>
          </a:xfrm>
          <a:prstGeom prst="rect">
            <a:avLst/>
          </a:prstGeom>
        </p:spPr>
      </p:pic>
      <p:pic>
        <p:nvPicPr>
          <p:cNvPr id="9" name="Рисунок 8" descr="135601_141077496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6538" y="5517231"/>
            <a:ext cx="1657461" cy="1340767"/>
          </a:xfrm>
          <a:prstGeom prst="rect">
            <a:avLst/>
          </a:prstGeom>
        </p:spPr>
      </p:pic>
      <p:pic>
        <p:nvPicPr>
          <p:cNvPr id="10" name="Рисунок 9" descr="78767799_78545713_0_71db0_2ade905b_XLjpg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17232"/>
            <a:ext cx="3059832" cy="1340768"/>
          </a:xfrm>
          <a:prstGeom prst="rect">
            <a:avLst/>
          </a:prstGeom>
        </p:spPr>
      </p:pic>
      <p:pic>
        <p:nvPicPr>
          <p:cNvPr id="12" name="Рисунок 11" descr="3841850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440944">
            <a:off x="123640" y="1078037"/>
            <a:ext cx="1713302" cy="14637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65588" y="6195853"/>
            <a:ext cx="811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62D03">
                    <a:lumMod val="50000"/>
                  </a:srgbClr>
                </a:solidFill>
                <a:latin typeface="Calibri" pitchFamily="34" charset="0"/>
                <a:cs typeface="Calibri" pitchFamily="34" charset="0"/>
              </a:rPr>
              <a:t>2022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791" y="116632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Самомассаж шестигранным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карандашом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(работа в парах)</a:t>
            </a:r>
            <a:endParaRPr lang="ru-RU" sz="32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12" y="985811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Карандаш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в руке катаю, я ладошки растираю.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</a:b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Я ладошки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разотру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, рисовать сейчас начну.</a:t>
            </a:r>
          </a:p>
          <a:p>
            <a:pPr marL="342900" indent="-342900" algn="ctr">
              <a:buFontTx/>
              <a:buChar char="-"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Нарисую точечки на твоей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ладошечке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!</a:t>
            </a:r>
          </a:p>
          <a:p>
            <a:pPr marL="342900" indent="-342900" algn="ctr">
              <a:buFontTx/>
              <a:buChar char="-"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Будем весело играть и здоровье укреплять.</a:t>
            </a:r>
          </a:p>
          <a:p>
            <a:pPr marL="342900" indent="-342900" algn="ctr">
              <a:buFontTx/>
              <a:buChar char="-"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2" descr="Картинки по запросу осенние элементы для презентаци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5370188"/>
            <a:ext cx="1440160" cy="1189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осенние элементы для презентаци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136" y="5419022"/>
            <a:ext cx="1440160" cy="1189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Антон\Desktop\Новая папка (3)\_5c5c21189dd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429000"/>
            <a:ext cx="3809989" cy="2926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96988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332656"/>
            <a:ext cx="4889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Самомассаж прищепками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268760"/>
            <a:ext cx="4572000" cy="60631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Кусается больно котёнок – глупыш,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Он думает: 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это не палец, а мышь.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– Но я не играю 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с тобою, малыш!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– А будешь кусаться – скажу тебе «кыш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»!</a:t>
            </a: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ctr"/>
            <a:endParaRPr lang="ru-RU" sz="3200" b="1" dirty="0">
              <a:latin typeface="Calibri" panose="020F0502020204030204" pitchFamily="34" charset="0"/>
            </a:endParaRPr>
          </a:p>
        </p:txBody>
      </p:sp>
      <p:pic>
        <p:nvPicPr>
          <p:cNvPr id="6" name="Picture 4" descr="Лечебные методы Тибета. Ревматизм :: Ревматизм плеча - 15 Ян…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214422"/>
            <a:ext cx="3891852" cy="51061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0005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365981"/>
            <a:ext cx="4197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Самомассаж камнями</a:t>
            </a:r>
            <a:endParaRPr lang="ru-RU" sz="32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10" descr="http://fitnessv.tomsk.ru/content/files/00/01/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3168352" cy="3251974"/>
          </a:xfrm>
          <a:prstGeom prst="rect">
            <a:avLst/>
          </a:prstGeom>
          <a:noFill/>
        </p:spPr>
      </p:pic>
      <p:pic>
        <p:nvPicPr>
          <p:cNvPr id="6" name="Picture 8" descr="http://dimassage.ru/userfiles/clauses/large/494_massazh-goryachimi-kamnyam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124744"/>
            <a:ext cx="4393708" cy="3273647"/>
          </a:xfrm>
          <a:prstGeom prst="rect">
            <a:avLst/>
          </a:prstGeom>
          <a:noFill/>
        </p:spPr>
      </p:pic>
      <p:pic>
        <p:nvPicPr>
          <p:cNvPr id="8" name="Picture 4" descr="Нефрит и другие камни-целители - Интернет-магазин - BOLI-NE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2054602" cy="2054602"/>
          </a:xfrm>
          <a:prstGeom prst="rect">
            <a:avLst/>
          </a:prstGeom>
          <a:noFill/>
        </p:spPr>
      </p:pic>
      <p:pic>
        <p:nvPicPr>
          <p:cNvPr id="9" name="Picture 2" descr="Массаж оздоровительный лечебными камнями для рук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7900" y="4653136"/>
            <a:ext cx="2625045" cy="2016224"/>
          </a:xfrm>
          <a:prstGeom prst="rect">
            <a:avLst/>
          </a:prstGeom>
          <a:noFill/>
        </p:spPr>
      </p:pic>
      <p:pic>
        <p:nvPicPr>
          <p:cNvPr id="10" name="Picture 6" descr="http://www.stone.infocream.ru/UserFiles/Image/ch_mas_jadeit/ch_mas_jadeit_0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4653136"/>
            <a:ext cx="1449572" cy="2016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87839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Самомассаж </a:t>
            </a:r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с помощью сухого бассейна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980728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Мы тесто месили,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месили, месили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Нас тщательно все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помесить попросили,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Но сколько не месим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и сколько не мнем,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Комочки опять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и опять достаем!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В ведре не соль,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совсем не соль,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 А разноцветная фасоль,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 На дне игрушки для детей,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Мы их достанем без затей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!</a:t>
            </a:r>
          </a:p>
        </p:txBody>
      </p:sp>
      <p:pic>
        <p:nvPicPr>
          <p:cNvPr id="6" name="Picture 2" descr="Стена ВКонтакт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980" y="1556792"/>
            <a:ext cx="4535996" cy="3897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478586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8640960" cy="1080120"/>
          </a:xfrm>
        </p:spPr>
        <p:txBody>
          <a:bodyPr anchor="t"/>
          <a:lstStyle/>
          <a:p>
            <a:r>
              <a:rPr lang="ru-RU" sz="32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Самомассаж с помощью </a:t>
            </a:r>
            <a:r>
              <a:rPr lang="ru-RU" sz="3200" b="1" dirty="0" err="1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массажера</a:t>
            </a:r>
            <a:r>
              <a:rPr lang="ru-RU" sz="32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Су-</a:t>
            </a:r>
            <a:r>
              <a:rPr lang="ru-RU" sz="3200" b="1" dirty="0" err="1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Джок</a:t>
            </a:r>
            <a:endParaRPr lang="ru-RU" sz="32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720" y="1124744"/>
            <a:ext cx="41044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Раз, два, три, четыре, пять!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Пружинку будем  мы катать!</a:t>
            </a:r>
          </a:p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Вот нашли большой мы пальчик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Он попрыгает, как зайчик!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Вверх-вниз, вверх-вниз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Ты,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пружиночка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катись!</a:t>
            </a:r>
          </a:p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Указательный поймаем    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 пружинку покатаем.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Вверх-вниз, вверх-вниз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Ты,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пружиночка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катись!</a:t>
            </a:r>
          </a:p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Где ты, наш середнячок,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Ты ложись-ка на бочок!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Вверх-вниз, вверх-вниз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Ты,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пружиночка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катись!</a:t>
            </a:r>
          </a:p>
          <a:p>
            <a:pPr fontAlgn="t"/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 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Кольца любит безымянный.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Покажись-ка, наш желанный!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Вверх-вниз, вверх-вниз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Ты,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пружиночка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катись!</a:t>
            </a:r>
          </a:p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Вот наш пальчик маленький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Самый он удаленький!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Вверх-вниз, вверх-вниз</a:t>
            </a:r>
          </a:p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Ты,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пружиночка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катись!</a:t>
            </a:r>
          </a:p>
        </p:txBody>
      </p:sp>
      <p:pic>
        <p:nvPicPr>
          <p:cNvPr id="5" name="Picture 2" descr="другие / Разное / Массажеры / Товары для здоровья / Все для комфорта / Каталог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929648"/>
            <a:ext cx="2181091" cy="1994141"/>
          </a:xfrm>
          <a:prstGeom prst="rect">
            <a:avLst/>
          </a:prstGeom>
          <a:noFill/>
        </p:spPr>
      </p:pic>
      <p:pic>
        <p:nvPicPr>
          <p:cNvPr id="6" name="Picture 4" descr="http://5-bal.ru/pars_docs/refs/1/892/892_html_m14ea68a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036942"/>
            <a:ext cx="5202243" cy="3627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3731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8641"/>
            <a:ext cx="619268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699299">
            <a:off x="2780" y="-137551"/>
            <a:ext cx="1547709" cy="163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840226">
            <a:off x="7659241" y="5245741"/>
            <a:ext cx="1547709" cy="163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29306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125113" cy="92447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Каковы правила проведения самомассажа?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8800"/>
            <a:ext cx="7920880" cy="482453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Все движения делаются по ходу лимфатических путей 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(от кончиков пальцев к запястью и от кисти к локтю)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Массажные движения не должны вызывать болезненность и неприятные ощущения, не должны оставлять кровоподтеков и нарушать кожный покров.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Продолжительность самомассажа - не более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3-х 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минут.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Лимфатические узлы массажировать нельзя!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Необходим постоянный контроль силы надавливания.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После каждого упражнения следует делать расслабляющие поглаживания или встряхивания рук.</a:t>
            </a:r>
          </a:p>
          <a:p>
            <a:pPr lvl="0"/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Массаж противопоказан при ссадинах, трещинах на коже, гнойничковых и простудных заболеваниях.</a:t>
            </a:r>
          </a:p>
          <a:p>
            <a:pPr lvl="0"/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работе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со школьниками 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всегда используется игровая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мотивация.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algn="ctr">
              <a:buNone/>
            </a:pPr>
            <a:r>
              <a:rPr lang="ru-RU" sz="1700" b="1" dirty="0">
                <a:solidFill>
                  <a:prstClr val="black"/>
                </a:solidFill>
              </a:rPr>
              <a:t>    </a:t>
            </a:r>
            <a:endParaRPr lang="ru-RU" sz="15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-99392"/>
            <a:ext cx="1944687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253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636912"/>
            <a:ext cx="76546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Calibri" panose="020F0502020204030204" pitchFamily="34" charset="0"/>
              </a:rPr>
              <a:t>Спасибо за внимание!</a:t>
            </a:r>
            <a:endParaRPr lang="ru-RU" sz="6000" dirty="0">
              <a:latin typeface="Calibri" panose="020F0502020204030204" pitchFamily="34" charset="0"/>
            </a:endParaRPr>
          </a:p>
        </p:txBody>
      </p:sp>
      <p:pic>
        <p:nvPicPr>
          <p:cNvPr id="5" name="Рисунок 4" descr="7546172c8e0f7a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6780" y="0"/>
            <a:ext cx="3727219" cy="3065789"/>
          </a:xfrm>
          <a:prstGeom prst="rect">
            <a:avLst/>
          </a:prstGeom>
        </p:spPr>
      </p:pic>
      <p:pic>
        <p:nvPicPr>
          <p:cNvPr id="6" name="Рисунок 5" descr="135601_141077496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443" y="3652575"/>
            <a:ext cx="3962557" cy="3205424"/>
          </a:xfrm>
          <a:prstGeom prst="rect">
            <a:avLst/>
          </a:prstGeom>
        </p:spPr>
      </p:pic>
      <p:pic>
        <p:nvPicPr>
          <p:cNvPr id="7" name="Рисунок 6" descr="384185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440944">
            <a:off x="528191" y="178913"/>
            <a:ext cx="2869452" cy="2451460"/>
          </a:xfrm>
          <a:prstGeom prst="rect">
            <a:avLst/>
          </a:prstGeom>
        </p:spPr>
      </p:pic>
      <p:pic>
        <p:nvPicPr>
          <p:cNvPr id="8" name="Рисунок 7" descr="78767799_78545713_0_71db0_2ade905b_XLjpg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21114" r="6884" b="15084"/>
          <a:stretch>
            <a:fillRect/>
          </a:stretch>
        </p:blipFill>
        <p:spPr>
          <a:xfrm>
            <a:off x="-282202" y="3859040"/>
            <a:ext cx="5463645" cy="25222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8458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Walls.com_2233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0129" y="21454"/>
            <a:ext cx="9144000" cy="68580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936103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Что такое </a:t>
            </a:r>
            <a:r>
              <a:rPr lang="ru-RU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самомассаж</a:t>
            </a:r>
            <a:r>
              <a:rPr lang="ru-RU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?</a:t>
            </a:r>
            <a:r>
              <a:rPr lang="ru-RU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</a:b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908720"/>
            <a:ext cx="8280920" cy="5688632"/>
          </a:xfrm>
        </p:spPr>
        <p:txBody>
          <a:bodyPr>
            <a:normAutofit/>
          </a:bodyPr>
          <a:lstStyle/>
          <a:p>
            <a:pPr lvl="0" fontAlgn="base">
              <a:buClr>
                <a:srgbClr val="E89117"/>
              </a:buClr>
            </a:pPr>
            <a:endParaRPr lang="ru-RU" sz="2600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defTabSz="914400" eaLnBrk="0" fontAlgn="base" hangingPunct="0">
              <a:spcAft>
                <a:spcPct val="0"/>
              </a:spcAft>
              <a:buClrTx/>
              <a:buSzPct val="90000"/>
              <a:defRPr/>
            </a:pPr>
            <a:r>
              <a:rPr lang="ru-RU" sz="1800" kern="0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3200" b="1" i="1" u="sng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Массаж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 – это совокупность приемов механического дозированного воздействия в виде трения, давления, вибрации, проводимых непосредственно на поверхности тела человека, как руками, так и специальными аппаратами, через воздушную, водную или другую среду.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</a:b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</a:br>
            <a:r>
              <a:rPr lang="ru-RU" sz="3200" b="1" i="1" u="sng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Самомассаж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+mj-ea"/>
                <a:cs typeface="+mj-cs"/>
              </a:rPr>
              <a:t> – это применение массажных приемов на самих себе. </a:t>
            </a:r>
            <a:endParaRPr lang="ru-RU" sz="1800" kern="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ClrTx/>
              <a:buSzPct val="90000"/>
              <a:buFont typeface="Wingdings 2" panose="05020102010507070707" pitchFamily="18" charset="2"/>
              <a:buChar char=""/>
              <a:defRPr/>
            </a:pPr>
            <a:endParaRPr lang="ru-RU" sz="1800" kern="0" dirty="0">
              <a:solidFill>
                <a:srgbClr val="C62D03">
                  <a:lumMod val="50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defTabSz="914400" eaLnBrk="0" fontAlgn="base" hangingPunct="0">
              <a:spcAft>
                <a:spcPct val="0"/>
              </a:spcAft>
              <a:buClr>
                <a:srgbClr val="CCCC99"/>
              </a:buClr>
              <a:buSzPct val="90000"/>
              <a:defRPr/>
            </a:pPr>
            <a:endParaRPr lang="ru-RU" altLang="ru-RU" kern="0" dirty="0" smtClean="0">
              <a:solidFill>
                <a:schemeClr val="accent6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7" name="Рисунок 6" descr="0_4b1de_b8db19f2_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621950">
            <a:off x="7280323" y="-60967"/>
            <a:ext cx="1546013" cy="1595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Walls.com_2233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Чем полезен самомассаж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для ребенка?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Повышение иммунитета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Активизация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функций внутренних органов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Улучшение нервной проводимости «рецепторы – мозг»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Увеличение резервных возможностей функционирования головного мозга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Повышение мышечного тонуса</a:t>
            </a:r>
          </a:p>
          <a:p>
            <a:endParaRPr lang="ru-RU" dirty="0" smtClean="0"/>
          </a:p>
        </p:txBody>
      </p:sp>
      <p:pic>
        <p:nvPicPr>
          <p:cNvPr id="6" name="Рисунок 5" descr="135601_141077496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2017" y="188640"/>
            <a:ext cx="1800200" cy="1456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75724"/>
            <a:ext cx="8424936" cy="924475"/>
          </a:xfrm>
        </p:spPr>
        <p:txBody>
          <a:bodyPr/>
          <a:lstStyle/>
          <a:p>
            <a:pPr lvl="0" algn="ctr" defTabSz="914400">
              <a:defRPr/>
            </a:pPr>
            <a:r>
              <a:rPr lang="ru-RU" sz="40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Какие бывают виды </a:t>
            </a:r>
            <a:r>
              <a:rPr lang="ru-RU" sz="4000" b="1" dirty="0" smtClean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самомассажа </a:t>
            </a:r>
            <a:r>
              <a:rPr lang="ru-RU" sz="40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кистей рук?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2127148" y="1556792"/>
            <a:ext cx="428628" cy="504056"/>
          </a:xfrm>
          <a:prstGeom prst="downArrow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588224" y="1613992"/>
            <a:ext cx="428628" cy="1584176"/>
          </a:xfrm>
          <a:prstGeom prst="downArrow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099102"/>
            <a:ext cx="3960440" cy="91440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400" b="1" i="1" kern="0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0" algn="ctr"/>
            <a:r>
              <a:rPr lang="ru-RU" sz="2800" b="1" i="1" kern="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Без </a:t>
            </a:r>
            <a:r>
              <a:rPr lang="ru-RU" sz="2800" b="1" i="1" kern="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использования предметов</a:t>
            </a:r>
            <a:endParaRPr lang="ru-RU" sz="1400" kern="0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261483"/>
            <a:ext cx="5112568" cy="914400"/>
          </a:xfrm>
          <a:prstGeom prst="rect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С  использованием предметов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843808" y="4312623"/>
            <a:ext cx="428628" cy="705830"/>
          </a:xfrm>
          <a:prstGeom prst="downArrow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5113770" y="4312623"/>
            <a:ext cx="428628" cy="705830"/>
          </a:xfrm>
          <a:prstGeom prst="downArrow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7452320" y="4359836"/>
            <a:ext cx="428628" cy="705830"/>
          </a:xfrm>
          <a:prstGeom prst="downArrow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5229200"/>
            <a:ext cx="2146024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Специальные </a:t>
            </a:r>
            <a:r>
              <a:rPr lang="ru-RU" sz="2400" b="1" i="1" dirty="0" err="1">
                <a:solidFill>
                  <a:schemeClr val="accent6">
                    <a:lumMod val="50000"/>
                  </a:schemeClr>
                </a:solidFill>
                <a:latin typeface="Calibri"/>
              </a:rPr>
              <a:t>массажеры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Calibri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5229200"/>
            <a:ext cx="230425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Природный материал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Calibri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5229200"/>
            <a:ext cx="2160240" cy="12961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Подручный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 материал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9144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>
              <a:defRPr/>
            </a:pPr>
            <a:r>
              <a:rPr lang="ru-RU" sz="36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Какие бывают приёмы самомассажа?</a:t>
            </a:r>
            <a:r>
              <a:rPr lang="ru-RU" sz="44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44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 defTabSz="914400"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Поглаживание</a:t>
            </a:r>
          </a:p>
          <a:p>
            <a:pPr lvl="0" defTabSz="914400"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Растирание</a:t>
            </a:r>
          </a:p>
          <a:p>
            <a:pPr lvl="0" defTabSz="914400"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Пиление</a:t>
            </a:r>
          </a:p>
          <a:p>
            <a:pPr lvl="0" defTabSz="914400"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Разминание</a:t>
            </a:r>
          </a:p>
          <a:p>
            <a:pPr lvl="0" defTabSz="914400"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Вибрация</a:t>
            </a:r>
          </a:p>
          <a:p>
            <a:pPr lvl="0" defTabSz="914400">
              <a:spcAft>
                <a:spcPts val="0"/>
              </a:spcAft>
              <a:buClrTx/>
              <a:buFont typeface="Arial" pitchFamily="34" charset="0"/>
              <a:buChar char="•"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alibri"/>
              </a:rPr>
              <a:t>Щелчки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376" y="188640"/>
            <a:ext cx="1103629" cy="116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072066" y="1809749"/>
            <a:ext cx="2428892" cy="23336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Антон\Desktop\Новая папка (3)\136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374839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349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679" y="2208228"/>
            <a:ext cx="3032057" cy="720080"/>
          </a:xfrm>
        </p:spPr>
        <p:txBody>
          <a:bodyPr anchor="b"/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ПОГЛАЖИВАНИЕ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071903" y="6237312"/>
            <a:ext cx="2962360" cy="530759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    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ПИЛЕНИЕ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54" y="4999468"/>
            <a:ext cx="1547709" cy="163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Картинки по запросу осенние элементы для презентаци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25978"/>
            <a:ext cx="1656184" cy="1367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Содержимое 6" descr="05labgi0l129835994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79" y="94840"/>
            <a:ext cx="3027153" cy="2003333"/>
          </a:xfrm>
          <a:prstGeom prst="rect">
            <a:avLst/>
          </a:prstGeom>
        </p:spPr>
      </p:pic>
      <p:pic>
        <p:nvPicPr>
          <p:cNvPr id="8" name="Picture 2" descr="C:\Users\-\Desktop\растира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090260"/>
            <a:ext cx="2998115" cy="20195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59831" y="4293096"/>
            <a:ext cx="2998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РАСТИРАНИЕ</a:t>
            </a:r>
          </a:p>
        </p:txBody>
      </p:sp>
      <p:pic>
        <p:nvPicPr>
          <p:cNvPr id="10" name="Содержимое 10" descr="пиление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903" y="4109848"/>
            <a:ext cx="2964593" cy="20274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0445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84185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440944">
            <a:off x="191814" y="5514562"/>
            <a:ext cx="1344338" cy="1148509"/>
          </a:xfrm>
          <a:prstGeom prst="rect">
            <a:avLst/>
          </a:prstGeom>
        </p:spPr>
      </p:pic>
      <p:pic>
        <p:nvPicPr>
          <p:cNvPr id="6" name="Рисунок 5" descr="3841850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440944">
            <a:off x="7655125" y="106357"/>
            <a:ext cx="1308511" cy="1117901"/>
          </a:xfrm>
          <a:prstGeom prst="rect">
            <a:avLst/>
          </a:prstGeom>
        </p:spPr>
      </p:pic>
      <p:pic>
        <p:nvPicPr>
          <p:cNvPr id="7" name="Содержимое 8" descr="РАЗМИНА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88640"/>
            <a:ext cx="2964593" cy="19928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9640" y="2276872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РАЗМИНАНИЕ</a:t>
            </a:r>
          </a:p>
        </p:txBody>
      </p:sp>
      <p:pic>
        <p:nvPicPr>
          <p:cNvPr id="10" name="Picture 2" descr="C:\Users\-\Desktop\ВИБРАЦ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2097" y="2171658"/>
            <a:ext cx="2931818" cy="199289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131840" y="4293096"/>
            <a:ext cx="28720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ВИБРАЦИЯ</a:t>
            </a:r>
          </a:p>
        </p:txBody>
      </p:sp>
      <p:pic>
        <p:nvPicPr>
          <p:cNvPr id="12" name="Содержимое 7" descr="ЩЕЛЧКИ 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96908" y="4141666"/>
            <a:ext cx="2909288" cy="198967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003915" y="6237312"/>
            <a:ext cx="2902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ЩЕЛЧКИ</a:t>
            </a:r>
          </a:p>
        </p:txBody>
      </p:sp>
    </p:spTree>
    <p:extLst>
      <p:ext uri="{BB962C8B-B14F-4D97-AF65-F5344CB8AC3E}">
        <p14:creationId xmlns="" xmlns:p14="http://schemas.microsoft.com/office/powerpoint/2010/main" val="2954042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5007"/>
            <a:ext cx="8784976" cy="1470025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Какие предметы используют</a:t>
            </a:r>
            <a:br>
              <a:rPr lang="ru-RU" b="1" i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</a:br>
            <a:r>
              <a:rPr lang="ru-RU" b="1" i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для самомассажа?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Бельевая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прищепка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Орехи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Шишки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Массажер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Су-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джок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Шестигранные карандаши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Массажные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мячи</a:t>
            </a:r>
          </a:p>
          <a:p>
            <a:pPr>
              <a:buFont typeface="Arial" pitchFamily="34" charset="0"/>
              <a:buChar char="•"/>
            </a:pPr>
            <a:endParaRPr lang="ru-RU" b="1" dirty="0"/>
          </a:p>
          <a:p>
            <a:pPr>
              <a:buFont typeface="Arial" pitchFamily="34" charset="0"/>
              <a:buChar char="•"/>
            </a:pP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437112"/>
            <a:ext cx="4572000" cy="16804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Бумага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Бигуди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Зубная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щетка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4453966"/>
            <a:ext cx="4572000" cy="17912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Платочки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Камни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Мешочки фасоли, гороха и т.д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Антон\Desktop\8685_html_m7c32bc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5528" y="1579612"/>
            <a:ext cx="3420888" cy="2569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622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5945" y="188640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Самомассаж грецкими </a:t>
            </a:r>
            <a:r>
              <a:rPr lang="ru-RU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орехами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050414"/>
            <a:ext cx="4248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latin typeface="Helvetica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- Прокачу я свой орех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по ладоням снизу вверх,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А потом обратно,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чтоб стало мне приятно.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- Научился два ореха между пальцами держать.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Это в школе мне поможет буквы ровные писать.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Три ореха я возьму, между пальцами зажму.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Раз, два, три, четыре, пять, орехи сложно удержать!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- Я катаю мой орех, чтобы стал круглее всех.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Вокруг Земли Луна летает,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а вот зачем – сама не знает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4000" b="1" i="1" dirty="0">
              <a:solidFill>
                <a:schemeClr val="tx2">
                  <a:lumMod val="50000"/>
                </a:schemeClr>
              </a:solidFill>
              <a:latin typeface="Helvetica"/>
              <a:cs typeface="Times New Roman" pitchFamily="18" charset="0"/>
            </a:endParaRPr>
          </a:p>
        </p:txBody>
      </p:sp>
      <p:pic>
        <p:nvPicPr>
          <p:cNvPr id="6" name="Picture 2" descr="Массаж и самомассаж ру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4588" y="2852936"/>
            <a:ext cx="4504465" cy="3168352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8668" y="772433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74327697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1772</TotalTime>
  <Words>411</Words>
  <Application>Microsoft Office PowerPoint</Application>
  <PresentationFormat>Экран (4:3)</PresentationFormat>
  <Paragraphs>111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Summer</vt:lpstr>
      <vt:lpstr>Муниципальное бюджетное  общеобразовательное  учреждение школа №8 городского округа Кинешма (МБОУ школа №8)      «Ум ребенка – на кончиках  его пальцев» </vt:lpstr>
      <vt:lpstr>Что такое самомассаж? </vt:lpstr>
      <vt:lpstr>           Чем полезен самомассаж для ребенка?   </vt:lpstr>
      <vt:lpstr>Какие бывают виды самомассажа кистей рук?</vt:lpstr>
      <vt:lpstr>Какие бывают приёмы самомассажа? </vt:lpstr>
      <vt:lpstr>  ПОГЛАЖИВАНИЕ </vt:lpstr>
      <vt:lpstr>Слайд 7</vt:lpstr>
      <vt:lpstr>Какие предметы используют  для самомассажа?</vt:lpstr>
      <vt:lpstr>Слайд 9</vt:lpstr>
      <vt:lpstr>Слайд 10</vt:lpstr>
      <vt:lpstr>Слайд 11</vt:lpstr>
      <vt:lpstr>Слайд 12</vt:lpstr>
      <vt:lpstr>Слайд 13</vt:lpstr>
      <vt:lpstr>Самомассаж с помощью массажера Су-Джок</vt:lpstr>
      <vt:lpstr>Слайд 15</vt:lpstr>
      <vt:lpstr>Каковы правила проведения самомассажа?</vt:lpstr>
      <vt:lpstr>Слайд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</dc:creator>
  <cp:lastModifiedBy>Антон</cp:lastModifiedBy>
  <cp:revision>187</cp:revision>
  <dcterms:created xsi:type="dcterms:W3CDTF">2015-07-08T16:41:51Z</dcterms:created>
  <dcterms:modified xsi:type="dcterms:W3CDTF">2022-05-03T11:16:42Z</dcterms:modified>
</cp:coreProperties>
</file>