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7" r:id="rId2"/>
    <p:sldId id="298" r:id="rId3"/>
    <p:sldId id="297" r:id="rId4"/>
    <p:sldId id="296" r:id="rId5"/>
    <p:sldId id="299" r:id="rId6"/>
    <p:sldId id="302" r:id="rId7"/>
    <p:sldId id="282" r:id="rId8"/>
    <p:sldId id="301" r:id="rId9"/>
    <p:sldId id="300" r:id="rId10"/>
    <p:sldId id="285" r:id="rId11"/>
    <p:sldId id="305" r:id="rId12"/>
    <p:sldId id="304" r:id="rId13"/>
    <p:sldId id="303" r:id="rId14"/>
    <p:sldId id="287" r:id="rId15"/>
    <p:sldId id="288" r:id="rId16"/>
    <p:sldId id="290" r:id="rId17"/>
    <p:sldId id="291" r:id="rId18"/>
    <p:sldId id="283" r:id="rId19"/>
    <p:sldId id="308" r:id="rId20"/>
    <p:sldId id="309" r:id="rId2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2060"/>
    <a:srgbClr val="00539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441" autoAdjust="0"/>
    <p:restoredTop sz="94364" autoAdjust="0"/>
  </p:normalViewPr>
  <p:slideViewPr>
    <p:cSldViewPr snapToGrid="0">
      <p:cViewPr varScale="1">
        <p:scale>
          <a:sx n="67" d="100"/>
          <a:sy n="67" d="100"/>
        </p:scale>
        <p:origin x="-342" y="-102"/>
      </p:cViewPr>
      <p:guideLst>
        <p:guide orient="horz" pos="2160"/>
        <p:guide pos="3840"/>
      </p:guideLst>
    </p:cSldViewPr>
  </p:slideViewPr>
  <p:outlineViewPr>
    <p:cViewPr>
      <p:scale>
        <a:sx n="33" d="100"/>
        <a:sy n="33" d="100"/>
      </p:scale>
      <p:origin x="0" y="-2682"/>
    </p:cViewPr>
  </p:outlineViewPr>
  <p:notesTextViewPr>
    <p:cViewPr>
      <p:scale>
        <a:sx n="1" d="1"/>
        <a:sy n="1" d="1"/>
      </p:scale>
      <p:origin x="0" y="0"/>
    </p:cViewPr>
  </p:notesTextViewPr>
  <p:sorterViewPr>
    <p:cViewPr>
      <p:scale>
        <a:sx n="90" d="100"/>
        <a:sy n="9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1167A1-6B64-486C-88D8-A47A2F037BC5}" type="datetimeFigureOut">
              <a:rPr lang="ru-RU" smtClean="0"/>
              <a:pPr/>
              <a:t>11.04.2020</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0F12CF-243C-4BB4-86D3-F04DFC186315}" type="slidenum">
              <a:rPr lang="ru-RU" smtClean="0"/>
              <a:pPr/>
              <a:t>‹#›</a:t>
            </a:fld>
            <a:endParaRPr lang="ru-RU" dirty="0"/>
          </a:p>
        </p:txBody>
      </p:sp>
    </p:spTree>
    <p:extLst>
      <p:ext uri="{BB962C8B-B14F-4D97-AF65-F5344CB8AC3E}">
        <p14:creationId xmlns:p14="http://schemas.microsoft.com/office/powerpoint/2010/main" xmlns="" val="18258145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D0F12CF-243C-4BB4-86D3-F04DFC186315}" type="slidenum">
              <a:rPr lang="ru-RU" smtClean="0"/>
              <a:pPr/>
              <a:t>10</a:t>
            </a:fld>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D0F12CF-243C-4BB4-86D3-F04DFC186315}" type="slidenum">
              <a:rPr lang="ru-RU" smtClean="0"/>
              <a:pPr/>
              <a:t>19</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CDD3137-CD7F-4440-B1DA-D3A9E05A82B4}" type="datetimeFigureOut">
              <a:rPr lang="ru-RU" smtClean="0"/>
              <a:pPr/>
              <a:t>11.04.2020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5570336-543A-4505-B215-8DC1880A7C7C}" type="slidenum">
              <a:rPr lang="ru-RU" smtClean="0"/>
              <a:pPr/>
              <a:t>‹#›</a:t>
            </a:fld>
            <a:endParaRPr lang="ru-RU" dirty="0"/>
          </a:p>
        </p:txBody>
      </p:sp>
    </p:spTree>
    <p:extLst>
      <p:ext uri="{BB962C8B-B14F-4D97-AF65-F5344CB8AC3E}">
        <p14:creationId xmlns:p14="http://schemas.microsoft.com/office/powerpoint/2010/main" xmlns="" val="3406610784"/>
      </p:ext>
    </p:extLst>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CDD3137-CD7F-4440-B1DA-D3A9E05A82B4}" type="datetimeFigureOut">
              <a:rPr lang="ru-RU" smtClean="0"/>
              <a:pPr/>
              <a:t>11.04.2020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5570336-543A-4505-B215-8DC1880A7C7C}" type="slidenum">
              <a:rPr lang="ru-RU" smtClean="0"/>
              <a:pPr/>
              <a:t>‹#›</a:t>
            </a:fld>
            <a:endParaRPr lang="ru-RU" dirty="0"/>
          </a:p>
        </p:txBody>
      </p:sp>
    </p:spTree>
    <p:extLst>
      <p:ext uri="{BB962C8B-B14F-4D97-AF65-F5344CB8AC3E}">
        <p14:creationId xmlns:p14="http://schemas.microsoft.com/office/powerpoint/2010/main" xmlns="" val="1551777401"/>
      </p:ext>
    </p:extLst>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CDD3137-CD7F-4440-B1DA-D3A9E05A82B4}" type="datetimeFigureOut">
              <a:rPr lang="ru-RU" smtClean="0"/>
              <a:pPr/>
              <a:t>11.04.2020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5570336-543A-4505-B215-8DC1880A7C7C}" type="slidenum">
              <a:rPr lang="ru-RU" smtClean="0"/>
              <a:pPr/>
              <a:t>‹#›</a:t>
            </a:fld>
            <a:endParaRPr lang="ru-RU" dirty="0"/>
          </a:p>
        </p:txBody>
      </p:sp>
    </p:spTree>
    <p:extLst>
      <p:ext uri="{BB962C8B-B14F-4D97-AF65-F5344CB8AC3E}">
        <p14:creationId xmlns:p14="http://schemas.microsoft.com/office/powerpoint/2010/main" xmlns="" val="3958587176"/>
      </p:ext>
    </p:extLst>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CDD3137-CD7F-4440-B1DA-D3A9E05A82B4}" type="datetimeFigureOut">
              <a:rPr lang="ru-RU" smtClean="0"/>
              <a:pPr/>
              <a:t>11.04.2020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5570336-543A-4505-B215-8DC1880A7C7C}" type="slidenum">
              <a:rPr lang="ru-RU" smtClean="0"/>
              <a:pPr/>
              <a:t>‹#›</a:t>
            </a:fld>
            <a:endParaRPr lang="ru-RU" dirty="0"/>
          </a:p>
        </p:txBody>
      </p:sp>
    </p:spTree>
    <p:extLst>
      <p:ext uri="{BB962C8B-B14F-4D97-AF65-F5344CB8AC3E}">
        <p14:creationId xmlns:p14="http://schemas.microsoft.com/office/powerpoint/2010/main" xmlns="" val="3953763980"/>
      </p:ext>
    </p:extLst>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CDD3137-CD7F-4440-B1DA-D3A9E05A82B4}" type="datetimeFigureOut">
              <a:rPr lang="ru-RU" smtClean="0"/>
              <a:pPr/>
              <a:t>11.04.2020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5570336-543A-4505-B215-8DC1880A7C7C}" type="slidenum">
              <a:rPr lang="ru-RU" smtClean="0"/>
              <a:pPr/>
              <a:t>‹#›</a:t>
            </a:fld>
            <a:endParaRPr lang="ru-RU" dirty="0"/>
          </a:p>
        </p:txBody>
      </p:sp>
    </p:spTree>
    <p:extLst>
      <p:ext uri="{BB962C8B-B14F-4D97-AF65-F5344CB8AC3E}">
        <p14:creationId xmlns:p14="http://schemas.microsoft.com/office/powerpoint/2010/main" xmlns="" val="926076985"/>
      </p:ext>
    </p:extLst>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CDD3137-CD7F-4440-B1DA-D3A9E05A82B4}" type="datetimeFigureOut">
              <a:rPr lang="ru-RU" smtClean="0"/>
              <a:pPr/>
              <a:t>11.04.2020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85570336-543A-4505-B215-8DC1880A7C7C}" type="slidenum">
              <a:rPr lang="ru-RU" smtClean="0"/>
              <a:pPr/>
              <a:t>‹#›</a:t>
            </a:fld>
            <a:endParaRPr lang="ru-RU" dirty="0"/>
          </a:p>
        </p:txBody>
      </p:sp>
    </p:spTree>
    <p:extLst>
      <p:ext uri="{BB962C8B-B14F-4D97-AF65-F5344CB8AC3E}">
        <p14:creationId xmlns:p14="http://schemas.microsoft.com/office/powerpoint/2010/main" xmlns="" val="1282582290"/>
      </p:ext>
    </p:extLst>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CDD3137-CD7F-4440-B1DA-D3A9E05A82B4}" type="datetimeFigureOut">
              <a:rPr lang="ru-RU" smtClean="0"/>
              <a:pPr/>
              <a:t>11.04.2020</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85570336-543A-4505-B215-8DC1880A7C7C}" type="slidenum">
              <a:rPr lang="ru-RU" smtClean="0"/>
              <a:pPr/>
              <a:t>‹#›</a:t>
            </a:fld>
            <a:endParaRPr lang="ru-RU" dirty="0"/>
          </a:p>
        </p:txBody>
      </p:sp>
    </p:spTree>
    <p:extLst>
      <p:ext uri="{BB962C8B-B14F-4D97-AF65-F5344CB8AC3E}">
        <p14:creationId xmlns:p14="http://schemas.microsoft.com/office/powerpoint/2010/main" xmlns="" val="15775643"/>
      </p:ext>
    </p:extLst>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CDD3137-CD7F-4440-B1DA-D3A9E05A82B4}" type="datetimeFigureOut">
              <a:rPr lang="ru-RU" smtClean="0"/>
              <a:pPr/>
              <a:t>11.04.2020</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85570336-543A-4505-B215-8DC1880A7C7C}" type="slidenum">
              <a:rPr lang="ru-RU" smtClean="0"/>
              <a:pPr/>
              <a:t>‹#›</a:t>
            </a:fld>
            <a:endParaRPr lang="ru-RU" dirty="0"/>
          </a:p>
        </p:txBody>
      </p:sp>
    </p:spTree>
    <p:extLst>
      <p:ext uri="{BB962C8B-B14F-4D97-AF65-F5344CB8AC3E}">
        <p14:creationId xmlns:p14="http://schemas.microsoft.com/office/powerpoint/2010/main" xmlns="" val="4043379342"/>
      </p:ext>
    </p:extLst>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CDD3137-CD7F-4440-B1DA-D3A9E05A82B4}" type="datetimeFigureOut">
              <a:rPr lang="ru-RU" smtClean="0"/>
              <a:pPr/>
              <a:t>11.04.2020</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85570336-543A-4505-B215-8DC1880A7C7C}" type="slidenum">
              <a:rPr lang="ru-RU" smtClean="0"/>
              <a:pPr/>
              <a:t>‹#›</a:t>
            </a:fld>
            <a:endParaRPr lang="ru-RU" dirty="0"/>
          </a:p>
        </p:txBody>
      </p:sp>
    </p:spTree>
    <p:extLst>
      <p:ext uri="{BB962C8B-B14F-4D97-AF65-F5344CB8AC3E}">
        <p14:creationId xmlns:p14="http://schemas.microsoft.com/office/powerpoint/2010/main" xmlns="" val="3422389104"/>
      </p:ext>
    </p:extLst>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8CDD3137-CD7F-4440-B1DA-D3A9E05A82B4}" type="datetimeFigureOut">
              <a:rPr lang="ru-RU" smtClean="0"/>
              <a:pPr/>
              <a:t>11.04.2020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85570336-543A-4505-B215-8DC1880A7C7C}" type="slidenum">
              <a:rPr lang="ru-RU" smtClean="0"/>
              <a:pPr/>
              <a:t>‹#›</a:t>
            </a:fld>
            <a:endParaRPr lang="ru-RU" dirty="0"/>
          </a:p>
        </p:txBody>
      </p:sp>
    </p:spTree>
    <p:extLst>
      <p:ext uri="{BB962C8B-B14F-4D97-AF65-F5344CB8AC3E}">
        <p14:creationId xmlns:p14="http://schemas.microsoft.com/office/powerpoint/2010/main" xmlns="" val="2745416679"/>
      </p:ext>
    </p:extLst>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8CDD3137-CD7F-4440-B1DA-D3A9E05A82B4}" type="datetimeFigureOut">
              <a:rPr lang="ru-RU" smtClean="0"/>
              <a:pPr/>
              <a:t>11.04.2020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85570336-543A-4505-B215-8DC1880A7C7C}" type="slidenum">
              <a:rPr lang="ru-RU" smtClean="0"/>
              <a:pPr/>
              <a:t>‹#›</a:t>
            </a:fld>
            <a:endParaRPr lang="ru-RU" dirty="0"/>
          </a:p>
        </p:txBody>
      </p:sp>
    </p:spTree>
    <p:extLst>
      <p:ext uri="{BB962C8B-B14F-4D97-AF65-F5344CB8AC3E}">
        <p14:creationId xmlns:p14="http://schemas.microsoft.com/office/powerpoint/2010/main" xmlns="" val="4167722391"/>
      </p:ext>
    </p:extLst>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26000"/>
            <a:lum/>
          </a:blip>
          <a:srcRect/>
          <a:stretch>
            <a:fillRect t="-8000" b="-8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DD3137-CD7F-4440-B1DA-D3A9E05A82B4}" type="datetimeFigureOut">
              <a:rPr lang="ru-RU" smtClean="0"/>
              <a:pPr/>
              <a:t>11.04.2020</a:t>
            </a:fld>
            <a:endParaRPr lang="ru-RU" dirty="0"/>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570336-543A-4505-B215-8DC1880A7C7C}" type="slidenum">
              <a:rPr lang="ru-RU" smtClean="0"/>
              <a:pPr/>
              <a:t>‹#›</a:t>
            </a:fld>
            <a:endParaRPr lang="ru-RU" dirty="0"/>
          </a:p>
        </p:txBody>
      </p:sp>
    </p:spTree>
    <p:extLst>
      <p:ext uri="{BB962C8B-B14F-4D97-AF65-F5344CB8AC3E}">
        <p14:creationId xmlns:p14="http://schemas.microsoft.com/office/powerpoint/2010/main" xmlns="" val="29985346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Layout" Target="../slideLayouts/slideLayout5.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26.jpeg"/><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7.jpeg"/><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48.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image" Target="../media/image12.png"/><Relationship Id="rId1" Type="http://schemas.openxmlformats.org/officeDocument/2006/relationships/slideLayout" Target="../slideLayouts/slideLayout5.xml"/><Relationship Id="rId6" Type="http://schemas.openxmlformats.org/officeDocument/2006/relationships/image" Target="../media/image2.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3" cstate="print">
            <a:clrChange>
              <a:clrFrom>
                <a:srgbClr val="FFFFFF"/>
              </a:clrFrom>
              <a:clrTo>
                <a:srgbClr val="FFFFFF">
                  <a:alpha val="0"/>
                </a:srgbClr>
              </a:clrTo>
            </a:clrChange>
          </a:blip>
          <a:stretch>
            <a:fillRect/>
          </a:stretch>
        </p:blipFill>
        <p:spPr>
          <a:xfrm>
            <a:off x="0" y="319177"/>
            <a:ext cx="1925667" cy="1695938"/>
          </a:xfrm>
          <a:prstGeom prst="rect">
            <a:avLst/>
          </a:prstGeom>
        </p:spPr>
      </p:pic>
      <p:sp>
        <p:nvSpPr>
          <p:cNvPr id="2" name="TextBox 1"/>
          <p:cNvSpPr txBox="1"/>
          <p:nvPr/>
        </p:nvSpPr>
        <p:spPr>
          <a:xfrm>
            <a:off x="1084217" y="4506686"/>
            <a:ext cx="9851756" cy="1476103"/>
          </a:xfrm>
          <a:prstGeom prst="rect">
            <a:avLst/>
          </a:prstGeom>
          <a:noFill/>
        </p:spPr>
        <p:txBody>
          <a:bodyPr wrap="square" rtlCol="0">
            <a:spAutoFit/>
          </a:bodyPr>
          <a:lstStyle/>
          <a:p>
            <a:endParaRPr lang="ru-RU" dirty="0"/>
          </a:p>
        </p:txBody>
      </p:sp>
      <p:sp>
        <p:nvSpPr>
          <p:cNvPr id="6" name="Заголовок 1"/>
          <p:cNvSpPr>
            <a:spLocks noGrp="1"/>
          </p:cNvSpPr>
          <p:nvPr>
            <p:ph type="ctrTitle"/>
          </p:nvPr>
        </p:nvSpPr>
        <p:spPr>
          <a:xfrm>
            <a:off x="1274616" y="224503"/>
            <a:ext cx="9712037" cy="1103310"/>
          </a:xfrm>
        </p:spPr>
        <p:txBody>
          <a:bodyPr>
            <a:noAutofit/>
          </a:bodyPr>
          <a:lstStyle/>
          <a:p>
            <a:pPr marL="182880" algn="ctr" eaLnBrk="1" fontAlgn="auto" hangingPunct="1">
              <a:spcAft>
                <a:spcPts val="0"/>
              </a:spcAft>
              <a:defRPr/>
            </a:pPr>
            <a:r>
              <a:rPr lang="ru-RU" sz="2200" b="1" dirty="0">
                <a:solidFill>
                  <a:srgbClr val="002060"/>
                </a:solidFill>
                <a:latin typeface="Times New Roman" panose="02020603050405020304" pitchFamily="18" charset="0"/>
                <a:cs typeface="Times New Roman" panose="02020603050405020304" pitchFamily="18" charset="0"/>
              </a:rPr>
              <a:t>ГОСУДАРСТВЕННОЕ БЮДЖЕТНОЕ ПРОФЕССИОНАЛЬНОЕ ОБРАЗОВАТЕЛЬНОЕ </a:t>
            </a:r>
            <a:r>
              <a:rPr lang="ru-RU" sz="2200" b="1" dirty="0" smtClean="0">
                <a:solidFill>
                  <a:srgbClr val="002060"/>
                </a:solidFill>
                <a:latin typeface="Times New Roman" panose="02020603050405020304" pitchFamily="18" charset="0"/>
                <a:cs typeface="Times New Roman" panose="02020603050405020304" pitchFamily="18" charset="0"/>
              </a:rPr>
              <a:t>УЧРЕЖДЕНИЕ ГОРОДА </a:t>
            </a:r>
            <a:r>
              <a:rPr lang="ru-RU" sz="2200" b="1" dirty="0">
                <a:solidFill>
                  <a:srgbClr val="002060"/>
                </a:solidFill>
                <a:latin typeface="Times New Roman" panose="02020603050405020304" pitchFamily="18" charset="0"/>
                <a:cs typeface="Times New Roman" panose="02020603050405020304" pitchFamily="18" charset="0"/>
              </a:rPr>
              <a:t>МОСКВЫ</a:t>
            </a:r>
            <a:br>
              <a:rPr lang="ru-RU" sz="2200" b="1" dirty="0">
                <a:solidFill>
                  <a:srgbClr val="002060"/>
                </a:solidFill>
                <a:latin typeface="Times New Roman" panose="02020603050405020304" pitchFamily="18" charset="0"/>
                <a:cs typeface="Times New Roman" panose="02020603050405020304" pitchFamily="18" charset="0"/>
              </a:rPr>
            </a:br>
            <a:r>
              <a:rPr lang="ru-RU" sz="2200" b="1" dirty="0">
                <a:solidFill>
                  <a:srgbClr val="002060"/>
                </a:solidFill>
                <a:latin typeface="Times New Roman" panose="02020603050405020304" pitchFamily="18" charset="0"/>
                <a:cs typeface="Times New Roman" panose="02020603050405020304" pitchFamily="18" charset="0"/>
              </a:rPr>
              <a:t>«КОЛЛЕДЖ ПОЛИЦИИ»</a:t>
            </a:r>
          </a:p>
        </p:txBody>
      </p:sp>
      <p:sp>
        <p:nvSpPr>
          <p:cNvPr id="8" name="Подзаголовок 2"/>
          <p:cNvSpPr>
            <a:spLocks noGrp="1"/>
          </p:cNvSpPr>
          <p:nvPr>
            <p:ph type="subTitle" idx="1"/>
          </p:nvPr>
        </p:nvSpPr>
        <p:spPr>
          <a:xfrm>
            <a:off x="533995" y="1655379"/>
            <a:ext cx="11193278" cy="4958255"/>
          </a:xfrm>
        </p:spPr>
        <p:txBody>
          <a:bodyPr>
            <a:normAutofit lnSpcReduction="10000"/>
          </a:bodyPr>
          <a:lstStyle/>
          <a:p>
            <a:pPr algn="ctr" eaLnBrk="1" fontAlgn="auto" hangingPunct="1">
              <a:spcBef>
                <a:spcPts val="0"/>
              </a:spcBef>
              <a:spcAft>
                <a:spcPts val="0"/>
              </a:spcAft>
              <a:buClr>
                <a:srgbClr val="D6ECFF"/>
              </a:buClr>
              <a:buSzPct val="95000"/>
              <a:defRPr/>
            </a:pPr>
            <a:r>
              <a:rPr lang="ru-RU" dirty="0" smtClean="0">
                <a:solidFill>
                  <a:srgbClr val="002060"/>
                </a:solidFill>
                <a:latin typeface="Times New Roman" panose="02020603050405020304" pitchFamily="18" charset="0"/>
                <a:cs typeface="Times New Roman" panose="02020603050405020304" pitchFamily="18" charset="0"/>
              </a:rPr>
              <a:t>Городской конкурс юных экскурсоводов </a:t>
            </a:r>
            <a:br>
              <a:rPr lang="ru-RU" dirty="0" smtClean="0">
                <a:solidFill>
                  <a:srgbClr val="002060"/>
                </a:solidFill>
                <a:latin typeface="Times New Roman" panose="02020603050405020304" pitchFamily="18" charset="0"/>
                <a:cs typeface="Times New Roman" panose="02020603050405020304" pitchFamily="18" charset="0"/>
              </a:rPr>
            </a:br>
            <a:r>
              <a:rPr lang="ru-RU" b="1" dirty="0" smtClean="0">
                <a:solidFill>
                  <a:srgbClr val="002060"/>
                </a:solidFill>
                <a:latin typeface="Times New Roman" panose="02020603050405020304" pitchFamily="18" charset="0"/>
                <a:cs typeface="Times New Roman" panose="02020603050405020304" pitchFamily="18" charset="0"/>
              </a:rPr>
              <a:t>«Путешествие по Москве»</a:t>
            </a:r>
          </a:p>
          <a:p>
            <a:pPr algn="ctr" eaLnBrk="1" fontAlgn="auto" hangingPunct="1">
              <a:spcBef>
                <a:spcPts val="0"/>
              </a:spcBef>
              <a:spcAft>
                <a:spcPts val="0"/>
              </a:spcAft>
              <a:buClr>
                <a:srgbClr val="D6ECFF"/>
              </a:buClr>
              <a:buSzPct val="95000"/>
              <a:defRPr/>
            </a:pPr>
            <a:r>
              <a:rPr lang="ru-RU" dirty="0" smtClean="0">
                <a:solidFill>
                  <a:srgbClr val="002060"/>
                </a:solidFill>
                <a:latin typeface="Times New Roman" panose="02020603050405020304" pitchFamily="18" charset="0"/>
                <a:cs typeface="Times New Roman" panose="02020603050405020304" pitchFamily="18" charset="0"/>
              </a:rPr>
              <a:t>Номинация </a:t>
            </a:r>
            <a:r>
              <a:rPr lang="ru-RU" b="1" dirty="0" smtClean="0">
                <a:solidFill>
                  <a:srgbClr val="002060"/>
                </a:solidFill>
                <a:latin typeface="Times New Roman" panose="02020603050405020304" pitchFamily="18" charset="0"/>
                <a:cs typeface="Times New Roman" panose="02020603050405020304" pitchFamily="18" charset="0"/>
              </a:rPr>
              <a:t>«Туристское мастерство»</a:t>
            </a:r>
          </a:p>
          <a:p>
            <a:pPr algn="ctr" eaLnBrk="1" fontAlgn="auto" hangingPunct="1">
              <a:spcBef>
                <a:spcPts val="0"/>
              </a:spcBef>
              <a:spcAft>
                <a:spcPts val="0"/>
              </a:spcAft>
              <a:buClr>
                <a:srgbClr val="D6ECFF"/>
              </a:buClr>
              <a:buSzPct val="95000"/>
              <a:defRPr/>
            </a:pPr>
            <a:endParaRPr lang="ru-RU" b="1" dirty="0" smtClean="0">
              <a:solidFill>
                <a:srgbClr val="002060"/>
              </a:solidFill>
              <a:latin typeface="Times New Roman" panose="02020603050405020304" pitchFamily="18" charset="0"/>
              <a:cs typeface="Times New Roman" panose="02020603050405020304" pitchFamily="18" charset="0"/>
            </a:endParaRPr>
          </a:p>
          <a:p>
            <a:pPr>
              <a:spcBef>
                <a:spcPts val="0"/>
              </a:spcBef>
              <a:buClr>
                <a:srgbClr val="D6ECFF"/>
              </a:buClr>
              <a:buSzPct val="95000"/>
              <a:defRPr/>
            </a:pPr>
            <a:r>
              <a:rPr lang="ru-RU" sz="2800" b="1" dirty="0" smtClean="0">
                <a:solidFill>
                  <a:srgbClr val="002060"/>
                </a:solidFill>
                <a:latin typeface="Times New Roman" panose="02020603050405020304" pitchFamily="18" charset="0"/>
                <a:cs typeface="Times New Roman" panose="02020603050405020304" pitchFamily="18" charset="0"/>
              </a:rPr>
              <a:t>Экскурсия по историческому музею Великой </a:t>
            </a:r>
            <a:r>
              <a:rPr lang="ru-RU" sz="2800" b="1" dirty="0">
                <a:solidFill>
                  <a:srgbClr val="002060"/>
                </a:solidFill>
                <a:latin typeface="Times New Roman" panose="02020603050405020304" pitchFamily="18" charset="0"/>
                <a:cs typeface="Times New Roman" panose="02020603050405020304" pitchFamily="18" charset="0"/>
              </a:rPr>
              <a:t>отечественной войны </a:t>
            </a:r>
            <a:br>
              <a:rPr lang="ru-RU" sz="2800" b="1" dirty="0">
                <a:solidFill>
                  <a:srgbClr val="002060"/>
                </a:solidFill>
                <a:latin typeface="Times New Roman" panose="02020603050405020304" pitchFamily="18" charset="0"/>
                <a:cs typeface="Times New Roman" panose="02020603050405020304" pitchFamily="18" charset="0"/>
              </a:rPr>
            </a:br>
            <a:r>
              <a:rPr lang="ru-RU" sz="2800" b="1" dirty="0" smtClean="0">
                <a:solidFill>
                  <a:srgbClr val="002060"/>
                </a:solidFill>
                <a:latin typeface="Times New Roman" panose="02020603050405020304" pitchFamily="18" charset="0"/>
                <a:cs typeface="Times New Roman" panose="02020603050405020304" pitchFamily="18" charset="0"/>
              </a:rPr>
              <a:t>«Щит и меч» ГБПОУ </a:t>
            </a:r>
            <a:r>
              <a:rPr lang="ru-RU" sz="2800" b="1" dirty="0" smtClean="0">
                <a:solidFill>
                  <a:srgbClr val="002060"/>
                </a:solidFill>
                <a:latin typeface="Times New Roman" panose="02020603050405020304" pitchFamily="18" charset="0"/>
                <a:cs typeface="Times New Roman" panose="02020603050405020304" pitchFamily="18" charset="0"/>
              </a:rPr>
              <a:t>«Колледж полиции» г. Москва</a:t>
            </a:r>
          </a:p>
          <a:p>
            <a:pPr algn="ctr" eaLnBrk="1" fontAlgn="auto" hangingPunct="1">
              <a:spcBef>
                <a:spcPts val="0"/>
              </a:spcBef>
              <a:spcAft>
                <a:spcPts val="0"/>
              </a:spcAft>
              <a:buClr>
                <a:srgbClr val="D6ECFF"/>
              </a:buClr>
              <a:buSzPct val="95000"/>
              <a:defRPr/>
            </a:pPr>
            <a:endParaRPr lang="ru-RU" dirty="0" smtClean="0">
              <a:solidFill>
                <a:srgbClr val="002060"/>
              </a:solidFill>
              <a:latin typeface="Times New Roman" panose="02020603050405020304" pitchFamily="18" charset="0"/>
              <a:cs typeface="Times New Roman" panose="02020603050405020304" pitchFamily="18" charset="0"/>
            </a:endParaRPr>
          </a:p>
          <a:p>
            <a:pPr algn="r" eaLnBrk="1" fontAlgn="auto" hangingPunct="1">
              <a:spcBef>
                <a:spcPts val="0"/>
              </a:spcBef>
              <a:spcAft>
                <a:spcPts val="0"/>
              </a:spcAft>
              <a:buClr>
                <a:srgbClr val="D6ECFF"/>
              </a:buClr>
              <a:buSzPct val="95000"/>
              <a:defRPr/>
            </a:pPr>
            <a:endParaRPr lang="ru-RU" sz="2300" dirty="0" smtClean="0">
              <a:solidFill>
                <a:srgbClr val="002060"/>
              </a:solidFill>
              <a:latin typeface="Times New Roman" panose="02020603050405020304" pitchFamily="18" charset="0"/>
              <a:cs typeface="Times New Roman" panose="02020603050405020304" pitchFamily="18" charset="0"/>
            </a:endParaRPr>
          </a:p>
          <a:p>
            <a:pPr algn="r" eaLnBrk="1" fontAlgn="auto" hangingPunct="1">
              <a:spcBef>
                <a:spcPts val="0"/>
              </a:spcBef>
              <a:spcAft>
                <a:spcPts val="0"/>
              </a:spcAft>
              <a:buClr>
                <a:srgbClr val="D6ECFF"/>
              </a:buClr>
              <a:buSzPct val="95000"/>
              <a:defRPr/>
            </a:pPr>
            <a:endParaRPr lang="ru-RU" sz="2300" dirty="0" smtClean="0">
              <a:solidFill>
                <a:srgbClr val="002060"/>
              </a:solidFill>
              <a:latin typeface="Times New Roman" panose="02020603050405020304" pitchFamily="18" charset="0"/>
              <a:cs typeface="Times New Roman" panose="02020603050405020304" pitchFamily="18" charset="0"/>
            </a:endParaRPr>
          </a:p>
          <a:p>
            <a:pPr>
              <a:buClr>
                <a:srgbClr val="D6ECFF"/>
              </a:buClr>
              <a:buSzPct val="95000"/>
              <a:defRPr/>
            </a:pPr>
            <a:r>
              <a:rPr lang="ru-RU" sz="2000" dirty="0" smtClean="0">
                <a:solidFill>
                  <a:srgbClr val="002060"/>
                </a:solidFill>
                <a:latin typeface="Times New Roman" pitchFamily="18" charset="0"/>
                <a:cs typeface="Times New Roman" pitchFamily="18" charset="0"/>
              </a:rPr>
              <a:t/>
            </a:r>
            <a:br>
              <a:rPr lang="ru-RU" sz="2000" dirty="0" smtClean="0">
                <a:solidFill>
                  <a:srgbClr val="002060"/>
                </a:solidFill>
                <a:latin typeface="Times New Roman" pitchFamily="18" charset="0"/>
                <a:cs typeface="Times New Roman" pitchFamily="18" charset="0"/>
              </a:rPr>
            </a:br>
            <a:endParaRPr lang="ru-RU" sz="2000" dirty="0" smtClean="0">
              <a:solidFill>
                <a:srgbClr val="002060"/>
              </a:solidFill>
              <a:latin typeface="Times New Roman" pitchFamily="18" charset="0"/>
              <a:cs typeface="Times New Roman" pitchFamily="18" charset="0"/>
            </a:endParaRPr>
          </a:p>
          <a:p>
            <a:pPr algn="r" eaLnBrk="1" fontAlgn="auto" hangingPunct="1">
              <a:spcBef>
                <a:spcPts val="0"/>
              </a:spcBef>
              <a:spcAft>
                <a:spcPts val="0"/>
              </a:spcAft>
              <a:buClr>
                <a:srgbClr val="D6ECFF"/>
              </a:buClr>
              <a:buSzPct val="95000"/>
              <a:defRPr/>
            </a:pPr>
            <a:endParaRPr lang="ru-RU" sz="2300" dirty="0">
              <a:solidFill>
                <a:srgbClr val="002060"/>
              </a:solidFill>
              <a:latin typeface="Times New Roman" panose="02020603050405020304" pitchFamily="18" charset="0"/>
              <a:cs typeface="Times New Roman" panose="02020603050405020304" pitchFamily="18" charset="0"/>
            </a:endParaRPr>
          </a:p>
          <a:p>
            <a:pPr algn="r" eaLnBrk="1" fontAlgn="auto" hangingPunct="1">
              <a:spcBef>
                <a:spcPts val="0"/>
              </a:spcBef>
              <a:spcAft>
                <a:spcPts val="0"/>
              </a:spcAft>
              <a:buClr>
                <a:srgbClr val="D6ECFF"/>
              </a:buClr>
              <a:buSzPct val="95000"/>
              <a:defRPr/>
            </a:pPr>
            <a:endParaRPr lang="ru-RU" sz="2300" dirty="0">
              <a:solidFill>
                <a:srgbClr val="002060"/>
              </a:solidFill>
              <a:latin typeface="Times New Roman" panose="02020603050405020304" pitchFamily="18" charset="0"/>
              <a:cs typeface="Times New Roman" panose="02020603050405020304" pitchFamily="18" charset="0"/>
            </a:endParaRPr>
          </a:p>
          <a:p>
            <a:pPr eaLnBrk="1" fontAlgn="auto" hangingPunct="1">
              <a:spcBef>
                <a:spcPts val="0"/>
              </a:spcBef>
              <a:spcAft>
                <a:spcPts val="0"/>
              </a:spcAft>
              <a:buClr>
                <a:srgbClr val="D6ECFF"/>
              </a:buClr>
              <a:buSzPct val="95000"/>
              <a:defRPr/>
            </a:pPr>
            <a:endParaRPr lang="ru-RU" sz="2200" b="1" dirty="0" smtClean="0">
              <a:solidFill>
                <a:srgbClr val="002060"/>
              </a:solidFill>
              <a:latin typeface="Times New Roman" panose="02020603050405020304" pitchFamily="18" charset="0"/>
              <a:cs typeface="Times New Roman" panose="02020603050405020304" pitchFamily="18" charset="0"/>
            </a:endParaRPr>
          </a:p>
          <a:p>
            <a:pPr eaLnBrk="1" fontAlgn="auto" hangingPunct="1">
              <a:spcBef>
                <a:spcPts val="0"/>
              </a:spcBef>
              <a:spcAft>
                <a:spcPts val="0"/>
              </a:spcAft>
              <a:buClr>
                <a:srgbClr val="D6ECFF"/>
              </a:buClr>
              <a:buSzPct val="95000"/>
              <a:defRPr/>
            </a:pPr>
            <a:endParaRPr lang="ru-RU" sz="2200" b="1" dirty="0" smtClean="0">
              <a:solidFill>
                <a:srgbClr val="002060"/>
              </a:solidFill>
              <a:latin typeface="Times New Roman" panose="02020603050405020304" pitchFamily="18" charset="0"/>
              <a:cs typeface="Times New Roman" panose="02020603050405020304" pitchFamily="18" charset="0"/>
            </a:endParaRPr>
          </a:p>
          <a:p>
            <a:pPr eaLnBrk="1" fontAlgn="auto" hangingPunct="1">
              <a:spcBef>
                <a:spcPts val="0"/>
              </a:spcBef>
              <a:spcAft>
                <a:spcPts val="0"/>
              </a:spcAft>
              <a:buClr>
                <a:srgbClr val="D6ECFF"/>
              </a:buClr>
              <a:buSzPct val="95000"/>
              <a:defRPr/>
            </a:pPr>
            <a:r>
              <a:rPr lang="ru-RU" sz="2200" b="1" dirty="0" smtClean="0">
                <a:solidFill>
                  <a:srgbClr val="002060"/>
                </a:solidFill>
                <a:latin typeface="Times New Roman" panose="02020603050405020304" pitchFamily="18" charset="0"/>
                <a:cs typeface="Times New Roman" panose="02020603050405020304" pitchFamily="18" charset="0"/>
              </a:rPr>
              <a:t>Москва 2020</a:t>
            </a:r>
            <a:endParaRPr lang="ru-RU" sz="2200" b="1" dirty="0">
              <a:solidFill>
                <a:srgbClr val="002060"/>
              </a:solidFill>
              <a:latin typeface="Times New Roman" panose="02020603050405020304" pitchFamily="18" charset="0"/>
              <a:cs typeface="Times New Roman" panose="02020603050405020304" pitchFamily="18" charset="0"/>
            </a:endParaRPr>
          </a:p>
          <a:p>
            <a:pPr eaLnBrk="1" fontAlgn="auto" hangingPunct="1">
              <a:spcBef>
                <a:spcPts val="0"/>
              </a:spcBef>
              <a:spcAft>
                <a:spcPts val="0"/>
              </a:spcAft>
              <a:buClr>
                <a:srgbClr val="D6ECFF"/>
              </a:buClr>
              <a:buSzPct val="95000"/>
              <a:defRPr/>
            </a:pPr>
            <a:endParaRPr lang="ru-RU" sz="1900" dirty="0">
              <a:solidFill>
                <a:srgbClr val="002060"/>
              </a:solidFill>
              <a:latin typeface="Times New Roman" panose="02020603050405020304" pitchFamily="18" charset="0"/>
              <a:cs typeface="Times New Roman" panose="02020603050405020304" pitchFamily="18" charset="0"/>
            </a:endParaRPr>
          </a:p>
          <a:p>
            <a:pPr eaLnBrk="1" fontAlgn="auto" hangingPunct="1">
              <a:spcAft>
                <a:spcPts val="0"/>
              </a:spcAft>
              <a:defRPr/>
            </a:pPr>
            <a:endParaRPr lang="ru-RU" dirty="0">
              <a:latin typeface="Times New Roman" panose="02020603050405020304" pitchFamily="18" charset="0"/>
              <a:cs typeface="Times New Roman" panose="02020603050405020304" pitchFamily="18" charset="0"/>
            </a:endParaRPr>
          </a:p>
        </p:txBody>
      </p:sp>
      <p:sp>
        <p:nvSpPr>
          <p:cNvPr id="10" name="TextBox 9"/>
          <p:cNvSpPr txBox="1"/>
          <p:nvPr/>
        </p:nvSpPr>
        <p:spPr>
          <a:xfrm>
            <a:off x="8179921" y="3684084"/>
            <a:ext cx="3384811" cy="2677656"/>
          </a:xfrm>
          <a:prstGeom prst="rect">
            <a:avLst/>
          </a:prstGeom>
          <a:noFill/>
        </p:spPr>
        <p:txBody>
          <a:bodyPr wrap="square" rtlCol="0">
            <a:spAutoFit/>
          </a:bodyPr>
          <a:lstStyle/>
          <a:p>
            <a:pPr algn="r">
              <a:buClr>
                <a:srgbClr val="D6ECFF"/>
              </a:buClr>
              <a:buSzPct val="95000"/>
              <a:defRPr/>
            </a:pPr>
            <a:r>
              <a:rPr lang="ru-RU" sz="1400" b="1" dirty="0" smtClean="0">
                <a:latin typeface="Times New Roman" pitchFamily="18" charset="0"/>
                <a:cs typeface="Times New Roman" pitchFamily="18" charset="0"/>
              </a:rPr>
              <a:t>Работу выполнили курсанты</a:t>
            </a:r>
            <a:r>
              <a:rPr lang="ru-RU" sz="1400" dirty="0" smtClean="0">
                <a:latin typeface="Times New Roman" pitchFamily="18" charset="0"/>
                <a:cs typeface="Times New Roman" pitchFamily="18" charset="0"/>
              </a:rPr>
              <a:t>:</a:t>
            </a:r>
            <a:endParaRPr lang="en-US" sz="1400" dirty="0" smtClean="0">
              <a:latin typeface="Times New Roman" pitchFamily="18" charset="0"/>
              <a:cs typeface="Times New Roman" pitchFamily="18" charset="0"/>
            </a:endParaRPr>
          </a:p>
          <a:p>
            <a:pPr algn="r">
              <a:buClr>
                <a:srgbClr val="D6ECFF"/>
              </a:buClr>
              <a:buSzPct val="95000"/>
              <a:defRPr/>
            </a:pPr>
            <a:r>
              <a:rPr lang="ru-RU" sz="1400" dirty="0" smtClean="0">
                <a:solidFill>
                  <a:srgbClr val="002060"/>
                </a:solidFill>
                <a:latin typeface="Times New Roman" pitchFamily="18" charset="0"/>
                <a:cs typeface="Times New Roman" pitchFamily="18" charset="0"/>
              </a:rPr>
              <a:t>Сальников В. Р. – 21</a:t>
            </a:r>
            <a:r>
              <a:rPr lang="en-US" sz="1400" dirty="0" smtClean="0">
                <a:solidFill>
                  <a:srgbClr val="002060"/>
                </a:solidFill>
                <a:latin typeface="Times New Roman" pitchFamily="18" charset="0"/>
                <a:cs typeface="Times New Roman" pitchFamily="18" charset="0"/>
              </a:rPr>
              <a:t>2</a:t>
            </a:r>
            <a:r>
              <a:rPr lang="ru-RU" sz="1400" dirty="0" smtClean="0">
                <a:solidFill>
                  <a:srgbClr val="002060"/>
                </a:solidFill>
                <a:latin typeface="Times New Roman" pitchFamily="18" charset="0"/>
                <a:cs typeface="Times New Roman" pitchFamily="18" charset="0"/>
              </a:rPr>
              <a:t> взвод</a:t>
            </a:r>
            <a:endParaRPr lang="en-US" sz="1400" dirty="0" smtClean="0">
              <a:solidFill>
                <a:srgbClr val="002060"/>
              </a:solidFill>
              <a:latin typeface="Times New Roman" pitchFamily="18" charset="0"/>
              <a:cs typeface="Times New Roman" pitchFamily="18" charset="0"/>
            </a:endParaRPr>
          </a:p>
          <a:p>
            <a:pPr algn="r">
              <a:buClr>
                <a:srgbClr val="D6ECFF"/>
              </a:buClr>
              <a:buSzPct val="95000"/>
              <a:defRPr/>
            </a:pPr>
            <a:r>
              <a:rPr lang="ru-RU" sz="1400" dirty="0" smtClean="0">
                <a:solidFill>
                  <a:srgbClr val="002060"/>
                </a:solidFill>
                <a:latin typeface="Times New Roman" pitchFamily="18" charset="0"/>
                <a:cs typeface="Times New Roman" pitchFamily="18" charset="0"/>
              </a:rPr>
              <a:t>Асадов Э. А. – 111 взвод</a:t>
            </a:r>
          </a:p>
          <a:p>
            <a:pPr algn="r">
              <a:buClr>
                <a:srgbClr val="D6ECFF"/>
              </a:buClr>
              <a:buSzPct val="95000"/>
              <a:defRPr/>
            </a:pPr>
            <a:r>
              <a:rPr lang="ru-RU" sz="1400" dirty="0" err="1" smtClean="0">
                <a:solidFill>
                  <a:srgbClr val="002060"/>
                </a:solidFill>
                <a:latin typeface="Times New Roman" pitchFamily="18" charset="0"/>
                <a:cs typeface="Times New Roman" pitchFamily="18" charset="0"/>
              </a:rPr>
              <a:t>Пустобаева</a:t>
            </a:r>
            <a:r>
              <a:rPr lang="ru-RU" sz="1400" dirty="0" smtClean="0">
                <a:solidFill>
                  <a:srgbClr val="002060"/>
                </a:solidFill>
                <a:latin typeface="Times New Roman" pitchFamily="18" charset="0"/>
                <a:cs typeface="Times New Roman" pitchFamily="18" charset="0"/>
              </a:rPr>
              <a:t>  М. А. – 27 взвод</a:t>
            </a:r>
          </a:p>
          <a:p>
            <a:pPr algn="r">
              <a:buClr>
                <a:srgbClr val="D6ECFF"/>
              </a:buClr>
              <a:buSzPct val="95000"/>
              <a:defRPr/>
            </a:pPr>
            <a:r>
              <a:rPr lang="ru-RU" sz="1400" dirty="0" smtClean="0">
                <a:solidFill>
                  <a:srgbClr val="002060"/>
                </a:solidFill>
                <a:latin typeface="Times New Roman" pitchFamily="18" charset="0"/>
                <a:cs typeface="Times New Roman" pitchFamily="18" charset="0"/>
              </a:rPr>
              <a:t> </a:t>
            </a:r>
          </a:p>
          <a:p>
            <a:pPr algn="r">
              <a:buClr>
                <a:srgbClr val="D6ECFF"/>
              </a:buClr>
              <a:buSzPct val="95000"/>
              <a:defRPr/>
            </a:pPr>
            <a:r>
              <a:rPr lang="ru-RU" sz="1400" b="1" dirty="0" smtClean="0">
                <a:latin typeface="Times New Roman" pitchFamily="18" charset="0"/>
                <a:cs typeface="Times New Roman" pitchFamily="18" charset="0"/>
              </a:rPr>
              <a:t>Руководители проекта</a:t>
            </a:r>
            <a:r>
              <a:rPr lang="ru-RU" sz="1400" dirty="0" smtClean="0">
                <a:latin typeface="Times New Roman" pitchFamily="18" charset="0"/>
                <a:cs typeface="Times New Roman" pitchFamily="18" charset="0"/>
              </a:rPr>
              <a:t>:</a:t>
            </a:r>
            <a:r>
              <a:rPr lang="ru-RU" sz="1400" dirty="0" smtClean="0">
                <a:solidFill>
                  <a:srgbClr val="002060"/>
                </a:solidFill>
                <a:latin typeface="Times New Roman" pitchFamily="18" charset="0"/>
                <a:cs typeface="Times New Roman" pitchFamily="18" charset="0"/>
              </a:rPr>
              <a:t/>
            </a:r>
            <a:br>
              <a:rPr lang="ru-RU" sz="1400" dirty="0" smtClean="0">
                <a:solidFill>
                  <a:srgbClr val="002060"/>
                </a:solidFill>
                <a:latin typeface="Times New Roman" pitchFamily="18" charset="0"/>
                <a:cs typeface="Times New Roman" pitchFamily="18" charset="0"/>
              </a:rPr>
            </a:br>
            <a:r>
              <a:rPr lang="ru-RU" sz="1400" dirty="0" err="1" smtClean="0">
                <a:solidFill>
                  <a:srgbClr val="002060"/>
                </a:solidFill>
                <a:latin typeface="Times New Roman" pitchFamily="18" charset="0"/>
                <a:cs typeface="Times New Roman" pitchFamily="18" charset="0"/>
              </a:rPr>
              <a:t>Овчарова</a:t>
            </a:r>
            <a:r>
              <a:rPr lang="ru-RU" sz="1400" dirty="0" smtClean="0">
                <a:solidFill>
                  <a:srgbClr val="002060"/>
                </a:solidFill>
                <a:latin typeface="Times New Roman" pitchFamily="18" charset="0"/>
                <a:cs typeface="Times New Roman" pitchFamily="18" charset="0"/>
              </a:rPr>
              <a:t> </a:t>
            </a:r>
            <a:r>
              <a:rPr lang="en-US" sz="1400" dirty="0" smtClean="0">
                <a:solidFill>
                  <a:srgbClr val="002060"/>
                </a:solidFill>
                <a:latin typeface="Times New Roman" pitchFamily="18" charset="0"/>
                <a:cs typeface="Times New Roman" pitchFamily="18" charset="0"/>
              </a:rPr>
              <a:t> </a:t>
            </a:r>
            <a:r>
              <a:rPr lang="ru-RU" sz="1400" dirty="0" smtClean="0">
                <a:solidFill>
                  <a:srgbClr val="002060"/>
                </a:solidFill>
                <a:latin typeface="Times New Roman" pitchFamily="18" charset="0"/>
                <a:cs typeface="Times New Roman" pitchFamily="18" charset="0"/>
              </a:rPr>
              <a:t>Елена Юрьевна</a:t>
            </a:r>
          </a:p>
          <a:p>
            <a:pPr algn="r">
              <a:buClr>
                <a:srgbClr val="D6ECFF"/>
              </a:buClr>
              <a:buSzPct val="95000"/>
              <a:defRPr/>
            </a:pPr>
            <a:r>
              <a:rPr lang="ru-RU" sz="1400" dirty="0" err="1" smtClean="0">
                <a:solidFill>
                  <a:srgbClr val="002060"/>
                </a:solidFill>
                <a:latin typeface="Times New Roman" pitchFamily="18" charset="0"/>
                <a:cs typeface="Times New Roman" pitchFamily="18" charset="0"/>
              </a:rPr>
              <a:t>Худогулова</a:t>
            </a:r>
            <a:r>
              <a:rPr lang="ru-RU" sz="1400" dirty="0" smtClean="0">
                <a:solidFill>
                  <a:srgbClr val="002060"/>
                </a:solidFill>
                <a:latin typeface="Times New Roman" pitchFamily="18" charset="0"/>
                <a:cs typeface="Times New Roman" pitchFamily="18" charset="0"/>
              </a:rPr>
              <a:t> </a:t>
            </a:r>
            <a:r>
              <a:rPr lang="ru-RU" sz="1400" dirty="0" err="1" smtClean="0">
                <a:solidFill>
                  <a:srgbClr val="002060"/>
                </a:solidFill>
                <a:latin typeface="Times New Roman" pitchFamily="18" charset="0"/>
                <a:cs typeface="Times New Roman" pitchFamily="18" charset="0"/>
              </a:rPr>
              <a:t>Баир</a:t>
            </a:r>
            <a:r>
              <a:rPr lang="ru-RU" sz="1400" dirty="0" smtClean="0">
                <a:solidFill>
                  <a:srgbClr val="002060"/>
                </a:solidFill>
                <a:latin typeface="Times New Roman" pitchFamily="18" charset="0"/>
                <a:cs typeface="Times New Roman" pitchFamily="18" charset="0"/>
              </a:rPr>
              <a:t> </a:t>
            </a:r>
            <a:r>
              <a:rPr lang="ru-RU" sz="1400" dirty="0" err="1" smtClean="0">
                <a:solidFill>
                  <a:srgbClr val="002060"/>
                </a:solidFill>
                <a:latin typeface="Times New Roman" pitchFamily="18" charset="0"/>
                <a:cs typeface="Times New Roman" pitchFamily="18" charset="0"/>
              </a:rPr>
              <a:t>Будимировна</a:t>
            </a:r>
            <a:r>
              <a:rPr lang="ru-RU" sz="1400" dirty="0" smtClean="0">
                <a:latin typeface="Times New Roman" pitchFamily="18" charset="0"/>
                <a:cs typeface="Times New Roman" pitchFamily="18" charset="0"/>
              </a:rPr>
              <a:t> </a:t>
            </a:r>
          </a:p>
          <a:p>
            <a:pPr algn="r">
              <a:buClr>
                <a:srgbClr val="D6ECFF"/>
              </a:buClr>
              <a:buSzPct val="95000"/>
              <a:defRPr/>
            </a:pPr>
            <a:r>
              <a:rPr lang="ru-RU" sz="1400" dirty="0" smtClean="0">
                <a:latin typeface="Times New Roman" pitchFamily="18" charset="0"/>
                <a:cs typeface="Times New Roman" pitchFamily="18" charset="0"/>
              </a:rPr>
              <a:t>преподаватели иностранного языка </a:t>
            </a:r>
            <a:endParaRPr lang="ru-RU" sz="1400" dirty="0" smtClean="0">
              <a:solidFill>
                <a:srgbClr val="002060"/>
              </a:solidFill>
              <a:latin typeface="Times New Roman" pitchFamily="18" charset="0"/>
              <a:cs typeface="Times New Roman" pitchFamily="18" charset="0"/>
            </a:endParaRPr>
          </a:p>
          <a:p>
            <a:pPr algn="r">
              <a:buClr>
                <a:srgbClr val="D6ECFF"/>
              </a:buClr>
              <a:buSzPct val="95000"/>
              <a:defRPr/>
            </a:pPr>
            <a:r>
              <a:rPr lang="ru-RU" sz="1400" dirty="0" smtClean="0">
                <a:latin typeface="Times New Roman" pitchFamily="18" charset="0"/>
                <a:cs typeface="Times New Roman" pitchFamily="18" charset="0"/>
              </a:rPr>
              <a:t>Консультант: </a:t>
            </a:r>
          </a:p>
          <a:p>
            <a:pPr algn="r">
              <a:buClr>
                <a:srgbClr val="D6ECFF"/>
              </a:buClr>
              <a:buSzPct val="95000"/>
              <a:defRPr/>
            </a:pPr>
            <a:r>
              <a:rPr lang="ru-RU" sz="1400" dirty="0" smtClean="0">
                <a:solidFill>
                  <a:srgbClr val="002060"/>
                </a:solidFill>
                <a:latin typeface="Times New Roman" pitchFamily="18" charset="0"/>
                <a:cs typeface="Times New Roman" pitchFamily="18" charset="0"/>
              </a:rPr>
              <a:t>Степанова Валентина Ивановна – </a:t>
            </a:r>
            <a:r>
              <a:rPr lang="ru-RU" sz="1400" dirty="0">
                <a:latin typeface="Times New Roman" pitchFamily="18" charset="0"/>
                <a:cs typeface="Times New Roman" pitchFamily="18" charset="0"/>
              </a:rPr>
              <a:t>специалист</a:t>
            </a:r>
          </a:p>
        </p:txBody>
      </p:sp>
    </p:spTree>
    <p:custDataLst>
      <p:tags r:id="rId1"/>
    </p:custDataLst>
    <p:extLst>
      <p:ext uri="{BB962C8B-B14F-4D97-AF65-F5344CB8AC3E}">
        <p14:creationId xmlns:p14="http://schemas.microsoft.com/office/powerpoint/2010/main" xmlns="" val="3215047345"/>
      </p:ext>
    </p:extLst>
  </p:cSld>
  <p:clrMapOvr>
    <a:masterClrMapping/>
  </p:clrMapOvr>
  <mc:AlternateContent xmlns:mc="http://schemas.openxmlformats.org/markup-compatibility/2006">
    <mc:Choice xmlns:p14="http://schemas.microsoft.com/office/powerpoint/2010/main" xmlns="" Requires="p14">
      <p:transition p14:dur="10">
        <p:sndAc>
          <p:endSnd/>
        </p:sndAc>
      </p:transition>
    </mc:Choice>
    <mc:Fallback>
      <p:transition>
        <p:sndAc>
          <p:endSnd/>
        </p:sndAc>
      </p:transition>
    </mc:Fallback>
  </mc:AlternateContent>
  <p:timing>
    <p:tnLst>
      <p:par>
        <p:cTn id="1" dur="indefinite" restart="never" nodeType="tmRoot"/>
      </p:par>
    </p:tnLst>
  </p:timing>
  <p:extLst mod="1"/>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583871" y="457201"/>
            <a:ext cx="10368644" cy="5357454"/>
          </a:xfrm>
        </p:spPr>
        <p:txBody>
          <a:bodyPr>
            <a:normAutofit/>
          </a:bodyPr>
          <a:lstStyle/>
          <a:p>
            <a:pPr marL="0" indent="457200" algn="just">
              <a:buNone/>
            </a:pPr>
            <a:r>
              <a:rPr lang="en-US" sz="2400" b="1" dirty="0" smtClean="0">
                <a:solidFill>
                  <a:srgbClr val="002060"/>
                </a:solidFill>
                <a:latin typeface="Times New Roman" panose="02020603050405020304" pitchFamily="18" charset="0"/>
                <a:cs typeface="Times New Roman" panose="02020603050405020304" pitchFamily="18" charset="0"/>
              </a:rPr>
              <a:t>The following stand shows samples of equipment of the Soviet and German troops which brought to us by co-workers. </a:t>
            </a:r>
            <a:endParaRPr lang="ru-RU" sz="2400" b="1" dirty="0" smtClean="0">
              <a:solidFill>
                <a:srgbClr val="002060"/>
              </a:solidFill>
              <a:latin typeface="Times New Roman" panose="02020603050405020304" pitchFamily="18" charset="0"/>
              <a:cs typeface="Times New Roman" panose="02020603050405020304" pitchFamily="18" charset="0"/>
            </a:endParaRPr>
          </a:p>
          <a:p>
            <a:pPr marL="0" indent="457200" algn="just">
              <a:buNone/>
            </a:pPr>
            <a:endParaRPr lang="ru-RU" sz="3200" dirty="0" smtClean="0">
              <a:latin typeface="Times New Roman" pitchFamily="18" charset="0"/>
              <a:cs typeface="Times New Roman" pitchFamily="18" charset="0"/>
            </a:endParaRPr>
          </a:p>
        </p:txBody>
      </p:sp>
      <p:pic>
        <p:nvPicPr>
          <p:cNvPr id="4" name="Рисунок 3"/>
          <p:cNvPicPr>
            <a:picLocks noChangeAspect="1"/>
          </p:cNvPicPr>
          <p:nvPr/>
        </p:nvPicPr>
        <p:blipFill>
          <a:blip r:embed="rId3" cstate="print">
            <a:clrChange>
              <a:clrFrom>
                <a:srgbClr val="FFFFFF"/>
              </a:clrFrom>
              <a:clrTo>
                <a:srgbClr val="FFFFFF">
                  <a:alpha val="0"/>
                </a:srgbClr>
              </a:clrTo>
            </a:clrChange>
          </a:blip>
          <a:stretch>
            <a:fillRect/>
          </a:stretch>
        </p:blipFill>
        <p:spPr>
          <a:xfrm>
            <a:off x="0" y="146649"/>
            <a:ext cx="1925667" cy="1695938"/>
          </a:xfrm>
          <a:prstGeom prst="rect">
            <a:avLst/>
          </a:prstGeom>
        </p:spPr>
      </p:pic>
      <p:pic>
        <p:nvPicPr>
          <p:cNvPr id="2053" name="Picture 5" descr="C:\Users\KP\Desktop\ТУРИСТСКОЕ МАСТЕРСТВО\КАРТИНКИ МУЗЕЙ ЩИТ И МЕЧ\ФОТО ЭКСПОНАТЫ\IMG_1570.JPG"/>
          <p:cNvPicPr>
            <a:picLocks noChangeAspect="1" noChangeArrowheads="1"/>
          </p:cNvPicPr>
          <p:nvPr/>
        </p:nvPicPr>
        <p:blipFill>
          <a:blip r:embed="rId4" cstate="print"/>
          <a:srcRect/>
          <a:stretch>
            <a:fillRect/>
          </a:stretch>
        </p:blipFill>
        <p:spPr bwMode="auto">
          <a:xfrm>
            <a:off x="1212625" y="2280143"/>
            <a:ext cx="2704382" cy="3605842"/>
          </a:xfrm>
          <a:prstGeom prst="rect">
            <a:avLst/>
          </a:prstGeom>
          <a:noFill/>
        </p:spPr>
      </p:pic>
      <p:pic>
        <p:nvPicPr>
          <p:cNvPr id="2054" name="Picture 6" descr="C:\Users\KP\Desktop\ТУРИСТСКОЕ МАСТЕРСТВО\КАРТИНКИ МУЗЕЙ ЩИТ И МЕЧ\ФОТО ЭКСПОНАТЫ\IMG_1569.JPG"/>
          <p:cNvPicPr>
            <a:picLocks noChangeAspect="1" noChangeArrowheads="1"/>
          </p:cNvPicPr>
          <p:nvPr/>
        </p:nvPicPr>
        <p:blipFill>
          <a:blip r:embed="rId5" cstate="print"/>
          <a:srcRect/>
          <a:stretch>
            <a:fillRect/>
          </a:stretch>
        </p:blipFill>
        <p:spPr bwMode="auto">
          <a:xfrm>
            <a:off x="8220972" y="1784436"/>
            <a:ext cx="3146845" cy="4195793"/>
          </a:xfrm>
          <a:prstGeom prst="rect">
            <a:avLst/>
          </a:prstGeom>
          <a:noFill/>
        </p:spPr>
      </p:pic>
      <p:pic>
        <p:nvPicPr>
          <p:cNvPr id="2056" name="Picture 8" descr="C:\Users\KP\AppData\Local\Temp\Rar$DI00.569\IMG_1911.PNG"/>
          <p:cNvPicPr>
            <a:picLocks noChangeAspect="1" noChangeArrowheads="1"/>
          </p:cNvPicPr>
          <p:nvPr/>
        </p:nvPicPr>
        <p:blipFill>
          <a:blip r:embed="rId6" cstate="print"/>
          <a:srcRect/>
          <a:stretch>
            <a:fillRect/>
          </a:stretch>
        </p:blipFill>
        <p:spPr bwMode="auto">
          <a:xfrm>
            <a:off x="4909098" y="1844204"/>
            <a:ext cx="2342518" cy="4166558"/>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44285" y="355600"/>
            <a:ext cx="10515600" cy="1325563"/>
          </a:xfrm>
        </p:spPr>
        <p:txBody>
          <a:bodyPr>
            <a:normAutofit/>
          </a:bodyPr>
          <a:lstStyle/>
          <a:p>
            <a:pPr algn="ctr"/>
            <a:r>
              <a:rPr lang="en-US" sz="3200" b="1" dirty="0" smtClean="0">
                <a:solidFill>
                  <a:srgbClr val="C00000"/>
                </a:solidFill>
                <a:latin typeface="Times New Roman" panose="02020603050405020304" pitchFamily="18" charset="0"/>
                <a:cs typeface="Times New Roman" panose="02020603050405020304" pitchFamily="18" charset="0"/>
              </a:rPr>
              <a:t>GERMAN EQUIPMENT</a:t>
            </a:r>
            <a:endParaRPr lang="ru-RU" sz="3200" b="1" dirty="0">
              <a:solidFill>
                <a:srgbClr val="C00000"/>
              </a:solidFill>
              <a:latin typeface="Times New Roman" panose="02020603050405020304" pitchFamily="18" charset="0"/>
              <a:cs typeface="Times New Roman" panose="02020603050405020304" pitchFamily="18" charset="0"/>
            </a:endParaRPr>
          </a:p>
        </p:txBody>
      </p:sp>
      <p:sp>
        <p:nvSpPr>
          <p:cNvPr id="4" name="Содержимое 3"/>
          <p:cNvSpPr>
            <a:spLocks noGrp="1"/>
          </p:cNvSpPr>
          <p:nvPr>
            <p:ph sz="half" idx="2"/>
          </p:nvPr>
        </p:nvSpPr>
        <p:spPr>
          <a:xfrm>
            <a:off x="634837" y="1649185"/>
            <a:ext cx="5896592" cy="5208815"/>
          </a:xfrm>
        </p:spPr>
        <p:txBody>
          <a:bodyPr>
            <a:normAutofit/>
          </a:bodyPr>
          <a:lstStyle/>
          <a:p>
            <a:pPr algn="just">
              <a:buNone/>
            </a:pPr>
            <a:r>
              <a:rPr lang="ru-RU" b="1" dirty="0" smtClean="0">
                <a:solidFill>
                  <a:srgbClr val="002060"/>
                </a:solidFill>
                <a:latin typeface="Times New Roman" panose="02020603050405020304" pitchFamily="18" charset="0"/>
                <a:cs typeface="Times New Roman" panose="02020603050405020304" pitchFamily="18" charset="0"/>
              </a:rPr>
              <a:t>	</a:t>
            </a:r>
            <a:r>
              <a:rPr lang="en-US" b="1" dirty="0" smtClean="0">
                <a:solidFill>
                  <a:srgbClr val="002060"/>
                </a:solidFill>
                <a:latin typeface="Times New Roman" panose="02020603050405020304" pitchFamily="18" charset="0"/>
                <a:cs typeface="Times New Roman" panose="02020603050405020304" pitchFamily="18" charset="0"/>
              </a:rPr>
              <a:t>	</a:t>
            </a:r>
            <a:r>
              <a:rPr lang="en-US" sz="2400" dirty="0" smtClean="0"/>
              <a:t> </a:t>
            </a:r>
            <a:r>
              <a:rPr lang="en-US" sz="2400" b="1" dirty="0" smtClean="0">
                <a:solidFill>
                  <a:srgbClr val="002060"/>
                </a:solidFill>
                <a:latin typeface="Times New Roman" pitchFamily="18" charset="0"/>
                <a:cs typeface="Times New Roman" pitchFamily="18" charset="0"/>
              </a:rPr>
              <a:t>Pay attention to the German equipment: an identification tag, special flash lights, a tube of toothpaste, even canned goods, etc. Also you can see the big object, which looks like as a thermos. Fascist soldiers warn it as a gas mask, but later they used it to boil water.</a:t>
            </a:r>
            <a:endParaRPr lang="ru-RU" sz="2400" b="1" dirty="0" smtClean="0">
              <a:solidFill>
                <a:srgbClr val="002060"/>
              </a:solidFill>
              <a:latin typeface="Times New Roman" pitchFamily="18" charset="0"/>
              <a:cs typeface="Times New Roman" pitchFamily="18" charset="0"/>
            </a:endParaRPr>
          </a:p>
          <a:p>
            <a:pPr algn="just">
              <a:buNone/>
            </a:pPr>
            <a:endParaRPr lang="ru-RU" sz="2400" dirty="0">
              <a:latin typeface="Times New Roman" panose="02020603050405020304" pitchFamily="18" charset="0"/>
              <a:cs typeface="Times New Roman" panose="02020603050405020304" pitchFamily="18" charset="0"/>
            </a:endParaRPr>
          </a:p>
        </p:txBody>
      </p:sp>
      <p:pic>
        <p:nvPicPr>
          <p:cNvPr id="7" name="Picture 2" descr="C:\Users\KP\Desktop\ТУРИСТСКОЕ МАСТЕРСТВО\КАРТИНКИ МУЗЕЙ ЩИТ И МЕЧ\ФОТО ЭКСПОНАТЫ\IMG_1518.JPG"/>
          <p:cNvPicPr>
            <a:picLocks noGrp="1" noChangeAspect="1" noChangeArrowheads="1"/>
          </p:cNvPicPr>
          <p:nvPr>
            <p:ph sz="quarter" idx="4"/>
          </p:nvPr>
        </p:nvPicPr>
        <p:blipFill>
          <a:blip r:embed="rId2" cstate="print"/>
          <a:srcRect/>
          <a:stretch>
            <a:fillRect/>
          </a:stretch>
        </p:blipFill>
        <p:spPr bwMode="auto">
          <a:xfrm>
            <a:off x="6809014" y="1602894"/>
            <a:ext cx="5183188" cy="366777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Рисунок 7"/>
          <p:cNvPicPr>
            <a:picLocks noChangeAspect="1"/>
          </p:cNvPicPr>
          <p:nvPr/>
        </p:nvPicPr>
        <p:blipFill>
          <a:blip r:embed="rId3" cstate="print">
            <a:clrChange>
              <a:clrFrom>
                <a:srgbClr val="FFFFFF"/>
              </a:clrFrom>
              <a:clrTo>
                <a:srgbClr val="FFFFFF">
                  <a:alpha val="0"/>
                </a:srgbClr>
              </a:clrTo>
            </a:clrChange>
          </a:blip>
          <a:stretch>
            <a:fillRect/>
          </a:stretch>
        </p:blipFill>
        <p:spPr>
          <a:xfrm>
            <a:off x="0" y="0"/>
            <a:ext cx="1925667" cy="1737360"/>
          </a:xfrm>
          <a:prstGeom prst="rect">
            <a:avLst/>
          </a:prstGeom>
        </p:spPr>
      </p:pic>
      <p:pic>
        <p:nvPicPr>
          <p:cNvPr id="6" name="Рисунок 5" descr="C:\Users\Пользователь\Desktop\1a65d8f0-0c65-4082-b279-783d1ccca7f3[102549].jpg"/>
          <p:cNvPicPr/>
          <p:nvPr/>
        </p:nvPicPr>
        <p:blipFill>
          <a:blip r:embed="rId4" cstate="print"/>
          <a:srcRect/>
          <a:stretch>
            <a:fillRect/>
          </a:stretch>
        </p:blipFill>
        <p:spPr bwMode="auto">
          <a:xfrm>
            <a:off x="2471467" y="4324606"/>
            <a:ext cx="2924356" cy="21259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82594" y="387228"/>
            <a:ext cx="7286297" cy="1325563"/>
          </a:xfrm>
        </p:spPr>
        <p:txBody>
          <a:bodyPr>
            <a:normAutofit/>
          </a:bodyPr>
          <a:lstStyle/>
          <a:p>
            <a:pPr algn="ctr"/>
            <a:r>
              <a:rPr lang="en-US" sz="3200" b="1" dirty="0" smtClean="0">
                <a:solidFill>
                  <a:srgbClr val="C00000"/>
                </a:solidFill>
                <a:latin typeface="Times New Roman" panose="02020603050405020304" pitchFamily="18" charset="0"/>
                <a:cs typeface="Times New Roman" panose="02020603050405020304" pitchFamily="18" charset="0"/>
              </a:rPr>
              <a:t>THE MUSEUM HAS MORE ABOUT 250 ARTIFACTS</a:t>
            </a:r>
            <a:endParaRPr lang="ru-RU" sz="3200" b="1" dirty="0">
              <a:solidFill>
                <a:srgbClr val="C00000"/>
              </a:solidFill>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sz="half" idx="1"/>
          </p:nvPr>
        </p:nvSpPr>
        <p:spPr>
          <a:xfrm>
            <a:off x="492051" y="2077153"/>
            <a:ext cx="5181600" cy="4351338"/>
          </a:xfrm>
        </p:spPr>
        <p:txBody>
          <a:bodyPr>
            <a:normAutofit fontScale="92500" lnSpcReduction="20000"/>
          </a:bodyPr>
          <a:lstStyle/>
          <a:p>
            <a:pPr algn="just">
              <a:buNone/>
            </a:pPr>
            <a:r>
              <a:rPr lang="en-US" b="1" dirty="0" smtClean="0">
                <a:solidFill>
                  <a:srgbClr val="002060"/>
                </a:solidFill>
                <a:latin typeface="Times New Roman" panose="02020603050405020304" pitchFamily="18" charset="0"/>
                <a:cs typeface="Times New Roman" panose="02020603050405020304" pitchFamily="18" charset="0"/>
              </a:rPr>
              <a:t>	Exhibits in the museum are divided into several sections:</a:t>
            </a:r>
            <a:endParaRPr lang="ru-RU" b="1" dirty="0" smtClean="0">
              <a:solidFill>
                <a:srgbClr val="002060"/>
              </a:solidFill>
              <a:latin typeface="Times New Roman" panose="02020603050405020304" pitchFamily="18" charset="0"/>
              <a:cs typeface="Times New Roman" panose="02020603050405020304" pitchFamily="18" charset="0"/>
            </a:endParaRPr>
          </a:p>
          <a:p>
            <a:pPr algn="just"/>
            <a:r>
              <a:rPr lang="en-US" b="1" dirty="0" smtClean="0">
                <a:solidFill>
                  <a:srgbClr val="002060"/>
                </a:solidFill>
                <a:latin typeface="Times New Roman" panose="02020603050405020304" pitchFamily="18" charset="0"/>
                <a:cs typeface="Times New Roman" panose="02020603050405020304" pitchFamily="18" charset="0"/>
              </a:rPr>
              <a:t>Items of wartime of the Great Patriotic War;</a:t>
            </a:r>
            <a:endParaRPr lang="ru-RU" b="1" dirty="0" smtClean="0">
              <a:solidFill>
                <a:srgbClr val="002060"/>
              </a:solidFill>
              <a:latin typeface="Times New Roman" panose="02020603050405020304" pitchFamily="18" charset="0"/>
              <a:cs typeface="Times New Roman" panose="02020603050405020304" pitchFamily="18" charset="0"/>
            </a:endParaRPr>
          </a:p>
          <a:p>
            <a:pPr algn="just"/>
            <a:r>
              <a:rPr lang="en-US" b="1" dirty="0" smtClean="0">
                <a:solidFill>
                  <a:srgbClr val="002060"/>
                </a:solidFill>
                <a:latin typeface="Times New Roman" panose="02020603050405020304" pitchFamily="18" charset="0"/>
                <a:cs typeface="Times New Roman" panose="02020603050405020304" pitchFamily="18" charset="0"/>
              </a:rPr>
              <a:t>Country house;</a:t>
            </a:r>
            <a:endParaRPr lang="ru-RU" b="1" dirty="0" smtClean="0">
              <a:solidFill>
                <a:srgbClr val="002060"/>
              </a:solidFill>
              <a:latin typeface="Times New Roman" panose="02020603050405020304" pitchFamily="18" charset="0"/>
              <a:cs typeface="Times New Roman" panose="02020603050405020304" pitchFamily="18" charset="0"/>
            </a:endParaRPr>
          </a:p>
          <a:p>
            <a:pPr algn="just"/>
            <a:r>
              <a:rPr lang="en-US" b="1" dirty="0" smtClean="0">
                <a:solidFill>
                  <a:srgbClr val="002060"/>
                </a:solidFill>
                <a:latin typeface="Times New Roman" panose="02020603050405020304" pitchFamily="18" charset="0"/>
                <a:cs typeface="Times New Roman" panose="02020603050405020304" pitchFamily="18" charset="0"/>
              </a:rPr>
              <a:t> Dugout; </a:t>
            </a:r>
            <a:endParaRPr lang="ru-RU" b="1" dirty="0" smtClean="0">
              <a:solidFill>
                <a:srgbClr val="002060"/>
              </a:solidFill>
              <a:latin typeface="Times New Roman" panose="02020603050405020304" pitchFamily="18" charset="0"/>
              <a:cs typeface="Times New Roman" panose="02020603050405020304" pitchFamily="18" charset="0"/>
            </a:endParaRPr>
          </a:p>
          <a:p>
            <a:pPr algn="just"/>
            <a:r>
              <a:rPr lang="en-US" b="1" dirty="0" smtClean="0">
                <a:solidFill>
                  <a:srgbClr val="002060"/>
                </a:solidFill>
                <a:latin typeface="Times New Roman" panose="02020603050405020304" pitchFamily="18" charset="0"/>
                <a:cs typeface="Times New Roman" panose="02020603050405020304" pitchFamily="18" charset="0"/>
              </a:rPr>
              <a:t> Soldier's halt; </a:t>
            </a:r>
            <a:endParaRPr lang="ru-RU" b="1" dirty="0" smtClean="0">
              <a:solidFill>
                <a:srgbClr val="002060"/>
              </a:solidFill>
              <a:latin typeface="Times New Roman" panose="02020603050405020304" pitchFamily="18" charset="0"/>
              <a:cs typeface="Times New Roman" panose="02020603050405020304" pitchFamily="18" charset="0"/>
            </a:endParaRPr>
          </a:p>
          <a:p>
            <a:pPr algn="just"/>
            <a:r>
              <a:rPr lang="en-US" b="1" dirty="0" smtClean="0">
                <a:solidFill>
                  <a:srgbClr val="002060"/>
                </a:solidFill>
                <a:latin typeface="Times New Roman" panose="02020603050405020304" pitchFamily="18" charset="0"/>
                <a:cs typeface="Times New Roman" panose="02020603050405020304" pitchFamily="18" charset="0"/>
              </a:rPr>
              <a:t> Soldier's letters; </a:t>
            </a:r>
            <a:endParaRPr lang="ru-RU" b="1" dirty="0" smtClean="0">
              <a:solidFill>
                <a:srgbClr val="002060"/>
              </a:solidFill>
              <a:latin typeface="Times New Roman" panose="02020603050405020304" pitchFamily="18" charset="0"/>
              <a:cs typeface="Times New Roman" panose="02020603050405020304" pitchFamily="18" charset="0"/>
            </a:endParaRPr>
          </a:p>
          <a:p>
            <a:pPr algn="just"/>
            <a:r>
              <a:rPr lang="en-US" b="1" dirty="0" smtClean="0">
                <a:solidFill>
                  <a:srgbClr val="002060"/>
                </a:solidFill>
                <a:latin typeface="Times New Roman" panose="02020603050405020304" pitchFamily="18" charset="0"/>
                <a:cs typeface="Times New Roman" panose="02020603050405020304" pitchFamily="18" charset="0"/>
              </a:rPr>
              <a:t> Soldier's awards; </a:t>
            </a:r>
            <a:endParaRPr lang="ru-RU" b="1" dirty="0" smtClean="0">
              <a:solidFill>
                <a:srgbClr val="002060"/>
              </a:solidFill>
              <a:latin typeface="Times New Roman" panose="02020603050405020304" pitchFamily="18" charset="0"/>
              <a:cs typeface="Times New Roman" panose="02020603050405020304" pitchFamily="18" charset="0"/>
            </a:endParaRPr>
          </a:p>
          <a:p>
            <a:pPr algn="just"/>
            <a:r>
              <a:rPr lang="en-US" b="1" dirty="0" smtClean="0">
                <a:solidFill>
                  <a:srgbClr val="002060"/>
                </a:solidFill>
                <a:latin typeface="Times New Roman" panose="02020603050405020304" pitchFamily="18" charset="0"/>
                <a:cs typeface="Times New Roman" panose="02020603050405020304" pitchFamily="18" charset="0"/>
              </a:rPr>
              <a:t>World War II newspapers;</a:t>
            </a:r>
            <a:endParaRPr lang="ru-RU" b="1" dirty="0" smtClean="0">
              <a:solidFill>
                <a:srgbClr val="002060"/>
              </a:solidFill>
              <a:latin typeface="Times New Roman" panose="02020603050405020304" pitchFamily="18" charset="0"/>
              <a:cs typeface="Times New Roman" panose="02020603050405020304" pitchFamily="18" charset="0"/>
            </a:endParaRPr>
          </a:p>
          <a:p>
            <a:pPr algn="just"/>
            <a:r>
              <a:rPr lang="en-US" b="1" dirty="0" smtClean="0">
                <a:solidFill>
                  <a:srgbClr val="002060"/>
                </a:solidFill>
                <a:latin typeface="Times New Roman" panose="02020603050405020304" pitchFamily="18" charset="0"/>
                <a:cs typeface="Times New Roman" panose="02020603050405020304" pitchFamily="18" charset="0"/>
              </a:rPr>
              <a:t>Rifle gallery.</a:t>
            </a:r>
            <a:endParaRPr lang="ru-RU" b="1" dirty="0" smtClean="0">
              <a:solidFill>
                <a:srgbClr val="002060"/>
              </a:solidFill>
              <a:latin typeface="Times New Roman" panose="02020603050405020304" pitchFamily="18" charset="0"/>
              <a:cs typeface="Times New Roman" panose="02020603050405020304" pitchFamily="18" charset="0"/>
            </a:endParaRPr>
          </a:p>
          <a:p>
            <a:pPr algn="just">
              <a:buNone/>
            </a:pPr>
            <a:endParaRPr lang="ru-RU" dirty="0">
              <a:latin typeface="Times New Roman" panose="02020603050405020304" pitchFamily="18" charset="0"/>
              <a:cs typeface="Times New Roman" panose="02020603050405020304" pitchFamily="18" charset="0"/>
            </a:endParaRPr>
          </a:p>
        </p:txBody>
      </p:sp>
      <p:pic>
        <p:nvPicPr>
          <p:cNvPr id="5" name="Picture 2" descr="C:\Users\KP\Desktop\ТУРИСТСКОЕ МАСТЕРСТВО\КАРТИНКИ МУЗЕЙ ЩИТ И МЕЧ\ФОТО ЭКСПОНАТЫ\IMG_1576.JPG"/>
          <p:cNvPicPr>
            <a:picLocks noChangeAspect="1" noChangeArrowheads="1"/>
          </p:cNvPicPr>
          <p:nvPr/>
        </p:nvPicPr>
        <p:blipFill>
          <a:blip r:embed="rId2" cstate="print"/>
          <a:srcRect/>
          <a:stretch>
            <a:fillRect/>
          </a:stretch>
        </p:blipFill>
        <p:spPr bwMode="auto">
          <a:xfrm>
            <a:off x="6157063" y="1353341"/>
            <a:ext cx="2531495" cy="2918124"/>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6" name="Picture 4" descr="C:\Users\KP\Desktop\ТУРИСТСКОЕ МАСТЕРСТВО\КАРТИНКИ МУЗЕЙ ЩИТ И МЕЧ\ФОТО ЭКСПОНАТЫ\IMG_1585.JPG"/>
          <p:cNvPicPr>
            <a:picLocks noChangeAspect="1" noChangeArrowheads="1"/>
          </p:cNvPicPr>
          <p:nvPr/>
        </p:nvPicPr>
        <p:blipFill>
          <a:blip r:embed="rId3" cstate="print"/>
          <a:srcRect/>
          <a:stretch>
            <a:fillRect/>
          </a:stretch>
        </p:blipFill>
        <p:spPr bwMode="auto">
          <a:xfrm>
            <a:off x="9264708" y="614108"/>
            <a:ext cx="2539482" cy="292435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7" name="Picture 3" descr="C:\Users\KP\Desktop\ТУРИСТСКОЕ МАСТЕРСТВО\КАРТИНКИ МУЗЕЙ ЩИТ И МЕЧ\ФОТО ЭКСПОНАТЫ\IMG_1587.JPG"/>
          <p:cNvPicPr>
            <a:picLocks noChangeAspect="1" noChangeArrowheads="1"/>
          </p:cNvPicPr>
          <p:nvPr/>
        </p:nvPicPr>
        <p:blipFill>
          <a:blip r:embed="rId4" cstate="print"/>
          <a:srcRect/>
          <a:stretch>
            <a:fillRect/>
          </a:stretch>
        </p:blipFill>
        <p:spPr bwMode="auto">
          <a:xfrm>
            <a:off x="7850851" y="3559945"/>
            <a:ext cx="3875322" cy="329805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8" name="Picture 7" descr="C:\Users\KP\Desktop\ТУРИСТСКОЕ МАСТЕРСТВО\КАРТИНКИ МУЗЕЙ ЩИТ И МЕЧ\ФОТО ЭКСПОНАТЫ\IMG_1574.JPG"/>
          <p:cNvPicPr>
            <a:picLocks noChangeAspect="1" noChangeArrowheads="1"/>
          </p:cNvPicPr>
          <p:nvPr/>
        </p:nvPicPr>
        <p:blipFill>
          <a:blip r:embed="rId5" cstate="print"/>
          <a:srcRect t="7851"/>
          <a:stretch>
            <a:fillRect/>
          </a:stretch>
        </p:blipFill>
        <p:spPr bwMode="auto">
          <a:xfrm>
            <a:off x="4813540" y="3833197"/>
            <a:ext cx="2406771" cy="281824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9" name="Рисунок 8"/>
          <p:cNvPicPr>
            <a:picLocks noChangeAspect="1"/>
          </p:cNvPicPr>
          <p:nvPr/>
        </p:nvPicPr>
        <p:blipFill>
          <a:blip r:embed="rId6" cstate="print">
            <a:clrChange>
              <a:clrFrom>
                <a:srgbClr val="FFFFFF"/>
              </a:clrFrom>
              <a:clrTo>
                <a:srgbClr val="FFFFFF">
                  <a:alpha val="0"/>
                </a:srgbClr>
              </a:clrTo>
            </a:clrChange>
          </a:blip>
          <a:stretch>
            <a:fillRect/>
          </a:stretch>
        </p:blipFill>
        <p:spPr>
          <a:xfrm>
            <a:off x="0" y="0"/>
            <a:ext cx="1925667" cy="1695938"/>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53344" y="306614"/>
            <a:ext cx="8220302" cy="1325563"/>
          </a:xfrm>
        </p:spPr>
        <p:txBody>
          <a:bodyPr>
            <a:normAutofit/>
          </a:bodyPr>
          <a:lstStyle/>
          <a:p>
            <a:r>
              <a:rPr lang="en-US" sz="2800" b="1" dirty="0" smtClean="0">
                <a:solidFill>
                  <a:srgbClr val="C00000"/>
                </a:solidFill>
                <a:latin typeface="Times New Roman" panose="02020603050405020304" pitchFamily="18" charset="0"/>
                <a:cs typeface="Times New Roman" panose="02020603050405020304" pitchFamily="18" charset="0"/>
              </a:rPr>
              <a:t> EXPOSITION  OF  THE VILLAGE HOUSE</a:t>
            </a:r>
            <a:endParaRPr lang="ru-RU" sz="2800" b="1" dirty="0">
              <a:solidFill>
                <a:srgbClr val="C00000"/>
              </a:solidFill>
              <a:latin typeface="Times New Roman" panose="02020603050405020304" pitchFamily="18" charset="0"/>
              <a:cs typeface="Times New Roman" panose="02020603050405020304" pitchFamily="18" charset="0"/>
            </a:endParaRPr>
          </a:p>
        </p:txBody>
      </p:sp>
      <p:sp>
        <p:nvSpPr>
          <p:cNvPr id="4" name="Содержимое 3"/>
          <p:cNvSpPr>
            <a:spLocks noGrp="1"/>
          </p:cNvSpPr>
          <p:nvPr>
            <p:ph sz="half" idx="2"/>
          </p:nvPr>
        </p:nvSpPr>
        <p:spPr>
          <a:xfrm>
            <a:off x="905102" y="2155371"/>
            <a:ext cx="7046912" cy="4034292"/>
          </a:xfrm>
        </p:spPr>
        <p:txBody>
          <a:bodyPr>
            <a:normAutofit/>
          </a:bodyPr>
          <a:lstStyle/>
          <a:p>
            <a:pPr>
              <a:buNone/>
            </a:pPr>
            <a:r>
              <a:rPr lang="en-US" dirty="0" smtClean="0">
                <a:solidFill>
                  <a:srgbClr val="002060"/>
                </a:solidFill>
                <a:latin typeface="Times New Roman" panose="02020603050405020304" pitchFamily="18" charset="0"/>
                <a:cs typeface="Times New Roman" panose="02020603050405020304" pitchFamily="18" charset="0"/>
              </a:rPr>
              <a:t>		</a:t>
            </a:r>
            <a:r>
              <a:rPr lang="ru-RU" b="1" dirty="0" smtClean="0">
                <a:solidFill>
                  <a:srgbClr val="002060"/>
                </a:solidFill>
                <a:latin typeface="Times New Roman" panose="02020603050405020304" pitchFamily="18" charset="0"/>
                <a:cs typeface="Times New Roman" panose="02020603050405020304" pitchFamily="18" charset="0"/>
              </a:rPr>
              <a:t> </a:t>
            </a:r>
            <a:r>
              <a:rPr lang="en-US" sz="2400" b="1" dirty="0" smtClean="0">
                <a:solidFill>
                  <a:srgbClr val="002060"/>
                </a:solidFill>
                <a:latin typeface="Times New Roman" pitchFamily="18" charset="0"/>
                <a:cs typeface="Times New Roman" pitchFamily="18" charset="0"/>
              </a:rPr>
              <a:t>In the second room on the left you can see the props of the village house, where a woman was waiting for a letter from her son. Here you can find one of the most important artifacts of the 19th century - samovar that was an attribute of every Russian house. It is standing on a table with two faceted glasses and a doll. There's a kerosene lamp. The wall of the decoration is made of logs, a portrait of a Soviet soldier hangs on it. </a:t>
            </a:r>
            <a:endParaRPr lang="ru-RU" sz="2400" b="1" dirty="0" smtClean="0">
              <a:solidFill>
                <a:srgbClr val="002060"/>
              </a:solidFill>
              <a:latin typeface="Times New Roman" pitchFamily="18" charset="0"/>
              <a:cs typeface="Times New Roman" pitchFamily="18" charset="0"/>
            </a:endParaRPr>
          </a:p>
          <a:p>
            <a:pPr>
              <a:buNone/>
            </a:pPr>
            <a:r>
              <a:rPr lang="en-US" b="1" dirty="0" smtClean="0">
                <a:solidFill>
                  <a:srgbClr val="002060"/>
                </a:solidFill>
              </a:rPr>
              <a:t> </a:t>
            </a:r>
            <a:endParaRPr lang="ru-RU" b="1" dirty="0" smtClean="0">
              <a:solidFill>
                <a:srgbClr val="002060"/>
              </a:solidFill>
            </a:endParaRPr>
          </a:p>
          <a:p>
            <a:pPr algn="just">
              <a:buNone/>
            </a:pPr>
            <a:endParaRPr lang="ru-RU" dirty="0">
              <a:latin typeface="Times New Roman" panose="02020603050405020304" pitchFamily="18" charset="0"/>
              <a:cs typeface="Times New Roman" panose="02020603050405020304" pitchFamily="18" charset="0"/>
            </a:endParaRPr>
          </a:p>
        </p:txBody>
      </p:sp>
      <p:pic>
        <p:nvPicPr>
          <p:cNvPr id="2050" name="Picture 2" descr="C:\Users\Santeh import\Desktop\для визитки\фото\IMG_1576.JPG"/>
          <p:cNvPicPr>
            <a:picLocks noGrp="1" noChangeAspect="1" noChangeArrowheads="1"/>
          </p:cNvPicPr>
          <p:nvPr>
            <p:ph sz="quarter" idx="4"/>
          </p:nvPr>
        </p:nvPicPr>
        <p:blipFill>
          <a:blip r:embed="rId2" cstate="print"/>
          <a:srcRect/>
          <a:stretch>
            <a:fillRect/>
          </a:stretch>
        </p:blipFill>
        <p:spPr bwMode="auto">
          <a:xfrm rot="5400000">
            <a:off x="7532044" y="2211161"/>
            <a:ext cx="4912784" cy="3684588"/>
          </a:xfrm>
          <a:prstGeom prst="rect">
            <a:avLst/>
          </a:prstGeom>
          <a:noFill/>
        </p:spPr>
      </p:pic>
      <p:pic>
        <p:nvPicPr>
          <p:cNvPr id="8" name="Рисунок 7"/>
          <p:cNvPicPr>
            <a:picLocks noChangeAspect="1"/>
          </p:cNvPicPr>
          <p:nvPr/>
        </p:nvPicPr>
        <p:blipFill>
          <a:blip r:embed="rId3" cstate="print">
            <a:clrChange>
              <a:clrFrom>
                <a:srgbClr val="FFFFFF"/>
              </a:clrFrom>
              <a:clrTo>
                <a:srgbClr val="FFFFFF">
                  <a:alpha val="0"/>
                </a:srgbClr>
              </a:clrTo>
            </a:clrChange>
          </a:blip>
          <a:stretch>
            <a:fillRect/>
          </a:stretch>
        </p:blipFill>
        <p:spPr>
          <a:xfrm>
            <a:off x="0" y="244928"/>
            <a:ext cx="2269671" cy="1943101"/>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10243" y="604158"/>
            <a:ext cx="11519753" cy="5910942"/>
          </a:xfrm>
        </p:spPr>
        <p:txBody>
          <a:bodyPr>
            <a:normAutofit/>
          </a:bodyPr>
          <a:lstStyle/>
          <a:p>
            <a:pPr indent="457200" algn="just">
              <a:lnSpc>
                <a:spcPct val="100000"/>
              </a:lnSpc>
              <a:buFont typeface="Wingdings" pitchFamily="2" charset="2"/>
              <a:buChar char="q"/>
            </a:pPr>
            <a:r>
              <a:rPr lang="en-US" dirty="0" smtClean="0"/>
              <a:t>In 	</a:t>
            </a:r>
          </a:p>
          <a:p>
            <a:pPr indent="457200" algn="just">
              <a:lnSpc>
                <a:spcPct val="100000"/>
              </a:lnSpc>
              <a:buFont typeface="Wingdings" pitchFamily="2" charset="2"/>
              <a:buChar char="q"/>
            </a:pPr>
            <a:endParaRPr lang="en-US" b="1" dirty="0" smtClean="0">
              <a:solidFill>
                <a:srgbClr val="002060"/>
              </a:solidFill>
              <a:latin typeface="Times New Roman" pitchFamily="18" charset="0"/>
              <a:cs typeface="Times New Roman" pitchFamily="18" charset="0"/>
            </a:endParaRPr>
          </a:p>
          <a:p>
            <a:pPr>
              <a:buNone/>
            </a:pPr>
            <a:r>
              <a:rPr lang="en-US" dirty="0" smtClean="0"/>
              <a:t>		</a:t>
            </a:r>
            <a:r>
              <a:rPr lang="en-US" b="1" dirty="0" smtClean="0">
                <a:solidFill>
                  <a:srgbClr val="002060"/>
                </a:solidFill>
                <a:latin typeface="Times New Roman" pitchFamily="18" charset="0"/>
                <a:cs typeface="Times New Roman" pitchFamily="18" charset="0"/>
              </a:rPr>
              <a:t>There are several more unique exhibits in the 2nd small hall. For example the iron tongs. The Soviet people saved their buildings from falling bombs and arsons of roofs with the help of them. These tools were brought by </a:t>
            </a:r>
            <a:r>
              <a:rPr lang="en-US" b="1" dirty="0" err="1" smtClean="0">
                <a:solidFill>
                  <a:srgbClr val="002060"/>
                </a:solidFill>
                <a:latin typeface="Times New Roman" pitchFamily="18" charset="0"/>
                <a:cs typeface="Times New Roman" pitchFamily="18" charset="0"/>
              </a:rPr>
              <a:t>Yevgeny</a:t>
            </a:r>
            <a:r>
              <a:rPr lang="en-US" b="1" dirty="0" smtClean="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Petrovich</a:t>
            </a:r>
            <a:r>
              <a:rPr lang="en-US" b="1" dirty="0" smtClean="0">
                <a:solidFill>
                  <a:srgbClr val="002060"/>
                </a:solidFill>
                <a:latin typeface="Times New Roman" pitchFamily="18" charset="0"/>
                <a:cs typeface="Times New Roman" pitchFamily="18" charset="0"/>
              </a:rPr>
              <a:t> Prokhorov, a resident of </a:t>
            </a:r>
            <a:r>
              <a:rPr lang="en-US" b="1" dirty="0" err="1" smtClean="0">
                <a:solidFill>
                  <a:srgbClr val="002060"/>
                </a:solidFill>
                <a:latin typeface="Times New Roman" pitchFamily="18" charset="0"/>
                <a:cs typeface="Times New Roman" pitchFamily="18" charset="0"/>
              </a:rPr>
              <a:t>Pokrovskiy</a:t>
            </a:r>
            <a:r>
              <a:rPr lang="en-US" b="1" dirty="0" smtClean="0">
                <a:solidFill>
                  <a:srgbClr val="002060"/>
                </a:solidFill>
                <a:latin typeface="Times New Roman" pitchFamily="18" charset="0"/>
                <a:cs typeface="Times New Roman" pitchFamily="18" charset="0"/>
              </a:rPr>
              <a:t> - </a:t>
            </a:r>
            <a:r>
              <a:rPr lang="en-US" b="1" dirty="0" err="1" smtClean="0">
                <a:solidFill>
                  <a:srgbClr val="002060"/>
                </a:solidFill>
                <a:latin typeface="Times New Roman" pitchFamily="18" charset="0"/>
                <a:cs typeface="Times New Roman" pitchFamily="18" charset="0"/>
              </a:rPr>
              <a:t>Streshnev</a:t>
            </a:r>
            <a:r>
              <a:rPr lang="en-US" b="1" dirty="0" smtClean="0">
                <a:solidFill>
                  <a:srgbClr val="002060"/>
                </a:solidFill>
                <a:latin typeface="Times New Roman" pitchFamily="18" charset="0"/>
                <a:cs typeface="Times New Roman" pitchFamily="18" charset="0"/>
              </a:rPr>
              <a:t> district. </a:t>
            </a:r>
            <a:endParaRPr lang="ru-RU" b="1" dirty="0" smtClean="0">
              <a:solidFill>
                <a:srgbClr val="002060"/>
              </a:solidFill>
              <a:latin typeface="Times New Roman" pitchFamily="18" charset="0"/>
              <a:cs typeface="Times New Roman" pitchFamily="18" charset="0"/>
            </a:endParaRPr>
          </a:p>
          <a:p>
            <a:pPr>
              <a:buNone/>
            </a:pPr>
            <a:r>
              <a:rPr lang="en-US" dirty="0" smtClean="0"/>
              <a:t> </a:t>
            </a:r>
            <a:endParaRPr lang="ru-RU" dirty="0" smtClean="0"/>
          </a:p>
          <a:p>
            <a:pPr>
              <a:buNone/>
            </a:pPr>
            <a:r>
              <a:rPr lang="en-US" b="1" dirty="0" smtClean="0">
                <a:solidFill>
                  <a:srgbClr val="002060"/>
                </a:solidFill>
                <a:latin typeface="Times New Roman" pitchFamily="18" charset="0"/>
                <a:cs typeface="Times New Roman" pitchFamily="18" charset="0"/>
              </a:rPr>
              <a:t> </a:t>
            </a:r>
            <a:endParaRPr lang="ru-RU" b="1" dirty="0" smtClean="0">
              <a:solidFill>
                <a:srgbClr val="002060"/>
              </a:solidFill>
              <a:latin typeface="Times New Roman" pitchFamily="18" charset="0"/>
              <a:cs typeface="Times New Roman" pitchFamily="18" charset="0"/>
            </a:endParaRPr>
          </a:p>
          <a:p>
            <a:pPr indent="457200" algn="just">
              <a:buNone/>
            </a:pPr>
            <a:endParaRPr lang="ru-RU" b="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cstate="print">
            <a:clrChange>
              <a:clrFrom>
                <a:srgbClr val="FFFFFF"/>
              </a:clrFrom>
              <a:clrTo>
                <a:srgbClr val="FFFFFF">
                  <a:alpha val="0"/>
                </a:srgbClr>
              </a:clrTo>
            </a:clrChange>
          </a:blip>
          <a:stretch>
            <a:fillRect/>
          </a:stretch>
        </p:blipFill>
        <p:spPr>
          <a:xfrm>
            <a:off x="0" y="0"/>
            <a:ext cx="1925667" cy="1695938"/>
          </a:xfrm>
          <a:prstGeom prst="rect">
            <a:avLst/>
          </a:prstGeom>
        </p:spPr>
      </p:pic>
      <p:pic>
        <p:nvPicPr>
          <p:cNvPr id="5122" name="Picture 2" descr="C:\Users\KP\Desktop\ТУРИСТСКОЕ МАСТЕРСТВО\КАРТИНКИ МУЗЕЙ ЩИТ И МЕЧ\ФОТО ЭКСПОНАТЫ\IMG_1577.JPG"/>
          <p:cNvPicPr>
            <a:picLocks noChangeAspect="1" noChangeArrowheads="1"/>
          </p:cNvPicPr>
          <p:nvPr/>
        </p:nvPicPr>
        <p:blipFill>
          <a:blip r:embed="rId3" cstate="print"/>
          <a:srcRect/>
          <a:stretch>
            <a:fillRect/>
          </a:stretch>
        </p:blipFill>
        <p:spPr bwMode="auto">
          <a:xfrm>
            <a:off x="5421086" y="3649912"/>
            <a:ext cx="5007631" cy="2238863"/>
          </a:xfrm>
          <a:prstGeom prst="rect">
            <a:avLst/>
          </a:prstGeom>
          <a:noFill/>
        </p:spPr>
      </p:pic>
      <p:sp>
        <p:nvSpPr>
          <p:cNvPr id="6" name="TextBox 5"/>
          <p:cNvSpPr txBox="1"/>
          <p:nvPr/>
        </p:nvSpPr>
        <p:spPr>
          <a:xfrm>
            <a:off x="2424024" y="751114"/>
            <a:ext cx="9152626" cy="461665"/>
          </a:xfrm>
          <a:prstGeom prst="rect">
            <a:avLst/>
          </a:prstGeom>
          <a:noFill/>
        </p:spPr>
        <p:txBody>
          <a:bodyPr wrap="square" rtlCol="0">
            <a:spAutoFit/>
          </a:bodyPr>
          <a:lstStyle/>
          <a:p>
            <a:r>
              <a:rPr lang="en-US" sz="2400" b="1" dirty="0" smtClean="0">
                <a:solidFill>
                  <a:srgbClr val="C00000"/>
                </a:solidFill>
                <a:latin typeface="Times New Roman" pitchFamily="18" charset="0"/>
                <a:cs typeface="Times New Roman" pitchFamily="18" charset="0"/>
              </a:rPr>
              <a:t>THERE ARE IRON TONGS ON THE NEXT WINDOW</a:t>
            </a:r>
            <a:endParaRPr lang="ru-RU" sz="2400" b="1" dirty="0">
              <a:solidFill>
                <a:srgbClr val="C00000"/>
              </a:solidFill>
              <a:latin typeface="Times New Roman" pitchFamily="18" charset="0"/>
              <a:cs typeface="Times New Roman" pitchFamily="18" charset="0"/>
            </a:endParaRPr>
          </a:p>
        </p:txBody>
      </p:sp>
    </p:spTree>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570009" y="1035170"/>
            <a:ext cx="10075651" cy="1577401"/>
          </a:xfrm>
        </p:spPr>
        <p:txBody>
          <a:bodyPr>
            <a:normAutofit fontScale="25000" lnSpcReduction="20000"/>
          </a:bodyPr>
          <a:lstStyle/>
          <a:p>
            <a:pPr>
              <a:lnSpc>
                <a:spcPct val="120000"/>
              </a:lnSpc>
              <a:buNone/>
            </a:pPr>
            <a:r>
              <a:rPr lang="en-US" sz="9600" dirty="0" smtClean="0">
                <a:solidFill>
                  <a:srgbClr val="002060"/>
                </a:solidFill>
                <a:latin typeface="Times New Roman" pitchFamily="18" charset="0"/>
                <a:cs typeface="Times New Roman" pitchFamily="18" charset="0"/>
              </a:rPr>
              <a:t>		</a:t>
            </a:r>
            <a:r>
              <a:rPr lang="en-US" sz="9600" b="1" dirty="0" smtClean="0">
                <a:solidFill>
                  <a:srgbClr val="002060"/>
                </a:solidFill>
                <a:latin typeface="Times New Roman" pitchFamily="18" charset="0"/>
                <a:cs typeface="Times New Roman" pitchFamily="18" charset="0"/>
              </a:rPr>
              <a:t>Now, dear guests, please focus your attention on the model of the dugout. There is a table inside it, a stove, a holster of a pistol named Tula </a:t>
            </a:r>
            <a:r>
              <a:rPr lang="en-US" sz="9600" b="1" dirty="0" err="1" smtClean="0">
                <a:solidFill>
                  <a:srgbClr val="002060"/>
                </a:solidFill>
                <a:latin typeface="Times New Roman" pitchFamily="18" charset="0"/>
                <a:cs typeface="Times New Roman" pitchFamily="18" charset="0"/>
              </a:rPr>
              <a:t>Tokarev</a:t>
            </a:r>
            <a:r>
              <a:rPr lang="en-US" sz="9600" b="1" dirty="0" smtClean="0">
                <a:solidFill>
                  <a:srgbClr val="002060"/>
                </a:solidFill>
                <a:latin typeface="Times New Roman" pitchFamily="18" charset="0"/>
                <a:cs typeface="Times New Roman" pitchFamily="18" charset="0"/>
              </a:rPr>
              <a:t>, a newspaper of the USSR, a tablet bag, an iron flask, 5 or 6 rounds of ammunition and a helmet.  This is the hideout where our commanders were developing military operations.</a:t>
            </a:r>
            <a:endParaRPr lang="ru-RU" sz="9600" b="1" dirty="0" smtClean="0">
              <a:solidFill>
                <a:srgbClr val="002060"/>
              </a:solidFill>
              <a:latin typeface="Times New Roman" pitchFamily="18" charset="0"/>
              <a:cs typeface="Times New Roman" pitchFamily="18" charset="0"/>
            </a:endParaRPr>
          </a:p>
          <a:p>
            <a:pPr>
              <a:lnSpc>
                <a:spcPct val="120000"/>
              </a:lnSpc>
              <a:buNone/>
            </a:pPr>
            <a:r>
              <a:rPr lang="en-US" sz="9600" b="1" dirty="0" smtClean="0">
                <a:solidFill>
                  <a:srgbClr val="002060"/>
                </a:solidFill>
                <a:latin typeface="Times New Roman" pitchFamily="18" charset="0"/>
                <a:cs typeface="Times New Roman" pitchFamily="18" charset="0"/>
              </a:rPr>
              <a:t> </a:t>
            </a:r>
            <a:endParaRPr lang="ru-RU" sz="9600" b="1" dirty="0" smtClean="0">
              <a:solidFill>
                <a:srgbClr val="002060"/>
              </a:solidFill>
              <a:latin typeface="Times New Roman" pitchFamily="18" charset="0"/>
              <a:cs typeface="Times New Roman" pitchFamily="18" charset="0"/>
            </a:endParaRPr>
          </a:p>
          <a:p>
            <a:pPr>
              <a:lnSpc>
                <a:spcPct val="120000"/>
              </a:lnSpc>
            </a:pPr>
            <a:r>
              <a:rPr lang="en-US" sz="2400" b="1" dirty="0" smtClean="0"/>
              <a:t> </a:t>
            </a:r>
            <a:endParaRPr lang="ru-RU" sz="2400" b="1" dirty="0" smtClean="0"/>
          </a:p>
          <a:p>
            <a:pPr algn="just">
              <a:buNone/>
            </a:pPr>
            <a:endParaRPr lang="ru-RU" sz="2400" b="1" dirty="0" smtClean="0">
              <a:solidFill>
                <a:srgbClr val="002060"/>
              </a:solidFill>
              <a:latin typeface="Times New Roman" panose="02020603050405020304" pitchFamily="18" charset="0"/>
              <a:cs typeface="Times New Roman" panose="02020603050405020304" pitchFamily="18" charset="0"/>
            </a:endParaRPr>
          </a:p>
          <a:p>
            <a:pPr algn="just"/>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cstate="print">
            <a:clrChange>
              <a:clrFrom>
                <a:srgbClr val="FFFFFF"/>
              </a:clrFrom>
              <a:clrTo>
                <a:srgbClr val="FFFFFF">
                  <a:alpha val="0"/>
                </a:srgbClr>
              </a:clrTo>
            </a:clrChange>
          </a:blip>
          <a:stretch>
            <a:fillRect/>
          </a:stretch>
        </p:blipFill>
        <p:spPr>
          <a:xfrm>
            <a:off x="0" y="195943"/>
            <a:ext cx="1925667" cy="1695938"/>
          </a:xfrm>
          <a:prstGeom prst="rect">
            <a:avLst/>
          </a:prstGeom>
        </p:spPr>
      </p:pic>
      <p:pic>
        <p:nvPicPr>
          <p:cNvPr id="6146" name="Picture 2" descr="C:\Users\KP\Desktop\ТУРИСТСКОЕ МАСТЕРСТВО\КАРТИНКИ МУЗЕЙ ЩИТ И МЕЧ\ФОТО ЭКСПОНАТЫ\IMG_1584.JPG"/>
          <p:cNvPicPr>
            <a:picLocks noChangeAspect="1" noChangeArrowheads="1"/>
          </p:cNvPicPr>
          <p:nvPr/>
        </p:nvPicPr>
        <p:blipFill>
          <a:blip r:embed="rId3" cstate="print"/>
          <a:srcRect/>
          <a:stretch>
            <a:fillRect/>
          </a:stretch>
        </p:blipFill>
        <p:spPr bwMode="auto">
          <a:xfrm>
            <a:off x="6206830" y="3060652"/>
            <a:ext cx="5371305" cy="3604299"/>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3062377" y="526212"/>
            <a:ext cx="5189113" cy="461665"/>
          </a:xfrm>
          <a:prstGeom prst="rect">
            <a:avLst/>
          </a:prstGeom>
          <a:noFill/>
        </p:spPr>
        <p:txBody>
          <a:bodyPr wrap="square" rtlCol="0">
            <a:spAutoFit/>
          </a:bodyPr>
          <a:lstStyle/>
          <a:p>
            <a:r>
              <a:rPr lang="en-US" sz="2400" b="1" dirty="0" smtClean="0">
                <a:solidFill>
                  <a:srgbClr val="C00000"/>
                </a:solidFill>
                <a:latin typeface="Times New Roman" pitchFamily="18" charset="0"/>
                <a:cs typeface="Times New Roman" pitchFamily="18" charset="0"/>
              </a:rPr>
              <a:t>THE DUGOUT</a:t>
            </a:r>
            <a:endParaRPr lang="ru-RU" sz="2400" b="1" dirty="0">
              <a:solidFill>
                <a:srgbClr val="C00000"/>
              </a:solidFill>
              <a:latin typeface="Times New Roman" pitchFamily="18" charset="0"/>
              <a:cs typeface="Times New Roman" pitchFamily="18" charset="0"/>
            </a:endParaRPr>
          </a:p>
        </p:txBody>
      </p:sp>
      <p:pic>
        <p:nvPicPr>
          <p:cNvPr id="7" name="Рисунок 6" descr="C:\Users\Пользователь\Desktop\2981d231-fb82-4079-b43a-90357eaef0e1[106561].jpg"/>
          <p:cNvPicPr/>
          <p:nvPr/>
        </p:nvPicPr>
        <p:blipFill>
          <a:blip r:embed="rId4" cstate="print"/>
          <a:srcRect/>
          <a:stretch>
            <a:fillRect/>
          </a:stretch>
        </p:blipFill>
        <p:spPr bwMode="auto">
          <a:xfrm>
            <a:off x="925490" y="3095897"/>
            <a:ext cx="4856671" cy="348802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948907" y="1431987"/>
            <a:ext cx="6287916" cy="5151694"/>
          </a:xfrm>
        </p:spPr>
        <p:txBody>
          <a:bodyPr>
            <a:normAutofit fontScale="92500" lnSpcReduction="20000"/>
          </a:bodyPr>
          <a:lstStyle/>
          <a:p>
            <a:endParaRPr lang="en-US" sz="2400" dirty="0" smtClean="0">
              <a:solidFill>
                <a:srgbClr val="002060"/>
              </a:solidFill>
              <a:latin typeface="Times New Roman" panose="02020603050405020304" pitchFamily="18" charset="0"/>
              <a:cs typeface="Times New Roman" panose="02020603050405020304" pitchFamily="18" charset="0"/>
            </a:endParaRPr>
          </a:p>
          <a:p>
            <a:pPr>
              <a:buFont typeface="Wingdings" pitchFamily="2" charset="2"/>
              <a:buChar char="q"/>
            </a:pPr>
            <a:r>
              <a:rPr lang="en-US" sz="2400" b="1" dirty="0" smtClean="0">
                <a:solidFill>
                  <a:srgbClr val="002060"/>
                </a:solidFill>
                <a:latin typeface="Times New Roman" panose="02020603050405020304" pitchFamily="18" charset="0"/>
                <a:cs typeface="Times New Roman" panose="02020603050405020304" pitchFamily="18" charset="0"/>
              </a:rPr>
              <a:t>   When you look at this corner, it is easy to imagine a real soldier’s halt where tired and exhausted fighters could sit and warm up near the fire. During the soldiers’ rest break they wrote letters close relatives and loved people or just relaxed and gained energy.</a:t>
            </a:r>
          </a:p>
          <a:p>
            <a:pPr>
              <a:buNone/>
            </a:pPr>
            <a:r>
              <a:rPr lang="en-US" sz="2400" b="1" dirty="0" smtClean="0">
                <a:solidFill>
                  <a:srgbClr val="002060"/>
                </a:solidFill>
                <a:latin typeface="Times New Roman" panose="02020603050405020304" pitchFamily="18" charset="0"/>
                <a:cs typeface="Times New Roman" panose="02020603050405020304" pitchFamily="18" charset="0"/>
              </a:rPr>
              <a:t> </a:t>
            </a:r>
            <a:endParaRPr lang="ru-RU" sz="2400" b="1" dirty="0" smtClean="0">
              <a:solidFill>
                <a:srgbClr val="002060"/>
              </a:solidFill>
              <a:latin typeface="Times New Roman" pitchFamily="18" charset="0"/>
              <a:cs typeface="Times New Roman" pitchFamily="18" charset="0"/>
            </a:endParaRPr>
          </a:p>
          <a:p>
            <a:pPr>
              <a:buFont typeface="Wingdings" pitchFamily="2" charset="2"/>
              <a:buChar char="q"/>
            </a:pPr>
            <a:r>
              <a:rPr lang="en-US" sz="2400" b="1" dirty="0" smtClean="0">
                <a:solidFill>
                  <a:srgbClr val="002060"/>
                </a:solidFill>
                <a:latin typeface="Times New Roman" pitchFamily="18" charset="0"/>
                <a:cs typeface="Times New Roman" pitchFamily="18" charset="0"/>
              </a:rPr>
              <a:t>    Next to the fire there are two stumps, soldier's bags, personal things and a </a:t>
            </a:r>
            <a:r>
              <a:rPr lang="en-US" sz="2400" b="1" dirty="0" err="1" smtClean="0">
                <a:solidFill>
                  <a:srgbClr val="002060"/>
                </a:solidFill>
                <a:latin typeface="Times New Roman" pitchFamily="18" charset="0"/>
                <a:cs typeface="Times New Roman" pitchFamily="18" charset="0"/>
              </a:rPr>
              <a:t>bayan</a:t>
            </a:r>
            <a:r>
              <a:rPr lang="en-US" sz="2400" b="1" dirty="0" smtClean="0">
                <a:solidFill>
                  <a:srgbClr val="002060"/>
                </a:solidFill>
                <a:latin typeface="Times New Roman" pitchFamily="18" charset="0"/>
                <a:cs typeface="Times New Roman" pitchFamily="18" charset="0"/>
              </a:rPr>
              <a:t> of the time for singing, dancing and distracting soldiers from the horrors of the war. </a:t>
            </a:r>
            <a:endParaRPr lang="ru-RU" sz="2400" b="1" dirty="0" smtClean="0">
              <a:solidFill>
                <a:srgbClr val="002060"/>
              </a:solidFill>
              <a:latin typeface="Times New Roman" pitchFamily="18" charset="0"/>
              <a:cs typeface="Times New Roman" pitchFamily="18" charset="0"/>
            </a:endParaRPr>
          </a:p>
          <a:p>
            <a:pPr>
              <a:buNone/>
            </a:pPr>
            <a:endParaRPr lang="ru-RU" sz="2400" b="1" dirty="0" smtClean="0">
              <a:solidFill>
                <a:srgbClr val="002060"/>
              </a:solidFill>
              <a:latin typeface="Times New Roman" pitchFamily="18" charset="0"/>
              <a:cs typeface="Times New Roman" pitchFamily="18" charset="0"/>
            </a:endParaRPr>
          </a:p>
          <a:p>
            <a:pPr>
              <a:buNone/>
            </a:pPr>
            <a:r>
              <a:rPr lang="ru-RU" sz="2400" b="1" dirty="0" smtClean="0">
                <a:solidFill>
                  <a:srgbClr val="002060"/>
                </a:solidFill>
                <a:latin typeface="Times New Roman" pitchFamily="18" charset="0"/>
                <a:cs typeface="Times New Roman" pitchFamily="18" charset="0"/>
              </a:rPr>
              <a:t> </a:t>
            </a:r>
          </a:p>
          <a:p>
            <a:pPr algn="just">
              <a:buNone/>
            </a:pPr>
            <a:endParaRPr lang="ru-RU" sz="2400" b="1" dirty="0" smtClean="0">
              <a:latin typeface="Times New Roman" panose="02020603050405020304" pitchFamily="18" charset="0"/>
              <a:cs typeface="Times New Roman" panose="02020603050405020304" pitchFamily="18" charset="0"/>
            </a:endParaRPr>
          </a:p>
          <a:p>
            <a:pPr algn="just">
              <a:buNone/>
            </a:pPr>
            <a:endParaRPr lang="ru-RU" sz="2400" b="1" dirty="0" smtClean="0">
              <a:solidFill>
                <a:srgbClr val="002060"/>
              </a:solidFill>
              <a:latin typeface="Times New Roman" panose="02020603050405020304" pitchFamily="18" charset="0"/>
              <a:cs typeface="Times New Roman" panose="02020603050405020304" pitchFamily="18" charset="0"/>
            </a:endParaRPr>
          </a:p>
          <a:p>
            <a:pPr algn="just">
              <a:buNone/>
            </a:pPr>
            <a:r>
              <a:rPr lang="en-US" sz="2400" b="1" dirty="0" smtClean="0">
                <a:solidFill>
                  <a:srgbClr val="002060"/>
                </a:solidFill>
                <a:latin typeface="Times New Roman" panose="02020603050405020304" pitchFamily="18" charset="0"/>
                <a:cs typeface="Times New Roman" panose="02020603050405020304" pitchFamily="18" charset="0"/>
              </a:rPr>
              <a:t>		</a:t>
            </a:r>
            <a:endParaRPr lang="ru-RU" sz="2400" b="1" dirty="0" smtClean="0">
              <a:solidFill>
                <a:srgbClr val="002060"/>
              </a:solidFill>
              <a:latin typeface="Times New Roman" panose="02020603050405020304" pitchFamily="18" charset="0"/>
              <a:cs typeface="Times New Roman" panose="02020603050405020304" pitchFamily="18" charset="0"/>
            </a:endParaRPr>
          </a:p>
          <a:p>
            <a:pPr algn="just"/>
            <a:endParaRPr lang="ru-RU" dirty="0">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34786" y="636814"/>
            <a:ext cx="10972800" cy="523220"/>
          </a:xfrm>
          <a:prstGeom prst="rect">
            <a:avLst/>
          </a:prstGeom>
        </p:spPr>
        <p:txBody>
          <a:bodyPr wrap="square">
            <a:spAutoFit/>
          </a:bodyPr>
          <a:lstStyle/>
          <a:p>
            <a:pPr algn="ctr"/>
            <a:r>
              <a:rPr lang="en-US" sz="2800" b="1" dirty="0" smtClean="0">
                <a:solidFill>
                  <a:srgbClr val="C00000"/>
                </a:solidFill>
                <a:latin typeface="Times New Roman" panose="02020603050405020304" pitchFamily="18" charset="0"/>
                <a:cs typeface="Times New Roman" panose="02020603050405020304" pitchFamily="18" charset="0"/>
              </a:rPr>
              <a:t>SOLDIER’S HALT</a:t>
            </a:r>
            <a:endParaRPr lang="ru-RU" sz="2800" b="1" dirty="0">
              <a:solidFill>
                <a:srgbClr val="C00000"/>
              </a:solidFill>
              <a:latin typeface="Times New Roman" panose="02020603050405020304" pitchFamily="18" charset="0"/>
              <a:cs typeface="Times New Roman" panose="02020603050405020304" pitchFamily="18" charset="0"/>
            </a:endParaRPr>
          </a:p>
        </p:txBody>
      </p:sp>
      <p:pic>
        <p:nvPicPr>
          <p:cNvPr id="5" name="Picture 2" descr="C:\Users\KP\Desktop\ТУРИСТСКОЕ МАСТЕРСТВО\КАРТИНКИ МУЗЕЙ ЩИТ И МЕЧ\ФОТО ЭКСКУРСИИ\IMG_3844.JPG"/>
          <p:cNvPicPr>
            <a:picLocks noChangeAspect="1" noChangeArrowheads="1"/>
          </p:cNvPicPr>
          <p:nvPr/>
        </p:nvPicPr>
        <p:blipFill>
          <a:blip r:embed="rId2" cstate="print"/>
          <a:srcRect/>
          <a:stretch>
            <a:fillRect/>
          </a:stretch>
        </p:blipFill>
        <p:spPr bwMode="auto">
          <a:xfrm>
            <a:off x="7703388" y="1334218"/>
            <a:ext cx="3536829" cy="4548997"/>
          </a:xfrm>
          <a:prstGeom prst="rect">
            <a:avLst/>
          </a:prstGeom>
          <a:noFill/>
        </p:spPr>
      </p:pic>
      <p:pic>
        <p:nvPicPr>
          <p:cNvPr id="7" name="Рисунок 6"/>
          <p:cNvPicPr>
            <a:picLocks noChangeAspect="1"/>
          </p:cNvPicPr>
          <p:nvPr/>
        </p:nvPicPr>
        <p:blipFill>
          <a:blip r:embed="rId3" cstate="print">
            <a:clrChange>
              <a:clrFrom>
                <a:srgbClr val="FFFFFF"/>
              </a:clrFrom>
              <a:clrTo>
                <a:srgbClr val="FFFFFF">
                  <a:alpha val="0"/>
                </a:srgbClr>
              </a:clrTo>
            </a:clrChange>
          </a:blip>
          <a:stretch>
            <a:fillRect/>
          </a:stretch>
        </p:blipFill>
        <p:spPr>
          <a:xfrm>
            <a:off x="0" y="0"/>
            <a:ext cx="1925667" cy="1695938"/>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clrChange>
              <a:clrFrom>
                <a:srgbClr val="FFFFFF"/>
              </a:clrFrom>
              <a:clrTo>
                <a:srgbClr val="FFFFFF">
                  <a:alpha val="0"/>
                </a:srgbClr>
              </a:clrTo>
            </a:clrChange>
          </a:blip>
          <a:stretch>
            <a:fillRect/>
          </a:stretch>
        </p:blipFill>
        <p:spPr>
          <a:xfrm>
            <a:off x="0" y="391885"/>
            <a:ext cx="1925667" cy="1695938"/>
          </a:xfrm>
          <a:prstGeom prst="rect">
            <a:avLst/>
          </a:prstGeom>
        </p:spPr>
      </p:pic>
      <p:sp>
        <p:nvSpPr>
          <p:cNvPr id="3" name="TextBox 2"/>
          <p:cNvSpPr txBox="1"/>
          <p:nvPr/>
        </p:nvSpPr>
        <p:spPr>
          <a:xfrm>
            <a:off x="7707086" y="1619794"/>
            <a:ext cx="4088674" cy="3693319"/>
          </a:xfrm>
          <a:prstGeom prst="rect">
            <a:avLst/>
          </a:prstGeom>
          <a:noFill/>
        </p:spPr>
        <p:txBody>
          <a:bodyPr wrap="square" rtlCol="0">
            <a:spAutoFit/>
          </a:bodyPr>
          <a:lstStyle/>
          <a:p>
            <a:pPr algn="just"/>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b="1" dirty="0" smtClean="0">
                <a:solidFill>
                  <a:srgbClr val="002060"/>
                </a:solidFill>
                <a:latin typeface="Times New Roman" pitchFamily="18" charset="0"/>
                <a:cs typeface="Times New Roman" pitchFamily="18" charset="0"/>
              </a:rPr>
              <a:t>I would like to present to you the exhibition, which was created by us and a former history teacher </a:t>
            </a:r>
            <a:r>
              <a:rPr lang="en-US" sz="2400" b="1" dirty="0" err="1" smtClean="0">
                <a:solidFill>
                  <a:srgbClr val="002060"/>
                </a:solidFill>
                <a:latin typeface="Times New Roman" pitchFamily="18" charset="0"/>
                <a:cs typeface="Times New Roman" pitchFamily="18" charset="0"/>
              </a:rPr>
              <a:t>Burdakina</a:t>
            </a:r>
            <a:r>
              <a:rPr lang="en-US" sz="2400" b="1" dirty="0" smtClean="0">
                <a:solidFill>
                  <a:srgbClr val="002060"/>
                </a:solidFill>
                <a:latin typeface="Times New Roman" pitchFamily="18" charset="0"/>
                <a:cs typeface="Times New Roman" pitchFamily="18" charset="0"/>
              </a:rPr>
              <a:t> Svetlana </a:t>
            </a:r>
            <a:r>
              <a:rPr lang="en-US" sz="2400" b="1" dirty="0" err="1" smtClean="0">
                <a:solidFill>
                  <a:srgbClr val="002060"/>
                </a:solidFill>
                <a:latin typeface="Times New Roman" pitchFamily="18" charset="0"/>
                <a:cs typeface="Times New Roman" pitchFamily="18" charset="0"/>
              </a:rPr>
              <a:t>Zakirovna</a:t>
            </a:r>
            <a:r>
              <a:rPr lang="en-US" sz="2400" b="1" dirty="0" smtClean="0">
                <a:solidFill>
                  <a:srgbClr val="002060"/>
                </a:solidFill>
                <a:latin typeface="Times New Roman" pitchFamily="18" charset="0"/>
                <a:cs typeface="Times New Roman" pitchFamily="18" charset="0"/>
              </a:rPr>
              <a:t>. This showcase displays the original front letters and medals of her father.</a:t>
            </a:r>
            <a:endParaRPr lang="ru-RU" sz="2400" b="1" dirty="0" smtClean="0">
              <a:solidFill>
                <a:srgbClr val="002060"/>
              </a:solidFill>
              <a:latin typeface="Times New Roman" pitchFamily="18" charset="0"/>
              <a:cs typeface="Times New Roman" pitchFamily="18" charset="0"/>
            </a:endParaRPr>
          </a:p>
          <a:p>
            <a:pPr algn="just"/>
            <a:endParaRPr lang="ru-RU" dirty="0">
              <a:latin typeface="Times New Roman" pitchFamily="18" charset="0"/>
              <a:cs typeface="Times New Roman" pitchFamily="18" charset="0"/>
            </a:endParaRPr>
          </a:p>
        </p:txBody>
      </p:sp>
      <p:sp>
        <p:nvSpPr>
          <p:cNvPr id="5" name="Прямоугольник 4"/>
          <p:cNvSpPr/>
          <p:nvPr/>
        </p:nvSpPr>
        <p:spPr>
          <a:xfrm>
            <a:off x="1924677" y="627017"/>
            <a:ext cx="9976756" cy="523220"/>
          </a:xfrm>
          <a:prstGeom prst="rect">
            <a:avLst/>
          </a:prstGeom>
        </p:spPr>
        <p:txBody>
          <a:bodyPr wrap="square">
            <a:spAutoFit/>
          </a:bodyPr>
          <a:lstStyle/>
          <a:p>
            <a:pPr algn="ctr"/>
            <a:r>
              <a:rPr lang="en-US" sz="2800" b="1" dirty="0" smtClean="0">
                <a:solidFill>
                  <a:srgbClr val="C00000"/>
                </a:solidFill>
                <a:latin typeface="Times New Roman" panose="02020603050405020304" pitchFamily="18" charset="0"/>
                <a:cs typeface="Times New Roman" panose="02020603050405020304" pitchFamily="18" charset="0"/>
              </a:rPr>
              <a:t>SOLDIER’S MEDALS AND LETTERS</a:t>
            </a:r>
            <a:endParaRPr lang="ru-RU" sz="2800" b="1" dirty="0" smtClean="0">
              <a:solidFill>
                <a:srgbClr val="C00000"/>
              </a:solidFill>
              <a:latin typeface="Times New Roman" panose="02020603050405020304" pitchFamily="18" charset="0"/>
              <a:cs typeface="Times New Roman" panose="02020603050405020304" pitchFamily="18" charset="0"/>
            </a:endParaRPr>
          </a:p>
        </p:txBody>
      </p:sp>
      <p:pic>
        <p:nvPicPr>
          <p:cNvPr id="3074" name="Picture 2" descr="C:\Users\KP\Desktop\ТУРИСТСКОЕ МАСТЕРСТВО\КАРТИНКИ МУЗЕЙ ЩИТ И МЕЧ\ФОТО ЭКСПОНАТЫ\IMG_1581.JPG"/>
          <p:cNvPicPr>
            <a:picLocks noChangeAspect="1" noChangeArrowheads="1"/>
          </p:cNvPicPr>
          <p:nvPr/>
        </p:nvPicPr>
        <p:blipFill>
          <a:blip r:embed="rId3" cstate="print"/>
          <a:srcRect/>
          <a:stretch>
            <a:fillRect/>
          </a:stretch>
        </p:blipFill>
        <p:spPr bwMode="auto">
          <a:xfrm>
            <a:off x="4100424" y="4149306"/>
            <a:ext cx="3439063" cy="2579298"/>
          </a:xfrm>
          <a:prstGeom prst="rect">
            <a:avLst/>
          </a:prstGeom>
          <a:noFill/>
        </p:spPr>
      </p:pic>
      <p:pic>
        <p:nvPicPr>
          <p:cNvPr id="3076" name="Picture 4" descr="C:\Users\KP\Desktop\ТУРИСТСКОЕ МАСТЕРСТВО\КАРТИНКИ МУЗЕЙ ЩИТ И МЕЧ\ФОТО ЭКСПОНАТЫ\IMG_1582.JPG"/>
          <p:cNvPicPr>
            <a:picLocks noChangeAspect="1" noChangeArrowheads="1"/>
          </p:cNvPicPr>
          <p:nvPr/>
        </p:nvPicPr>
        <p:blipFill>
          <a:blip r:embed="rId4" cstate="print"/>
          <a:srcRect/>
          <a:stretch>
            <a:fillRect/>
          </a:stretch>
        </p:blipFill>
        <p:spPr bwMode="auto">
          <a:xfrm>
            <a:off x="166776" y="3588589"/>
            <a:ext cx="3531079" cy="2648309"/>
          </a:xfrm>
          <a:prstGeom prst="rect">
            <a:avLst/>
          </a:prstGeom>
          <a:noFill/>
        </p:spPr>
      </p:pic>
      <p:pic>
        <p:nvPicPr>
          <p:cNvPr id="3075" name="Picture 3" descr="C:\Users\KP\Desktop\ТУРИСТСКОЕ МАСТЕРСТВО\КАРТИНКИ МУЗЕЙ ЩИТ И МЕЧ\ФОТО ЭКСПОНАТЫ\IMG_1580.JPG"/>
          <p:cNvPicPr>
            <a:picLocks noChangeAspect="1" noChangeArrowheads="1"/>
          </p:cNvPicPr>
          <p:nvPr/>
        </p:nvPicPr>
        <p:blipFill>
          <a:blip r:embed="rId5" cstate="print"/>
          <a:srcRect/>
          <a:stretch>
            <a:fillRect/>
          </a:stretch>
        </p:blipFill>
        <p:spPr bwMode="auto">
          <a:xfrm>
            <a:off x="3140015" y="1406108"/>
            <a:ext cx="3525325" cy="2643994"/>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clrChange>
              <a:clrFrom>
                <a:srgbClr val="FFFFFF"/>
              </a:clrFrom>
              <a:clrTo>
                <a:srgbClr val="FFFFFF">
                  <a:alpha val="0"/>
                </a:srgbClr>
              </a:clrTo>
            </a:clrChange>
          </a:blip>
          <a:stretch>
            <a:fillRect/>
          </a:stretch>
        </p:blipFill>
        <p:spPr>
          <a:xfrm>
            <a:off x="0" y="138023"/>
            <a:ext cx="1925667" cy="1695938"/>
          </a:xfrm>
          <a:prstGeom prst="rect">
            <a:avLst/>
          </a:prstGeom>
        </p:spPr>
      </p:pic>
      <p:sp>
        <p:nvSpPr>
          <p:cNvPr id="6" name="TextBox 5"/>
          <p:cNvSpPr txBox="1"/>
          <p:nvPr/>
        </p:nvSpPr>
        <p:spPr>
          <a:xfrm>
            <a:off x="8350371" y="948905"/>
            <a:ext cx="3183147" cy="461665"/>
          </a:xfrm>
          <a:prstGeom prst="rect">
            <a:avLst/>
          </a:prstGeom>
          <a:noFill/>
        </p:spPr>
        <p:txBody>
          <a:bodyPr wrap="square" rtlCol="0">
            <a:spAutoFit/>
          </a:bodyPr>
          <a:lstStyle/>
          <a:p>
            <a:pPr algn="just"/>
            <a:r>
              <a:rPr lang="en-US" sz="2400" dirty="0" smtClean="0">
                <a:solidFill>
                  <a:schemeClr val="accent5">
                    <a:lumMod val="50000"/>
                  </a:schemeClr>
                </a:solidFill>
                <a:latin typeface="Times New Roman" pitchFamily="18" charset="0"/>
                <a:cs typeface="Times New Roman" pitchFamily="18" charset="0"/>
              </a:rPr>
              <a:t>.</a:t>
            </a:r>
            <a:endParaRPr lang="ru-RU" sz="2400" dirty="0">
              <a:solidFill>
                <a:schemeClr val="accent5">
                  <a:lumMod val="50000"/>
                </a:schemeClr>
              </a:solidFill>
            </a:endParaRPr>
          </a:p>
        </p:txBody>
      </p:sp>
      <p:pic>
        <p:nvPicPr>
          <p:cNvPr id="7" name="Рисунок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52795" y="4026470"/>
            <a:ext cx="3891733" cy="2594490"/>
          </a:xfrm>
          <a:prstGeom prst="rect">
            <a:avLst/>
          </a:prstGeom>
        </p:spPr>
      </p:pic>
      <p:pic>
        <p:nvPicPr>
          <p:cNvPr id="8" name="Рисунок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327188" y="1664899"/>
            <a:ext cx="3948550" cy="2743200"/>
          </a:xfrm>
          <a:prstGeom prst="rect">
            <a:avLst/>
          </a:prstGeom>
        </p:spPr>
      </p:pic>
      <p:pic>
        <p:nvPicPr>
          <p:cNvPr id="11" name="Рисунок 10"/>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77771" y="1930345"/>
            <a:ext cx="3181995" cy="2199320"/>
          </a:xfrm>
          <a:prstGeom prst="rect">
            <a:avLst/>
          </a:prstGeom>
        </p:spPr>
      </p:pic>
      <p:pic>
        <p:nvPicPr>
          <p:cNvPr id="1027" name="Picture 3" descr="C:\Users\KP\Desktop\ТУРИСТСКОЕ МАСТЕРСТВО\КАРТИНКИ МУЗЕЙ ЩИТ И МЕЧ\ФОТО ЭКСПОНАТЫ\IMG_1560.JPG"/>
          <p:cNvPicPr>
            <a:picLocks noChangeAspect="1" noChangeArrowheads="1"/>
          </p:cNvPicPr>
          <p:nvPr/>
        </p:nvPicPr>
        <p:blipFill>
          <a:blip r:embed="rId6" cstate="print"/>
          <a:srcRect/>
          <a:stretch>
            <a:fillRect/>
          </a:stretch>
        </p:blipFill>
        <p:spPr bwMode="auto">
          <a:xfrm>
            <a:off x="8474017" y="830294"/>
            <a:ext cx="3464942" cy="2598707"/>
          </a:xfrm>
          <a:prstGeom prst="rect">
            <a:avLst/>
          </a:prstGeom>
          <a:noFill/>
        </p:spPr>
      </p:pic>
      <p:pic>
        <p:nvPicPr>
          <p:cNvPr id="1028" name="Picture 4" descr="C:\Users\KP\Desktop\ТУРИСТСКОЕ МАСТЕРСТВО\КАРТИНКИ МУЗЕЙ ЩИТ И МЕЧ\ФОТО ЭКСПОНАТЫ\IMG_1578.JPG"/>
          <p:cNvPicPr>
            <a:picLocks noChangeAspect="1" noChangeArrowheads="1"/>
          </p:cNvPicPr>
          <p:nvPr/>
        </p:nvPicPr>
        <p:blipFill>
          <a:blip r:embed="rId7" cstate="print"/>
          <a:srcRect/>
          <a:stretch>
            <a:fillRect/>
          </a:stretch>
        </p:blipFill>
        <p:spPr bwMode="auto">
          <a:xfrm>
            <a:off x="5175849" y="4179500"/>
            <a:ext cx="3726612" cy="2536166"/>
          </a:xfrm>
          <a:prstGeom prst="rect">
            <a:avLst/>
          </a:prstGeom>
          <a:noFill/>
        </p:spPr>
      </p:pic>
      <p:pic>
        <p:nvPicPr>
          <p:cNvPr id="9" name="Рисунок 8"/>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9187133" y="3200400"/>
            <a:ext cx="2769078" cy="3500358"/>
          </a:xfrm>
          <a:prstGeom prst="rect">
            <a:avLst/>
          </a:prstGeom>
        </p:spPr>
      </p:pic>
      <p:sp>
        <p:nvSpPr>
          <p:cNvPr id="10" name="TextBox 9"/>
          <p:cNvSpPr txBox="1"/>
          <p:nvPr/>
        </p:nvSpPr>
        <p:spPr>
          <a:xfrm>
            <a:off x="1207698" y="267419"/>
            <a:ext cx="9342407" cy="1384995"/>
          </a:xfrm>
          <a:prstGeom prst="rect">
            <a:avLst/>
          </a:prstGeom>
          <a:noFill/>
        </p:spPr>
        <p:txBody>
          <a:bodyPr wrap="square" rtlCol="0">
            <a:spAutoFit/>
          </a:bodyPr>
          <a:lstStyle/>
          <a:p>
            <a:pPr algn="ctr"/>
            <a:r>
              <a:rPr lang="en-US" sz="2800" b="1" dirty="0" smtClean="0">
                <a:solidFill>
                  <a:srgbClr val="FF0000"/>
                </a:solidFill>
                <a:latin typeface="Times New Roman" pitchFamily="18" charset="0"/>
                <a:cs typeface="Times New Roman" pitchFamily="18" charset="0"/>
              </a:rPr>
              <a:t>MEETINGS AND EXCURSIONS IN THE HISTORY MUSEUM  </a:t>
            </a:r>
          </a:p>
          <a:p>
            <a:pPr algn="ctr"/>
            <a:r>
              <a:rPr lang="ru-RU" sz="2800" b="1" dirty="0" smtClean="0">
                <a:solidFill>
                  <a:srgbClr val="FF0000"/>
                </a:solidFill>
                <a:latin typeface="Times New Roman" pitchFamily="18" charset="0"/>
                <a:cs typeface="Times New Roman" pitchFamily="18" charset="0"/>
              </a:rPr>
              <a:t>«</a:t>
            </a:r>
            <a:r>
              <a:rPr lang="en-US" sz="2800" b="1" dirty="0" smtClean="0">
                <a:solidFill>
                  <a:srgbClr val="FF0000"/>
                </a:solidFill>
                <a:latin typeface="Times New Roman" pitchFamily="18" charset="0"/>
                <a:cs typeface="Times New Roman" pitchFamily="18" charset="0"/>
              </a:rPr>
              <a:t>SHIELD AND SWORD</a:t>
            </a:r>
            <a:r>
              <a:rPr lang="ru-RU" sz="2800" b="1" dirty="0" smtClean="0">
                <a:solidFill>
                  <a:srgbClr val="FF0000"/>
                </a:solidFill>
                <a:latin typeface="Times New Roman" pitchFamily="18" charset="0"/>
                <a:cs typeface="Times New Roman" pitchFamily="18" charset="0"/>
              </a:rPr>
              <a:t>»</a:t>
            </a:r>
            <a:endParaRPr lang="ru-RU" sz="2800" b="1" dirty="0">
              <a:solidFill>
                <a:srgbClr val="FF0000"/>
              </a:solidFill>
              <a:latin typeface="Times New Roman" pitchFamily="18" charset="0"/>
              <a:cs typeface="Times New Roman" pitchFamily="18" charset="0"/>
            </a:endParaRPr>
          </a:p>
        </p:txBody>
      </p:sp>
    </p:spTree>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823223" y="4582106"/>
            <a:ext cx="10515600" cy="1698172"/>
          </a:xfrm>
        </p:spPr>
        <p:txBody>
          <a:bodyPr>
            <a:normAutofit/>
          </a:bodyPr>
          <a:lstStyle/>
          <a:p>
            <a:pPr algn="just"/>
            <a:r>
              <a:rPr lang="ru-RU" sz="2600" b="1" dirty="0" smtClean="0">
                <a:solidFill>
                  <a:srgbClr val="002060"/>
                </a:solidFill>
                <a:latin typeface="Times New Roman" panose="02020603050405020304" pitchFamily="18" charset="0"/>
                <a:cs typeface="Times New Roman" panose="02020603050405020304" pitchFamily="18" charset="0"/>
              </a:rPr>
              <a:t>	</a:t>
            </a:r>
            <a:r>
              <a:rPr lang="en-US" sz="2600" b="1" dirty="0" smtClean="0">
                <a:solidFill>
                  <a:srgbClr val="002060"/>
                </a:solidFill>
                <a:latin typeface="Times New Roman" panose="02020603050405020304" pitchFamily="18" charset="0"/>
                <a:cs typeface="Times New Roman" panose="02020603050405020304" pitchFamily="18" charset="0"/>
              </a:rPr>
              <a:t> Students honor courage, valor of Soviet warriors. Teaches and cadets compose verses in honor their grandfathers. We always will keep in our hearts a bright memory of our ancestors and their selfless love for the Motherland!</a:t>
            </a:r>
            <a:endParaRPr lang="ru-RU" sz="2600" b="1" dirty="0" smtClean="0">
              <a:solidFill>
                <a:srgbClr val="002060"/>
              </a:solidFill>
              <a:latin typeface="Times New Roman" panose="02020603050405020304" pitchFamily="18" charset="0"/>
              <a:cs typeface="Times New Roman" panose="02020603050405020304" pitchFamily="18" charset="0"/>
            </a:endParaRPr>
          </a:p>
          <a:p>
            <a:pPr algn="just"/>
            <a:endParaRPr lang="ru-RU" b="1" dirty="0" smtClean="0">
              <a:solidFill>
                <a:srgbClr val="002060"/>
              </a:solidFill>
              <a:latin typeface="Times New Roman" panose="02020603050405020304" pitchFamily="18" charset="0"/>
              <a:cs typeface="Times New Roman" panose="02020603050405020304" pitchFamily="18" charset="0"/>
            </a:endParaRPr>
          </a:p>
          <a:p>
            <a:pPr algn="just"/>
            <a:endParaRPr lang="ru-RU" dirty="0">
              <a:latin typeface="Times New Roman" panose="02020603050405020304" pitchFamily="18" charset="0"/>
              <a:cs typeface="Times New Roman" panose="02020603050405020304" pitchFamily="18" charset="0"/>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21141349">
            <a:off x="243097" y="471769"/>
            <a:ext cx="2522571" cy="38235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 name="Рисунок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743318" y="325497"/>
            <a:ext cx="2658866" cy="3710926"/>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627488">
            <a:off x="9454931" y="390550"/>
            <a:ext cx="2448051" cy="3766389"/>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152827" y="261256"/>
            <a:ext cx="2723876" cy="3861165"/>
          </a:xfrm>
          <a:prstGeom prst="rect">
            <a:avLst/>
          </a:prstGeom>
        </p:spPr>
      </p:pic>
      <p:pic>
        <p:nvPicPr>
          <p:cNvPr id="10" name="Рисунок 9"/>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rot="20979859">
            <a:off x="7635524" y="209516"/>
            <a:ext cx="2671073" cy="3709853"/>
          </a:xfrm>
          <a:prstGeom prst="rect">
            <a:avLst/>
          </a:prstGeom>
        </p:spPr>
      </p:pic>
      <p:pic>
        <p:nvPicPr>
          <p:cNvPr id="11" name="Рисунок 10"/>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5746025" y="242802"/>
            <a:ext cx="2770958" cy="3885061"/>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200" b="1" dirty="0" smtClean="0">
                <a:solidFill>
                  <a:srgbClr val="C00000"/>
                </a:solidFill>
                <a:latin typeface="Times New Roman" panose="02020603050405020304" pitchFamily="18" charset="0"/>
                <a:cs typeface="Times New Roman" panose="02020603050405020304" pitchFamily="18" charset="0"/>
              </a:rPr>
              <a:t>MOSCOW POLICE COLLEGE </a:t>
            </a:r>
            <a:endParaRPr lang="ru-RU" sz="4000" b="1" dirty="0">
              <a:solidFill>
                <a:srgbClr val="C00000"/>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cstate="print">
            <a:clrChange>
              <a:clrFrom>
                <a:srgbClr val="FFFFFF"/>
              </a:clrFrom>
              <a:clrTo>
                <a:srgbClr val="FFFFFF">
                  <a:alpha val="0"/>
                </a:srgbClr>
              </a:clrTo>
            </a:clrChange>
          </a:blip>
          <a:stretch>
            <a:fillRect/>
          </a:stretch>
        </p:blipFill>
        <p:spPr>
          <a:xfrm>
            <a:off x="353683" y="224287"/>
            <a:ext cx="1664898" cy="1759788"/>
          </a:xfrm>
          <a:prstGeom prst="rect">
            <a:avLst/>
          </a:prstGeom>
        </p:spPr>
      </p:pic>
      <p:pic>
        <p:nvPicPr>
          <p:cNvPr id="5" name="Picture 5" descr="024"/>
          <p:cNvPicPr>
            <a:picLocks noGrp="1" noChangeAspect="1" noChangeArrowheads="1"/>
          </p:cNvPicPr>
          <p:nvPr>
            <p:ph idx="1"/>
          </p:nvPr>
        </p:nvPicPr>
        <p:blipFill>
          <a:blip r:embed="rId3" cstate="print"/>
          <a:srcRect/>
          <a:stretch>
            <a:fillRect/>
          </a:stretch>
        </p:blipFill>
        <p:spPr bwMode="auto">
          <a:xfrm>
            <a:off x="5891842" y="1362974"/>
            <a:ext cx="5952225" cy="4977441"/>
          </a:xfrm>
          <a:prstGeom prst="rect">
            <a:avLst/>
          </a:prstGeom>
          <a:noFill/>
          <a:ln w="9525">
            <a:noFill/>
            <a:miter lim="800000"/>
            <a:headEnd/>
            <a:tailEnd/>
          </a:ln>
        </p:spPr>
      </p:pic>
      <p:sp>
        <p:nvSpPr>
          <p:cNvPr id="6" name="Прямоугольник 5"/>
          <p:cNvSpPr/>
          <p:nvPr/>
        </p:nvSpPr>
        <p:spPr>
          <a:xfrm>
            <a:off x="379562" y="2173856"/>
            <a:ext cx="5279366" cy="3046988"/>
          </a:xfrm>
          <a:prstGeom prst="rect">
            <a:avLst/>
          </a:prstGeom>
        </p:spPr>
        <p:txBody>
          <a:bodyPr wrap="square">
            <a:spAutoFit/>
          </a:bodyPr>
          <a:lstStyle/>
          <a:p>
            <a:pPr algn="just"/>
            <a:r>
              <a:rPr lang="en-US" sz="2400" b="1" dirty="0" smtClean="0">
                <a:solidFill>
                  <a:srgbClr val="002060"/>
                </a:solidFill>
                <a:latin typeface="Times New Roman" panose="02020603050405020304" pitchFamily="18" charset="0"/>
                <a:cs typeface="Times New Roman" panose="02020603050405020304" pitchFamily="18" charset="0"/>
              </a:rPr>
              <a:t>	It is one of the social institutions that follows to the patriotic ideology and includes the spiritual, higher values of Russian civil society, such as the inseparable connection of generations, the duty of memory, honoring their covenants and defending of the Fatherland.</a:t>
            </a:r>
            <a:endParaRPr lang="ru-RU" sz="2400" b="1"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992085" y="244927"/>
            <a:ext cx="9984253" cy="3347359"/>
          </a:xfrm>
        </p:spPr>
        <p:txBody>
          <a:bodyPr>
            <a:normAutofit fontScale="92500" lnSpcReduction="10000"/>
          </a:bodyPr>
          <a:lstStyle/>
          <a:p>
            <a:pPr>
              <a:buNone/>
            </a:pPr>
            <a:r>
              <a:rPr lang="ru-RU" sz="3200" b="1" dirty="0" smtClean="0">
                <a:solidFill>
                  <a:srgbClr val="002060"/>
                </a:solidFill>
                <a:latin typeface="Times New Roman" panose="02020603050405020304" pitchFamily="18" charset="0"/>
                <a:cs typeface="Times New Roman" panose="02020603050405020304" pitchFamily="18" charset="0"/>
              </a:rPr>
              <a:t/>
            </a:r>
            <a:br>
              <a:rPr lang="ru-RU" sz="3200" b="1" dirty="0" smtClean="0">
                <a:solidFill>
                  <a:srgbClr val="002060"/>
                </a:solidFill>
                <a:latin typeface="Times New Roman" panose="02020603050405020304" pitchFamily="18" charset="0"/>
                <a:cs typeface="Times New Roman" panose="02020603050405020304" pitchFamily="18" charset="0"/>
              </a:rPr>
            </a:br>
            <a:r>
              <a:rPr lang="ru-RU" sz="3200" b="1" dirty="0" smtClean="0">
                <a:solidFill>
                  <a:srgbClr val="002060"/>
                </a:solidFill>
                <a:latin typeface="Times New Roman" panose="02020603050405020304" pitchFamily="18" charset="0"/>
                <a:cs typeface="Times New Roman" panose="02020603050405020304" pitchFamily="18" charset="0"/>
              </a:rPr>
              <a:t>	</a:t>
            </a:r>
          </a:p>
          <a:p>
            <a:pPr>
              <a:buNone/>
            </a:pPr>
            <a:r>
              <a:rPr lang="ru-RU" sz="3200" b="1" dirty="0" smtClean="0">
                <a:solidFill>
                  <a:srgbClr val="002060"/>
                </a:solidFill>
                <a:latin typeface="Times New Roman" panose="02020603050405020304" pitchFamily="18" charset="0"/>
                <a:cs typeface="Times New Roman" panose="02020603050405020304" pitchFamily="18" charset="0"/>
              </a:rPr>
              <a:t>		</a:t>
            </a:r>
            <a:r>
              <a:rPr lang="en-US" b="1" dirty="0" smtClean="0">
                <a:solidFill>
                  <a:srgbClr val="002060"/>
                </a:solidFill>
                <a:latin typeface="Times New Roman" panose="02020603050405020304" pitchFamily="18" charset="0"/>
                <a:cs typeface="Times New Roman" panose="02020603050405020304" pitchFamily="18" charset="0"/>
              </a:rPr>
              <a:t>Here, every item is impregnated with blood, smell rusty metal, pain and time.</a:t>
            </a:r>
            <a:r>
              <a:rPr lang="en-US" dirty="0" smtClean="0"/>
              <a:t> </a:t>
            </a:r>
            <a:r>
              <a:rPr lang="en-US" b="1" dirty="0" smtClean="0">
                <a:solidFill>
                  <a:srgbClr val="002060"/>
                </a:solidFill>
                <a:latin typeface="Times New Roman" pitchFamily="18" charset="0"/>
                <a:cs typeface="Times New Roman" pitchFamily="18" charset="0"/>
              </a:rPr>
              <a:t>We hope that you will visit our historical museum of the Great Patriotic War, where you will be able to present and realize one of the most difficult periods in history of our state.</a:t>
            </a:r>
            <a:endParaRPr lang="ru-RU" b="1" dirty="0" smtClean="0">
              <a:solidFill>
                <a:srgbClr val="002060"/>
              </a:solidFill>
              <a:latin typeface="Times New Roman" pitchFamily="18" charset="0"/>
              <a:cs typeface="Times New Roman" pitchFamily="18" charset="0"/>
            </a:endParaRPr>
          </a:p>
          <a:p>
            <a:pPr>
              <a:buNone/>
            </a:pPr>
            <a:r>
              <a:rPr lang="en-US" b="1" dirty="0" smtClean="0">
                <a:solidFill>
                  <a:srgbClr val="002060"/>
                </a:solidFill>
                <a:latin typeface="Times New Roman" pitchFamily="18" charset="0"/>
                <a:cs typeface="Times New Roman" pitchFamily="18" charset="0"/>
              </a:rPr>
              <a:t> </a:t>
            </a:r>
            <a:endParaRPr lang="ru-RU" b="1" dirty="0" smtClean="0">
              <a:solidFill>
                <a:srgbClr val="002060"/>
              </a:solidFill>
              <a:latin typeface="Times New Roman" pitchFamily="18" charset="0"/>
              <a:cs typeface="Times New Roman" pitchFamily="18" charset="0"/>
            </a:endParaRPr>
          </a:p>
          <a:p>
            <a:pPr>
              <a:buNone/>
            </a:pPr>
            <a:r>
              <a:rPr lang="en-US" sz="2400" b="1" dirty="0" smtClean="0">
                <a:solidFill>
                  <a:srgbClr val="002060"/>
                </a:solidFill>
                <a:latin typeface="Times New Roman" pitchFamily="18" charset="0"/>
                <a:cs typeface="Times New Roman" pitchFamily="18" charset="0"/>
              </a:rPr>
              <a:t> </a:t>
            </a:r>
            <a:endParaRPr lang="ru-RU" sz="2400" b="1" dirty="0" smtClean="0">
              <a:solidFill>
                <a:srgbClr val="002060"/>
              </a:solidFill>
              <a:latin typeface="Times New Roman" pitchFamily="18" charset="0"/>
              <a:cs typeface="Times New Roman" pitchFamily="18" charset="0"/>
            </a:endParaRPr>
          </a:p>
          <a:p>
            <a:pPr marL="0" indent="0" algn="just">
              <a:spcBef>
                <a:spcPts val="0"/>
              </a:spcBef>
              <a:buNone/>
            </a:pPr>
            <a:endParaRPr lang="ru-RU" sz="2600" dirty="0">
              <a:latin typeface="Times New Roman" panose="02020603050405020304" pitchFamily="18" charset="0"/>
              <a:cs typeface="Times New Roman" panose="02020603050405020304" pitchFamily="18" charset="0"/>
            </a:endParaRPr>
          </a:p>
        </p:txBody>
      </p:sp>
      <p:pic>
        <p:nvPicPr>
          <p:cNvPr id="4098" name="Picture 2" descr="C:\Users\KP\AppData\Local\Temp\Rar$DI01.132\IMG_1946.JPG"/>
          <p:cNvPicPr>
            <a:picLocks noChangeAspect="1" noChangeArrowheads="1"/>
          </p:cNvPicPr>
          <p:nvPr/>
        </p:nvPicPr>
        <p:blipFill>
          <a:blip r:embed="rId2" cstate="print"/>
          <a:srcRect/>
          <a:stretch>
            <a:fillRect/>
          </a:stretch>
        </p:blipFill>
        <p:spPr bwMode="auto">
          <a:xfrm>
            <a:off x="240976" y="2824842"/>
            <a:ext cx="2912024" cy="3741091"/>
          </a:xfrm>
          <a:prstGeom prst="rect">
            <a:avLst/>
          </a:prstGeom>
          <a:noFill/>
        </p:spPr>
      </p:pic>
      <p:pic>
        <p:nvPicPr>
          <p:cNvPr id="5" name="Рисунок 4"/>
          <p:cNvPicPr>
            <a:picLocks noChangeAspect="1"/>
          </p:cNvPicPr>
          <p:nvPr/>
        </p:nvPicPr>
        <p:blipFill>
          <a:blip r:embed="rId3" cstate="print">
            <a:clrChange>
              <a:clrFrom>
                <a:srgbClr val="FFFFFF"/>
              </a:clrFrom>
              <a:clrTo>
                <a:srgbClr val="FFFFFF">
                  <a:alpha val="0"/>
                </a:srgbClr>
              </a:clrTo>
            </a:clrChange>
          </a:blip>
          <a:stretch>
            <a:fillRect/>
          </a:stretch>
        </p:blipFill>
        <p:spPr>
          <a:xfrm>
            <a:off x="0" y="155275"/>
            <a:ext cx="1925667" cy="1695938"/>
          </a:xfrm>
          <a:prstGeom prst="rect">
            <a:avLst/>
          </a:prstGeom>
        </p:spPr>
      </p:pic>
      <p:sp>
        <p:nvSpPr>
          <p:cNvPr id="4100" name="AutoShape 4" descr="https://mail.yandex.ru/message_part/0f219d48-0dcf-4678-8219-3ba1f28ff1a0.JPG?_uid=63098190&amp;name=0f219d48-0dcf-4678-8219-3ba1f28ff1a0.JPG&amp;hid=1.2&amp;ids=171699735793515235&amp;no_disposition=y&amp;exif_rotate=y"/>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102" name="AutoShape 6" descr="https://mail.yandex.ru/message_part/0f219d48-0dcf-4678-8219-3ba1f28ff1a0.JPG?_uid=63098190&amp;name=0f219d48-0dcf-4678-8219-3ba1f28ff1a0.JPG&amp;hid=1.2&amp;ids=171699735793515235&amp;no_disposition=y&amp;exif_rotate=y"/>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4103" name="Picture 7" descr="C:\Users\KP\Downloads\0f219d48-0dcf-4678-8219-3ba1f28ff1a0.JPG"/>
          <p:cNvPicPr>
            <a:picLocks noChangeAspect="1" noChangeArrowheads="1"/>
          </p:cNvPicPr>
          <p:nvPr/>
        </p:nvPicPr>
        <p:blipFill>
          <a:blip r:embed="rId4" cstate="print"/>
          <a:srcRect l="1992" t="17358" r="4423" b="16227"/>
          <a:stretch>
            <a:fillRect/>
          </a:stretch>
        </p:blipFill>
        <p:spPr bwMode="auto">
          <a:xfrm>
            <a:off x="3689642" y="2984508"/>
            <a:ext cx="4028537" cy="2858961"/>
          </a:xfrm>
          <a:prstGeom prst="rect">
            <a:avLst/>
          </a:prstGeom>
          <a:noFill/>
        </p:spPr>
      </p:pic>
      <p:pic>
        <p:nvPicPr>
          <p:cNvPr id="4104" name="Picture 8" descr="C:\Users\KP\Desktop\ТУРИСТСКОЕ МАСТЕРСТВО\КАРТИНКИ МУЗЕЙ ЩИТ И МЕЧ\IMG_1588.JPG"/>
          <p:cNvPicPr>
            <a:picLocks noChangeAspect="1" noChangeArrowheads="1"/>
          </p:cNvPicPr>
          <p:nvPr/>
        </p:nvPicPr>
        <p:blipFill>
          <a:blip r:embed="rId5" cstate="print"/>
          <a:srcRect/>
          <a:stretch>
            <a:fillRect/>
          </a:stretch>
        </p:blipFill>
        <p:spPr bwMode="auto">
          <a:xfrm>
            <a:off x="7929524" y="2922814"/>
            <a:ext cx="3950899" cy="2932368"/>
          </a:xfrm>
          <a:prstGeom prst="rect">
            <a:avLst/>
          </a:prstGeom>
          <a:noFill/>
        </p:spPr>
      </p:pic>
      <p:sp>
        <p:nvSpPr>
          <p:cNvPr id="9" name="Прямоугольник 8"/>
          <p:cNvSpPr/>
          <p:nvPr/>
        </p:nvSpPr>
        <p:spPr>
          <a:xfrm rot="10800000" flipV="1">
            <a:off x="2890157" y="5997552"/>
            <a:ext cx="8686800" cy="646331"/>
          </a:xfrm>
          <a:prstGeom prst="rect">
            <a:avLst/>
          </a:prstGeom>
        </p:spPr>
        <p:txBody>
          <a:bodyPr wrap="square">
            <a:spAutoFit/>
          </a:bodyPr>
          <a:lstStyle/>
          <a:p>
            <a:r>
              <a:rPr lang="en-US" sz="3600" b="1" dirty="0" smtClean="0">
                <a:solidFill>
                  <a:srgbClr val="FF0000"/>
                </a:solidFill>
                <a:latin typeface="Times New Roman" panose="02020603050405020304" pitchFamily="18" charset="0"/>
                <a:cs typeface="Times New Roman" panose="02020603050405020304" pitchFamily="18" charset="0"/>
              </a:rPr>
              <a:t>           Thank you for your attention!</a:t>
            </a:r>
            <a:r>
              <a:rPr lang="ru-RU" sz="3600" b="1" dirty="0" smtClean="0">
                <a:solidFill>
                  <a:srgbClr val="FF0000"/>
                </a:solidFill>
                <a:latin typeface="Times New Roman" panose="02020603050405020304" pitchFamily="18" charset="0"/>
                <a:cs typeface="Times New Roman" panose="02020603050405020304" pitchFamily="18" charset="0"/>
              </a:rPr>
              <a:t> </a:t>
            </a:r>
            <a:endParaRPr lang="ru-RU" sz="3600" dirty="0"/>
          </a:p>
        </p:txBody>
      </p:sp>
    </p:spTree>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2116" y="185187"/>
            <a:ext cx="10515600" cy="1325563"/>
          </a:xfrm>
        </p:spPr>
        <p:txBody>
          <a:bodyPr>
            <a:normAutofit/>
          </a:bodyPr>
          <a:lstStyle/>
          <a:p>
            <a:pPr algn="ctr"/>
            <a:r>
              <a:rPr lang="en-US" sz="3600" b="1" dirty="0" smtClean="0">
                <a:solidFill>
                  <a:srgbClr val="C00000"/>
                </a:solidFill>
                <a:latin typeface="Times New Roman" panose="02020603050405020304" pitchFamily="18" charset="0"/>
                <a:cs typeface="Times New Roman" panose="02020603050405020304" pitchFamily="18" charset="0"/>
              </a:rPr>
              <a:t>OUR  ADDRESS</a:t>
            </a:r>
            <a:endParaRPr lang="ru-RU" sz="3600" dirty="0">
              <a:solidFill>
                <a:srgbClr val="C00000"/>
              </a:solidFill>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sz="half" idx="1"/>
          </p:nvPr>
        </p:nvSpPr>
        <p:spPr>
          <a:xfrm>
            <a:off x="812321" y="1643456"/>
            <a:ext cx="5181600" cy="4792300"/>
          </a:xfrm>
        </p:spPr>
        <p:txBody>
          <a:bodyPr>
            <a:normAutofit fontScale="85000" lnSpcReduction="20000"/>
          </a:bodyPr>
          <a:lstStyle/>
          <a:p>
            <a:r>
              <a:rPr lang="ru-RU" dirty="0" smtClean="0">
                <a:solidFill>
                  <a:srgbClr val="002060"/>
                </a:solidFill>
                <a:latin typeface="Times New Roman" panose="02020603050405020304" pitchFamily="18" charset="0"/>
                <a:cs typeface="Times New Roman" panose="02020603050405020304" pitchFamily="18" charset="0"/>
              </a:rPr>
              <a:t>125363, </a:t>
            </a:r>
            <a:r>
              <a:rPr lang="en-US" b="1" dirty="0" smtClean="0">
                <a:solidFill>
                  <a:srgbClr val="002060"/>
                </a:solidFill>
                <a:latin typeface="Times New Roman" panose="02020603050405020304" pitchFamily="18" charset="0"/>
                <a:cs typeface="Times New Roman" panose="02020603050405020304" pitchFamily="18" charset="0"/>
              </a:rPr>
              <a:t>Moscow</a:t>
            </a:r>
            <a:r>
              <a:rPr lang="ru-RU" b="1" dirty="0" smtClean="0">
                <a:solidFill>
                  <a:srgbClr val="002060"/>
                </a:solidFill>
                <a:latin typeface="Times New Roman" panose="02020603050405020304" pitchFamily="18" charset="0"/>
                <a:cs typeface="Times New Roman" panose="02020603050405020304" pitchFamily="18" charset="0"/>
              </a:rPr>
              <a:t>, </a:t>
            </a:r>
            <a:r>
              <a:rPr lang="en-US" b="1" dirty="0" smtClean="0">
                <a:solidFill>
                  <a:srgbClr val="002060"/>
                </a:solidFill>
                <a:latin typeface="Times New Roman" panose="02020603050405020304" pitchFamily="18" charset="0"/>
                <a:cs typeface="Times New Roman" panose="02020603050405020304" pitchFamily="18" charset="0"/>
              </a:rPr>
              <a:t>Northwestern Administrative District</a:t>
            </a:r>
            <a:endParaRPr lang="ru-RU" b="1" dirty="0" smtClean="0">
              <a:solidFill>
                <a:srgbClr val="002060"/>
              </a:solidFill>
              <a:latin typeface="Times New Roman" panose="02020603050405020304" pitchFamily="18" charset="0"/>
              <a:cs typeface="Times New Roman" panose="02020603050405020304" pitchFamily="18" charset="0"/>
            </a:endParaRPr>
          </a:p>
          <a:p>
            <a:r>
              <a:rPr lang="en-US" b="1" dirty="0" smtClean="0">
                <a:solidFill>
                  <a:srgbClr val="002060"/>
                </a:solidFill>
                <a:latin typeface="Times New Roman" panose="02020603050405020304" pitchFamily="18" charset="0"/>
                <a:cs typeface="Times New Roman" panose="02020603050405020304" pitchFamily="18" charset="0"/>
              </a:rPr>
              <a:t>26</a:t>
            </a:r>
            <a:r>
              <a:rPr lang="en-US" dirty="0" smtClean="0">
                <a:solidFill>
                  <a:srgbClr val="002060"/>
                </a:solidFill>
                <a:latin typeface="Times New Roman" panose="02020603050405020304" pitchFamily="18" charset="0"/>
                <a:cs typeface="Times New Roman" panose="02020603050405020304" pitchFamily="18" charset="0"/>
              </a:rPr>
              <a:t> </a:t>
            </a:r>
            <a:r>
              <a:rPr lang="en-US" b="1" dirty="0" err="1" smtClean="0">
                <a:solidFill>
                  <a:srgbClr val="002060"/>
                </a:solidFill>
                <a:latin typeface="Times New Roman" panose="02020603050405020304" pitchFamily="18" charset="0"/>
                <a:cs typeface="Times New Roman" panose="02020603050405020304" pitchFamily="18" charset="0"/>
              </a:rPr>
              <a:t>Fabricius</a:t>
            </a:r>
            <a:r>
              <a:rPr lang="en-US" b="1" dirty="0" smtClean="0">
                <a:solidFill>
                  <a:srgbClr val="002060"/>
                </a:solidFill>
                <a:latin typeface="Times New Roman" panose="02020603050405020304" pitchFamily="18" charset="0"/>
                <a:cs typeface="Times New Roman" panose="02020603050405020304" pitchFamily="18" charset="0"/>
              </a:rPr>
              <a:t> Street</a:t>
            </a:r>
          </a:p>
          <a:p>
            <a:r>
              <a:rPr lang="en-US" b="1" dirty="0" smtClean="0">
                <a:solidFill>
                  <a:srgbClr val="002060"/>
                </a:solidFill>
                <a:latin typeface="Times New Roman" panose="02020603050405020304" pitchFamily="18" charset="0"/>
                <a:cs typeface="Times New Roman" panose="02020603050405020304" pitchFamily="18" charset="0"/>
              </a:rPr>
              <a:t>Metro station: </a:t>
            </a:r>
            <a:r>
              <a:rPr lang="en-US" b="1" dirty="0" err="1" smtClean="0">
                <a:solidFill>
                  <a:srgbClr val="002060"/>
                </a:solidFill>
                <a:latin typeface="Times New Roman" panose="02020603050405020304" pitchFamily="18" charset="0"/>
                <a:cs typeface="Times New Roman" panose="02020603050405020304" pitchFamily="18" charset="0"/>
              </a:rPr>
              <a:t>Skhodnenskaya</a:t>
            </a:r>
            <a:r>
              <a:rPr lang="en-US" b="1" dirty="0" smtClean="0">
                <a:solidFill>
                  <a:srgbClr val="002060"/>
                </a:solidFill>
                <a:latin typeface="Times New Roman" panose="02020603050405020304" pitchFamily="18" charset="0"/>
                <a:cs typeface="Times New Roman" panose="02020603050405020304" pitchFamily="18" charset="0"/>
              </a:rPr>
              <a:t> </a:t>
            </a:r>
            <a:r>
              <a:rPr lang="en-US" dirty="0" smtClean="0">
                <a:solidFill>
                  <a:srgbClr val="002060"/>
                </a:solidFill>
                <a:latin typeface="Times New Roman" panose="02020603050405020304" pitchFamily="18" charset="0"/>
                <a:cs typeface="Times New Roman" panose="02020603050405020304" pitchFamily="18" charset="0"/>
              </a:rPr>
              <a:t> </a:t>
            </a:r>
            <a:r>
              <a:rPr lang="en-US" b="1" dirty="0" smtClean="0">
                <a:solidFill>
                  <a:srgbClr val="002060"/>
                </a:solidFill>
                <a:latin typeface="Times New Roman" panose="02020603050405020304" pitchFamily="18" charset="0"/>
                <a:cs typeface="Times New Roman" panose="02020603050405020304" pitchFamily="18" charset="0"/>
              </a:rPr>
              <a:t>            </a:t>
            </a:r>
          </a:p>
          <a:p>
            <a:pPr>
              <a:buNone/>
            </a:pPr>
            <a:r>
              <a:rPr lang="en-US" b="1" dirty="0" smtClean="0">
                <a:solidFill>
                  <a:srgbClr val="002060"/>
                </a:solidFill>
                <a:latin typeface="Times New Roman" panose="02020603050405020304" pitchFamily="18" charset="0"/>
                <a:cs typeface="Times New Roman" panose="02020603050405020304" pitchFamily="18" charset="0"/>
              </a:rPr>
              <a:t>   How to find us:</a:t>
            </a:r>
            <a:endParaRPr lang="ru-RU" dirty="0" smtClean="0">
              <a:solidFill>
                <a:srgbClr val="002060"/>
              </a:solidFill>
              <a:latin typeface="Times New Roman" panose="02020603050405020304" pitchFamily="18" charset="0"/>
              <a:cs typeface="Times New Roman" panose="02020603050405020304" pitchFamily="18" charset="0"/>
            </a:endParaRPr>
          </a:p>
          <a:p>
            <a:r>
              <a:rPr lang="en-US" dirty="0" smtClean="0">
                <a:solidFill>
                  <a:srgbClr val="002060"/>
                </a:solidFill>
                <a:latin typeface="Times New Roman" panose="02020603050405020304" pitchFamily="18" charset="0"/>
                <a:cs typeface="Times New Roman" panose="02020603050405020304" pitchFamily="18" charset="0"/>
              </a:rPr>
              <a:t>From the Skhodnenskaya metro station (the last carriage from the city center);</a:t>
            </a:r>
          </a:p>
          <a:p>
            <a:r>
              <a:rPr lang="en-US" dirty="0" smtClean="0">
                <a:solidFill>
                  <a:srgbClr val="002060"/>
                </a:solidFill>
                <a:latin typeface="Times New Roman" panose="02020603050405020304" pitchFamily="18" charset="0"/>
                <a:cs typeface="Times New Roman" panose="02020603050405020304" pitchFamily="18" charset="0"/>
              </a:rPr>
              <a:t>Go along </a:t>
            </a:r>
            <a:r>
              <a:rPr lang="en-US" dirty="0" err="1" smtClean="0">
                <a:solidFill>
                  <a:srgbClr val="002060"/>
                </a:solidFill>
                <a:latin typeface="Times New Roman" panose="02020603050405020304" pitchFamily="18" charset="0"/>
                <a:cs typeface="Times New Roman" panose="02020603050405020304" pitchFamily="18" charset="0"/>
              </a:rPr>
              <a:t>Skhodnenskaya</a:t>
            </a:r>
            <a:r>
              <a:rPr lang="en-US" dirty="0" smtClean="0">
                <a:solidFill>
                  <a:srgbClr val="002060"/>
                </a:solidFill>
                <a:latin typeface="Times New Roman" panose="02020603050405020304" pitchFamily="18" charset="0"/>
                <a:cs typeface="Times New Roman" panose="02020603050405020304" pitchFamily="18" charset="0"/>
              </a:rPr>
              <a:t> Street (about a seven- minute walk) to the crossroad, turn left on </a:t>
            </a:r>
            <a:r>
              <a:rPr lang="en-US" dirty="0" err="1" smtClean="0">
                <a:solidFill>
                  <a:srgbClr val="002060"/>
                </a:solidFill>
                <a:latin typeface="Times New Roman" panose="02020603050405020304" pitchFamily="18" charset="0"/>
                <a:cs typeface="Times New Roman" panose="02020603050405020304" pitchFamily="18" charset="0"/>
              </a:rPr>
              <a:t>Fabritcius</a:t>
            </a:r>
            <a:r>
              <a:rPr lang="en-US" dirty="0" smtClean="0">
                <a:solidFill>
                  <a:srgbClr val="002060"/>
                </a:solidFill>
                <a:latin typeface="Times New Roman" panose="02020603050405020304" pitchFamily="18" charset="0"/>
                <a:cs typeface="Times New Roman" panose="02020603050405020304" pitchFamily="18" charset="0"/>
              </a:rPr>
              <a:t> street;</a:t>
            </a:r>
          </a:p>
          <a:p>
            <a:r>
              <a:rPr lang="en-US" dirty="0" smtClean="0">
                <a:solidFill>
                  <a:srgbClr val="002060"/>
                </a:solidFill>
                <a:latin typeface="Times New Roman" panose="02020603050405020304" pitchFamily="18" charset="0"/>
                <a:cs typeface="Times New Roman" panose="02020603050405020304" pitchFamily="18" charset="0"/>
              </a:rPr>
              <a:t>The museum is located on the ground floor of the main building of </a:t>
            </a:r>
            <a:r>
              <a:rPr lang="en-US" b="1" dirty="0" smtClean="0">
                <a:solidFill>
                  <a:srgbClr val="002060"/>
                </a:solidFill>
                <a:latin typeface="Times New Roman" panose="02020603050405020304" pitchFamily="18" charset="0"/>
                <a:cs typeface="Times New Roman" panose="02020603050405020304" pitchFamily="18" charset="0"/>
              </a:rPr>
              <a:t>the SBVEI </a:t>
            </a:r>
            <a:r>
              <a:rPr lang="ru-RU" b="1" dirty="0" smtClean="0">
                <a:solidFill>
                  <a:srgbClr val="002060"/>
                </a:solidFill>
                <a:latin typeface="Times New Roman" panose="02020603050405020304" pitchFamily="18" charset="0"/>
                <a:cs typeface="Times New Roman" panose="02020603050405020304" pitchFamily="18" charset="0"/>
              </a:rPr>
              <a:t>«</a:t>
            </a:r>
            <a:r>
              <a:rPr lang="en-US" b="1" dirty="0" smtClean="0">
                <a:solidFill>
                  <a:srgbClr val="002060"/>
                </a:solidFill>
                <a:latin typeface="Times New Roman" panose="02020603050405020304" pitchFamily="18" charset="0"/>
                <a:cs typeface="Times New Roman" panose="02020603050405020304" pitchFamily="18" charset="0"/>
              </a:rPr>
              <a:t>Police college</a:t>
            </a:r>
            <a:r>
              <a:rPr lang="ru-RU" b="1" dirty="0" smtClean="0">
                <a:solidFill>
                  <a:srgbClr val="002060"/>
                </a:solidFill>
                <a:latin typeface="Times New Roman" panose="02020603050405020304" pitchFamily="18" charset="0"/>
                <a:cs typeface="Times New Roman" panose="02020603050405020304" pitchFamily="18" charset="0"/>
              </a:rPr>
              <a:t>»</a:t>
            </a:r>
            <a:r>
              <a:rPr lang="en-US" b="1" dirty="0" smtClean="0">
                <a:solidFill>
                  <a:srgbClr val="002060"/>
                </a:solidFill>
                <a:latin typeface="Times New Roman" panose="02020603050405020304" pitchFamily="18" charset="0"/>
                <a:cs typeface="Times New Roman" panose="02020603050405020304" pitchFamily="18" charset="0"/>
              </a:rPr>
              <a:t>. </a:t>
            </a:r>
            <a:endParaRPr lang="ru-RU" b="1" dirty="0" smtClean="0">
              <a:solidFill>
                <a:srgbClr val="002060"/>
              </a:solidFill>
              <a:latin typeface="Times New Roman" panose="02020603050405020304" pitchFamily="18" charset="0"/>
              <a:cs typeface="Times New Roman" panose="02020603050405020304" pitchFamily="18" charset="0"/>
            </a:endParaRPr>
          </a:p>
          <a:p>
            <a:endParaRPr lang="ru-RU" dirty="0">
              <a:solidFill>
                <a:srgbClr val="002060"/>
              </a:solidFill>
              <a:latin typeface="Times New Roman" panose="02020603050405020304" pitchFamily="18" charset="0"/>
              <a:cs typeface="Times New Roman" panose="02020603050405020304" pitchFamily="18" charset="0"/>
            </a:endParaRPr>
          </a:p>
        </p:txBody>
      </p:sp>
      <p:pic>
        <p:nvPicPr>
          <p:cNvPr id="5" name="Содержимое 4" descr="C:\Users\KP\Desktop\1 КОНКУРСЫ\ТУРИСТСКОЕ МАСТЕРСТВО\Доступность\Карта.png"/>
          <p:cNvPicPr>
            <a:picLocks noGrp="1"/>
          </p:cNvPicPr>
          <p:nvPr>
            <p:ph sz="half" idx="2"/>
          </p:nvPr>
        </p:nvPicPr>
        <p:blipFill>
          <a:blip r:embed="rId2" cstate="print"/>
          <a:srcRect/>
          <a:stretch>
            <a:fillRect/>
          </a:stretch>
        </p:blipFill>
        <p:spPr bwMode="auto">
          <a:xfrm>
            <a:off x="6305910" y="1578633"/>
            <a:ext cx="5356931" cy="4899806"/>
          </a:xfrm>
          <a:prstGeom prst="rect">
            <a:avLst/>
          </a:prstGeom>
          <a:noFill/>
          <a:ln w="19050">
            <a:solidFill>
              <a:schemeClr val="accent1"/>
            </a:solidFill>
            <a:miter lim="800000"/>
            <a:headEnd/>
            <a:tailEnd/>
          </a:ln>
        </p:spPr>
      </p:pic>
      <p:pic>
        <p:nvPicPr>
          <p:cNvPr id="6" name="Рисунок 5"/>
          <p:cNvPicPr>
            <a:picLocks noChangeAspect="1"/>
          </p:cNvPicPr>
          <p:nvPr/>
        </p:nvPicPr>
        <p:blipFill>
          <a:blip r:embed="rId3" cstate="print">
            <a:clrChange>
              <a:clrFrom>
                <a:srgbClr val="FFFFFF"/>
              </a:clrFrom>
              <a:clrTo>
                <a:srgbClr val="FFFFFF">
                  <a:alpha val="0"/>
                </a:srgbClr>
              </a:clrTo>
            </a:clrChange>
          </a:blip>
          <a:stretch>
            <a:fillRect/>
          </a:stretch>
        </p:blipFill>
        <p:spPr>
          <a:xfrm>
            <a:off x="0" y="0"/>
            <a:ext cx="1925667" cy="1695938"/>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6053" y="365125"/>
            <a:ext cx="10075653" cy="1325563"/>
          </a:xfrm>
        </p:spPr>
        <p:txBody>
          <a:bodyPr>
            <a:normAutofit fontScale="90000"/>
          </a:bodyPr>
          <a:lstStyle/>
          <a:p>
            <a:pPr algn="ctr"/>
            <a:r>
              <a:rPr lang="en-US" sz="3600" b="1" dirty="0" smtClean="0">
                <a:solidFill>
                  <a:srgbClr val="C00000"/>
                </a:solidFill>
                <a:latin typeface="Times New Roman" panose="02020603050405020304" pitchFamily="18" charset="0"/>
                <a:cs typeface="Times New Roman" panose="02020603050405020304" pitchFamily="18" charset="0"/>
              </a:rPr>
              <a:t>FOUNDATION OF THE MILITARY-PATRIOTIC MUSEUM </a:t>
            </a:r>
            <a:r>
              <a:rPr lang="ru-RU" sz="3600" b="1" dirty="0" smtClean="0">
                <a:solidFill>
                  <a:srgbClr val="C00000"/>
                </a:solidFill>
                <a:latin typeface="Times New Roman" panose="02020603050405020304" pitchFamily="18" charset="0"/>
                <a:cs typeface="Times New Roman" panose="02020603050405020304" pitchFamily="18" charset="0"/>
              </a:rPr>
              <a:t>«</a:t>
            </a:r>
            <a:r>
              <a:rPr lang="en-US" sz="3600" b="1" dirty="0" smtClean="0">
                <a:solidFill>
                  <a:srgbClr val="C00000"/>
                </a:solidFill>
                <a:latin typeface="Times New Roman" panose="02020603050405020304" pitchFamily="18" charset="0"/>
                <a:cs typeface="Times New Roman" panose="02020603050405020304" pitchFamily="18" charset="0"/>
              </a:rPr>
              <a:t>SHIELD AND SWORD</a:t>
            </a:r>
            <a:r>
              <a:rPr lang="ru-RU" sz="3600" b="1" dirty="0" smtClean="0">
                <a:solidFill>
                  <a:srgbClr val="C00000"/>
                </a:solidFill>
                <a:latin typeface="Times New Roman" panose="02020603050405020304" pitchFamily="18" charset="0"/>
                <a:cs typeface="Times New Roman" panose="02020603050405020304" pitchFamily="18" charset="0"/>
              </a:rPr>
              <a:t>»   </a:t>
            </a:r>
            <a:endParaRPr lang="ru-RU" sz="3600" b="1" dirty="0">
              <a:solidFill>
                <a:srgbClr val="C00000"/>
              </a:solidFill>
              <a:latin typeface="Times New Roman" panose="02020603050405020304" pitchFamily="18" charset="0"/>
              <a:cs typeface="Times New Roman" panose="02020603050405020304" pitchFamily="18" charset="0"/>
            </a:endParaRPr>
          </a:p>
        </p:txBody>
      </p:sp>
      <p:sp>
        <p:nvSpPr>
          <p:cNvPr id="4" name="Содержимое 3"/>
          <p:cNvSpPr>
            <a:spLocks noGrp="1"/>
          </p:cNvSpPr>
          <p:nvPr>
            <p:ph sz="half" idx="2"/>
          </p:nvPr>
        </p:nvSpPr>
        <p:spPr>
          <a:xfrm>
            <a:off x="839788" y="2204357"/>
            <a:ext cx="5157787" cy="3985306"/>
          </a:xfrm>
        </p:spPr>
        <p:txBody>
          <a:bodyPr/>
          <a:lstStyle/>
          <a:p>
            <a:pPr algn="just">
              <a:buNone/>
            </a:pPr>
            <a:r>
              <a:rPr lang="en-US" sz="3200" dirty="0" smtClean="0">
                <a:solidFill>
                  <a:srgbClr val="002060"/>
                </a:solidFill>
                <a:latin typeface="Times New Roman" panose="02020603050405020304" pitchFamily="18" charset="0"/>
                <a:cs typeface="Times New Roman" panose="02020603050405020304" pitchFamily="18" charset="0"/>
              </a:rPr>
              <a:t>	  </a:t>
            </a:r>
            <a:r>
              <a:rPr lang="en-US" sz="2400" b="1" dirty="0" smtClean="0">
                <a:solidFill>
                  <a:srgbClr val="002060"/>
                </a:solidFill>
                <a:latin typeface="Times New Roman" panose="02020603050405020304" pitchFamily="18" charset="0"/>
                <a:cs typeface="Times New Roman" panose="02020603050405020304" pitchFamily="18" charset="0"/>
              </a:rPr>
              <a:t>In February 2014 our military-patriotic organization «Shield and Sword»</a:t>
            </a:r>
            <a:r>
              <a:rPr lang="ru-RU" sz="2400" b="1" dirty="0" smtClean="0">
                <a:solidFill>
                  <a:srgbClr val="002060"/>
                </a:solidFill>
                <a:latin typeface="Times New Roman" panose="02020603050405020304" pitchFamily="18" charset="0"/>
                <a:cs typeface="Times New Roman" panose="02020603050405020304" pitchFamily="18" charset="0"/>
              </a:rPr>
              <a:t> </a:t>
            </a:r>
            <a:r>
              <a:rPr lang="en-US" sz="2400" b="1" dirty="0" smtClean="0">
                <a:solidFill>
                  <a:srgbClr val="002060"/>
                </a:solidFill>
                <a:latin typeface="Times New Roman" panose="02020603050405020304" pitchFamily="18" charset="0"/>
                <a:cs typeface="Times New Roman" panose="02020603050405020304" pitchFamily="18" charset="0"/>
              </a:rPr>
              <a:t>with the support of the administration of Moscow Police College made a decision to create the Museum of Memory of World War II.</a:t>
            </a:r>
            <a:endParaRPr lang="ru-RU" sz="2400" b="1" dirty="0" smtClean="0">
              <a:solidFill>
                <a:srgbClr val="002060"/>
              </a:solidFill>
              <a:latin typeface="Times New Roman" panose="02020603050405020304" pitchFamily="18" charset="0"/>
              <a:cs typeface="Times New Roman" panose="02020603050405020304" pitchFamily="18" charset="0"/>
            </a:endParaRPr>
          </a:p>
          <a:p>
            <a:pPr algn="just"/>
            <a:endParaRPr lang="ru-RU" dirty="0">
              <a:latin typeface="Times New Roman" panose="02020603050405020304" pitchFamily="18" charset="0"/>
              <a:cs typeface="Times New Roman" panose="02020603050405020304" pitchFamily="18" charset="0"/>
            </a:endParaRPr>
          </a:p>
        </p:txBody>
      </p:sp>
      <p:sp>
        <p:nvSpPr>
          <p:cNvPr id="5" name="Текст 4"/>
          <p:cNvSpPr>
            <a:spLocks noGrp="1"/>
          </p:cNvSpPr>
          <p:nvPr>
            <p:ph type="body" sz="quarter" idx="3"/>
          </p:nvPr>
        </p:nvSpPr>
        <p:spPr/>
        <p:txBody>
          <a:bodyPr/>
          <a:lstStyle/>
          <a:p>
            <a:endParaRPr lang="ru-RU" dirty="0"/>
          </a:p>
        </p:txBody>
      </p:sp>
      <p:pic>
        <p:nvPicPr>
          <p:cNvPr id="7" name="Содержимое 6" descr="IMG_1575.JPG"/>
          <p:cNvPicPr>
            <a:picLocks noGrp="1" noChangeAspect="1"/>
          </p:cNvPicPr>
          <p:nvPr>
            <p:ph sz="quarter" idx="4"/>
          </p:nvPr>
        </p:nvPicPr>
        <p:blipFill>
          <a:blip r:embed="rId2" cstate="print"/>
          <a:stretch>
            <a:fillRect/>
          </a:stretch>
        </p:blipFill>
        <p:spPr>
          <a:xfrm>
            <a:off x="6211020" y="1975757"/>
            <a:ext cx="5684806" cy="3955114"/>
          </a:xfrm>
          <a:prstGeom prst="rect">
            <a:avLst/>
          </a:prstGeom>
        </p:spPr>
      </p:pic>
      <p:pic>
        <p:nvPicPr>
          <p:cNvPr id="8" name="Рисунок 7"/>
          <p:cNvPicPr>
            <a:picLocks noChangeAspect="1"/>
          </p:cNvPicPr>
          <p:nvPr/>
        </p:nvPicPr>
        <p:blipFill>
          <a:blip r:embed="rId3" cstate="print">
            <a:clrChange>
              <a:clrFrom>
                <a:srgbClr val="FFFFFF"/>
              </a:clrFrom>
              <a:clrTo>
                <a:srgbClr val="FFFFFF">
                  <a:alpha val="0"/>
                </a:srgbClr>
              </a:clrTo>
            </a:clrChange>
          </a:blip>
          <a:stretch>
            <a:fillRect/>
          </a:stretch>
        </p:blipFill>
        <p:spPr>
          <a:xfrm>
            <a:off x="0" y="120769"/>
            <a:ext cx="1925667" cy="1695938"/>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10652" y="362589"/>
            <a:ext cx="9408787" cy="1152702"/>
          </a:xfrm>
        </p:spPr>
        <p:txBody>
          <a:bodyPr>
            <a:normAutofit/>
          </a:bodyPr>
          <a:lstStyle/>
          <a:p>
            <a:pPr algn="ctr"/>
            <a:r>
              <a:rPr lang="en-US" sz="2800" b="1" dirty="0" smtClean="0">
                <a:solidFill>
                  <a:srgbClr val="C00000"/>
                </a:solidFill>
                <a:latin typeface="Times New Roman" panose="02020603050405020304" pitchFamily="18" charset="0"/>
                <a:cs typeface="Times New Roman" panose="02020603050405020304" pitchFamily="18" charset="0"/>
              </a:rPr>
              <a:t> SEARCH WORKS IN THE VILLAGE OF NOVORAKOVO</a:t>
            </a:r>
            <a:endParaRPr lang="ru-RU" sz="2800" b="1" dirty="0">
              <a:solidFill>
                <a:srgbClr val="C00000"/>
              </a:solidFill>
              <a:latin typeface="Times New Roman" panose="02020603050405020304" pitchFamily="18" charset="0"/>
              <a:cs typeface="Times New Roman" panose="02020603050405020304" pitchFamily="18" charset="0"/>
            </a:endParaRPr>
          </a:p>
        </p:txBody>
      </p:sp>
      <p:sp>
        <p:nvSpPr>
          <p:cNvPr id="4" name="Текст 3"/>
          <p:cNvSpPr>
            <a:spLocks noGrp="1"/>
          </p:cNvSpPr>
          <p:nvPr>
            <p:ph type="body" sz="half" idx="2"/>
          </p:nvPr>
        </p:nvSpPr>
        <p:spPr>
          <a:xfrm>
            <a:off x="369621" y="1920240"/>
            <a:ext cx="11534996" cy="1541417"/>
          </a:xfrm>
        </p:spPr>
        <p:txBody>
          <a:bodyPr>
            <a:normAutofit fontScale="55000" lnSpcReduction="20000"/>
          </a:bodyPr>
          <a:lstStyle/>
          <a:p>
            <a:pPr algn="just">
              <a:lnSpc>
                <a:spcPct val="120000"/>
              </a:lnSpc>
            </a:pPr>
            <a:r>
              <a:rPr lang="en-US" sz="2600" dirty="0" smtClean="0">
                <a:solidFill>
                  <a:srgbClr val="002060"/>
                </a:solidFill>
                <a:latin typeface="Times New Roman" panose="02020603050405020304" pitchFamily="18" charset="0"/>
                <a:cs typeface="Times New Roman" panose="02020603050405020304" pitchFamily="18" charset="0"/>
              </a:rPr>
              <a:t>	</a:t>
            </a:r>
            <a:r>
              <a:rPr lang="en-US" sz="4500" b="1" dirty="0" smtClean="0">
                <a:solidFill>
                  <a:srgbClr val="002060"/>
                </a:solidFill>
                <a:latin typeface="Times New Roman" panose="02020603050405020304" pitchFamily="18" charset="0"/>
                <a:cs typeface="Times New Roman" panose="02020603050405020304" pitchFamily="18" charset="0"/>
              </a:rPr>
              <a:t>The main event for our cadets was search works in the village of </a:t>
            </a:r>
            <a:r>
              <a:rPr lang="en-US" sz="4500" b="1" dirty="0" err="1" smtClean="0">
                <a:solidFill>
                  <a:srgbClr val="002060"/>
                </a:solidFill>
                <a:latin typeface="Times New Roman" panose="02020603050405020304" pitchFamily="18" charset="0"/>
                <a:cs typeface="Times New Roman" panose="02020603050405020304" pitchFamily="18" charset="0"/>
              </a:rPr>
              <a:t>Novorakovo</a:t>
            </a:r>
            <a:r>
              <a:rPr lang="en-US" sz="4500" b="1" dirty="0" smtClean="0">
                <a:solidFill>
                  <a:srgbClr val="002060"/>
                </a:solidFill>
                <a:latin typeface="Times New Roman" panose="02020603050405020304" pitchFamily="18" charset="0"/>
                <a:cs typeface="Times New Roman" panose="02020603050405020304" pitchFamily="18" charset="0"/>
              </a:rPr>
              <a:t>  in </a:t>
            </a:r>
            <a:r>
              <a:rPr lang="en-US" sz="4500" b="1" dirty="0" err="1" smtClean="0">
                <a:solidFill>
                  <a:srgbClr val="002060"/>
                </a:solidFill>
                <a:latin typeface="Times New Roman" panose="02020603050405020304" pitchFamily="18" charset="0"/>
                <a:cs typeface="Times New Roman" panose="02020603050405020304" pitchFamily="18" charset="0"/>
              </a:rPr>
              <a:t>Istrinsky</a:t>
            </a:r>
            <a:r>
              <a:rPr lang="en-US" sz="4500" b="1" dirty="0" smtClean="0">
                <a:solidFill>
                  <a:srgbClr val="002060"/>
                </a:solidFill>
                <a:latin typeface="Times New Roman" panose="02020603050405020304" pitchFamily="18" charset="0"/>
                <a:cs typeface="Times New Roman" panose="02020603050405020304" pitchFamily="18" charset="0"/>
              </a:rPr>
              <a:t> district of the Moscow region, where fierce battles took place during the war.</a:t>
            </a:r>
          </a:p>
          <a:p>
            <a:pPr algn="just"/>
            <a:r>
              <a:rPr lang="en-US" sz="2600" b="1" dirty="0" smtClean="0">
                <a:solidFill>
                  <a:srgbClr val="002060"/>
                </a:solidFill>
                <a:latin typeface="Times New Roman" panose="02020603050405020304" pitchFamily="18" charset="0"/>
                <a:cs typeface="Times New Roman" panose="02020603050405020304" pitchFamily="18" charset="0"/>
              </a:rPr>
              <a:t>	</a:t>
            </a:r>
            <a:endParaRPr lang="ru-RU" sz="2600" b="1" dirty="0" smtClean="0">
              <a:solidFill>
                <a:srgbClr val="002060"/>
              </a:solidFill>
              <a:latin typeface="Times New Roman" panose="02020603050405020304" pitchFamily="18" charset="0"/>
              <a:cs typeface="Times New Roman" panose="02020603050405020304" pitchFamily="18" charset="0"/>
            </a:endParaRPr>
          </a:p>
          <a:p>
            <a:pPr algn="just"/>
            <a:endParaRPr lang="ru-RU" sz="2400" dirty="0" smtClean="0">
              <a:solidFill>
                <a:schemeClr val="accent5">
                  <a:lumMod val="50000"/>
                </a:schemeClr>
              </a:solidFill>
              <a:latin typeface="Times New Roman" panose="02020603050405020304" pitchFamily="18" charset="0"/>
              <a:cs typeface="Times New Roman" panose="02020603050405020304" pitchFamily="18" charset="0"/>
            </a:endParaRPr>
          </a:p>
          <a:p>
            <a:pPr algn="just"/>
            <a:endParaRPr lang="ru-RU" sz="240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cstate="print">
            <a:clrChange>
              <a:clrFrom>
                <a:srgbClr val="FFFFFF"/>
              </a:clrFrom>
              <a:clrTo>
                <a:srgbClr val="FFFFFF">
                  <a:alpha val="0"/>
                </a:srgbClr>
              </a:clrTo>
            </a:clrChange>
          </a:blip>
          <a:stretch>
            <a:fillRect/>
          </a:stretch>
        </p:blipFill>
        <p:spPr>
          <a:xfrm>
            <a:off x="0" y="215660"/>
            <a:ext cx="1925667" cy="1695938"/>
          </a:xfrm>
          <a:prstGeom prst="rect">
            <a:avLst/>
          </a:prstGeom>
        </p:spPr>
      </p:pic>
      <p:pic>
        <p:nvPicPr>
          <p:cNvPr id="6" name="Содержимое 5"/>
          <p:cNvPicPr>
            <a:picLocks noGrp="1" noChangeAspect="1"/>
          </p:cNvPicPr>
          <p:nvPr>
            <p:ph idx="1"/>
          </p:nvPr>
        </p:nvPicPr>
        <p:blipFill>
          <a:blip r:embed="rId3" cstate="print"/>
          <a:stretch>
            <a:fillRect/>
          </a:stretch>
        </p:blipFill>
        <p:spPr>
          <a:xfrm>
            <a:off x="8082952" y="3726611"/>
            <a:ext cx="3743864" cy="2830943"/>
          </a:xfrm>
          <a:prstGeom prst="rect">
            <a:avLst/>
          </a:prstGeom>
        </p:spPr>
      </p:pic>
      <p:pic>
        <p:nvPicPr>
          <p:cNvPr id="11" name="Рисунок 10"/>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57298" y="3717986"/>
            <a:ext cx="4024921" cy="2886696"/>
          </a:xfrm>
          <a:prstGeom prst="rect">
            <a:avLst/>
          </a:prstGeom>
        </p:spPr>
      </p:pic>
      <p:pic>
        <p:nvPicPr>
          <p:cNvPr id="9" name="Рисунок 8" descr="C:\Users\Пользователь\Desktop\IMG_0557[103177].HEIC"/>
          <p:cNvPicPr/>
          <p:nvPr/>
        </p:nvPicPr>
        <p:blipFill>
          <a:blip r:embed="rId5" cstate="print"/>
          <a:srcRect/>
          <a:stretch>
            <a:fillRect/>
          </a:stretch>
        </p:blipFill>
        <p:spPr bwMode="auto">
          <a:xfrm>
            <a:off x="4830792" y="3717985"/>
            <a:ext cx="2889850" cy="294708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p:txBody>
          <a:bodyPr/>
          <a:lstStyle/>
          <a:p>
            <a:endParaRPr lang="ru-RU" dirty="0"/>
          </a:p>
        </p:txBody>
      </p:sp>
      <p:sp>
        <p:nvSpPr>
          <p:cNvPr id="5" name="Прямоугольник 4"/>
          <p:cNvSpPr/>
          <p:nvPr/>
        </p:nvSpPr>
        <p:spPr>
          <a:xfrm>
            <a:off x="3298372" y="636813"/>
            <a:ext cx="8654142" cy="2393769"/>
          </a:xfrm>
          <a:prstGeom prst="rect">
            <a:avLst/>
          </a:prstGeom>
        </p:spPr>
        <p:txBody>
          <a:bodyPr wrap="square">
            <a:spAutoFit/>
          </a:bodyPr>
          <a:lstStyle/>
          <a:p>
            <a:pPr lvl="3" algn="just">
              <a:buFont typeface="Wingdings" pitchFamily="2" charset="2"/>
              <a:buChar char="q"/>
            </a:pPr>
            <a:r>
              <a:rPr lang="en-US" sz="2800" dirty="0" smtClean="0">
                <a:solidFill>
                  <a:srgbClr val="002060"/>
                </a:solidFill>
                <a:latin typeface="Times New Roman" panose="02020603050405020304" pitchFamily="18" charset="0"/>
                <a:cs typeface="Times New Roman" panose="02020603050405020304" pitchFamily="18" charset="0"/>
              </a:rPr>
              <a:t> 	</a:t>
            </a:r>
            <a:r>
              <a:rPr lang="en-US" sz="2400" b="1" dirty="0" smtClean="0">
                <a:solidFill>
                  <a:srgbClr val="002060"/>
                </a:solidFill>
                <a:latin typeface="Times New Roman" panose="02020603050405020304" pitchFamily="18" charset="0"/>
                <a:cs typeface="Times New Roman" panose="02020603050405020304" pitchFamily="18" charset="0"/>
              </a:rPr>
              <a:t>On December 3, 2015, the solemn ceremony was held in the village of </a:t>
            </a:r>
            <a:r>
              <a:rPr lang="en-US" sz="2400" b="1" dirty="0" err="1" smtClean="0">
                <a:solidFill>
                  <a:srgbClr val="002060"/>
                </a:solidFill>
                <a:latin typeface="Times New Roman" panose="02020603050405020304" pitchFamily="18" charset="0"/>
                <a:cs typeface="Times New Roman" panose="02020603050405020304" pitchFamily="18" charset="0"/>
              </a:rPr>
              <a:t>Buzharovo</a:t>
            </a:r>
            <a:r>
              <a:rPr lang="en-US" sz="2400" b="1" dirty="0" smtClean="0">
                <a:solidFill>
                  <a:srgbClr val="002060"/>
                </a:solidFill>
                <a:latin typeface="Times New Roman" panose="02020603050405020304" pitchFamily="18" charset="0"/>
                <a:cs typeface="Times New Roman" panose="02020603050405020304" pitchFamily="18" charset="0"/>
              </a:rPr>
              <a:t> to rebury of the  remains of two Red Army soldiers who died in November 1941, defending the eastern shore of the </a:t>
            </a:r>
            <a:r>
              <a:rPr lang="en-US" sz="2400" b="1" dirty="0" err="1" smtClean="0">
                <a:solidFill>
                  <a:srgbClr val="002060"/>
                </a:solidFill>
                <a:latin typeface="Times New Roman" panose="02020603050405020304" pitchFamily="18" charset="0"/>
                <a:cs typeface="Times New Roman" panose="02020603050405020304" pitchFamily="18" charset="0"/>
              </a:rPr>
              <a:t>Istrin</a:t>
            </a:r>
            <a:r>
              <a:rPr lang="en-US" sz="2400" b="1" dirty="0" smtClean="0">
                <a:solidFill>
                  <a:srgbClr val="002060"/>
                </a:solidFill>
                <a:latin typeface="Times New Roman" panose="02020603050405020304" pitchFamily="18" charset="0"/>
                <a:cs typeface="Times New Roman" panose="02020603050405020304" pitchFamily="18" charset="0"/>
              </a:rPr>
              <a:t> Reservoir. Our cadets took part in the ceremony.</a:t>
            </a:r>
          </a:p>
        </p:txBody>
      </p:sp>
      <p:sp>
        <p:nvSpPr>
          <p:cNvPr id="6" name="Прямоугольник 5"/>
          <p:cNvSpPr/>
          <p:nvPr/>
        </p:nvSpPr>
        <p:spPr>
          <a:xfrm>
            <a:off x="3274340" y="3187337"/>
            <a:ext cx="8654143" cy="1200329"/>
          </a:xfrm>
          <a:prstGeom prst="rect">
            <a:avLst/>
          </a:prstGeom>
        </p:spPr>
        <p:txBody>
          <a:bodyPr wrap="square">
            <a:spAutoFit/>
          </a:bodyPr>
          <a:lstStyle/>
          <a:p>
            <a:pPr lvl="3" algn="just">
              <a:buFont typeface="Wingdings" pitchFamily="2" charset="2"/>
              <a:buChar char="q"/>
            </a:pPr>
            <a:r>
              <a:rPr lang="en-US" sz="2400" b="1" dirty="0" smtClean="0">
                <a:solidFill>
                  <a:srgbClr val="002060"/>
                </a:solidFill>
                <a:latin typeface="Times New Roman" panose="02020603050405020304" pitchFamily="18" charset="0"/>
                <a:cs typeface="Times New Roman" panose="02020603050405020304" pitchFamily="18" charset="0"/>
              </a:rPr>
              <a:t> The Government and the Mayor of Moscow Sergei </a:t>
            </a:r>
            <a:r>
              <a:rPr lang="en-US" sz="2400" b="1" dirty="0" err="1" smtClean="0">
                <a:solidFill>
                  <a:srgbClr val="002060"/>
                </a:solidFill>
                <a:latin typeface="Times New Roman" panose="02020603050405020304" pitchFamily="18" charset="0"/>
                <a:cs typeface="Times New Roman" panose="02020603050405020304" pitchFamily="18" charset="0"/>
              </a:rPr>
              <a:t>Sobyanin</a:t>
            </a:r>
            <a:r>
              <a:rPr lang="en-US" sz="2400" b="1" dirty="0" smtClean="0">
                <a:solidFill>
                  <a:srgbClr val="002060"/>
                </a:solidFill>
                <a:latin typeface="Times New Roman" panose="02020603050405020304" pitchFamily="18" charset="0"/>
                <a:cs typeface="Times New Roman" panose="02020603050405020304" pitchFamily="18" charset="0"/>
              </a:rPr>
              <a:t> awarded students of our college with the Commemorative Medal for the participation.</a:t>
            </a:r>
          </a:p>
        </p:txBody>
      </p:sp>
      <p:pic>
        <p:nvPicPr>
          <p:cNvPr id="7" name="Рисунок 6" descr="IMG_1566.JPG"/>
          <p:cNvPicPr>
            <a:picLocks noGrp="1" noChangeAspect="1"/>
          </p:cNvPicPr>
          <p:nvPr>
            <p:ph type="pic" idx="1"/>
          </p:nvPr>
        </p:nvPicPr>
        <p:blipFill>
          <a:blip r:embed="rId2" cstate="print"/>
          <a:srcRect l="11478" r="11478"/>
          <a:stretch>
            <a:fillRect/>
          </a:stretch>
        </p:blipFill>
        <p:spPr>
          <a:xfrm>
            <a:off x="7006530" y="4624089"/>
            <a:ext cx="2480369" cy="1958522"/>
          </a:xfrm>
          <a:prstGeom prst="rect">
            <a:avLst/>
          </a:prstGeom>
        </p:spPr>
      </p:pic>
      <p:pic>
        <p:nvPicPr>
          <p:cNvPr id="8" name="Picture 2" descr="C:\Users\KP\Desktop\ТУРИСТСКОЕ МАСТЕРСТВО\КАРТИНКИ МУЗЕЙ ЩИТ И МЕЧ\1.png"/>
          <p:cNvPicPr>
            <a:picLocks noChangeAspect="1" noChangeArrowheads="1"/>
          </p:cNvPicPr>
          <p:nvPr/>
        </p:nvPicPr>
        <p:blipFill>
          <a:blip r:embed="rId3" cstate="print"/>
          <a:srcRect/>
          <a:stretch>
            <a:fillRect/>
          </a:stretch>
        </p:blipFill>
        <p:spPr bwMode="auto">
          <a:xfrm>
            <a:off x="293915" y="375557"/>
            <a:ext cx="4278085" cy="60415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clrChange>
              <a:clrFrom>
                <a:srgbClr val="FFFFFF"/>
              </a:clrFrom>
              <a:clrTo>
                <a:srgbClr val="FFFFFF">
                  <a:alpha val="0"/>
                </a:srgbClr>
              </a:clrTo>
            </a:clrChange>
          </a:blip>
          <a:stretch>
            <a:fillRect/>
          </a:stretch>
        </p:blipFill>
        <p:spPr>
          <a:xfrm>
            <a:off x="0" y="215660"/>
            <a:ext cx="1925667" cy="1695938"/>
          </a:xfrm>
          <a:prstGeom prst="rect">
            <a:avLst/>
          </a:prstGeom>
        </p:spPr>
      </p:pic>
      <p:pic>
        <p:nvPicPr>
          <p:cNvPr id="6" name="Рисунок 5" descr="IMG_1564.JPG"/>
          <p:cNvPicPr>
            <a:picLocks noChangeAspect="1"/>
          </p:cNvPicPr>
          <p:nvPr/>
        </p:nvPicPr>
        <p:blipFill>
          <a:blip r:embed="rId3" cstate="print"/>
          <a:stretch>
            <a:fillRect/>
          </a:stretch>
        </p:blipFill>
        <p:spPr>
          <a:xfrm>
            <a:off x="698368" y="1898303"/>
            <a:ext cx="5943601" cy="4457701"/>
          </a:xfrm>
          <a:prstGeom prst="rect">
            <a:avLst/>
          </a:prstGeom>
        </p:spPr>
      </p:pic>
      <p:sp>
        <p:nvSpPr>
          <p:cNvPr id="9" name="TextBox 8"/>
          <p:cNvSpPr txBox="1"/>
          <p:nvPr/>
        </p:nvSpPr>
        <p:spPr>
          <a:xfrm>
            <a:off x="6897189" y="1619794"/>
            <a:ext cx="4895120" cy="3908762"/>
          </a:xfrm>
          <a:prstGeom prst="rect">
            <a:avLst/>
          </a:prstGeom>
          <a:noFill/>
        </p:spPr>
        <p:txBody>
          <a:bodyPr wrap="square" rtlCol="0">
            <a:spAutoFit/>
          </a:bodyPr>
          <a:lstStyle/>
          <a:p>
            <a:pPr algn="just">
              <a:buFont typeface="Wingdings" pitchFamily="2" charset="2"/>
              <a:buChar char="q"/>
            </a:pPr>
            <a:endParaRPr lang="en-US" sz="2400" dirty="0" smtClean="0">
              <a:solidFill>
                <a:srgbClr val="002060"/>
              </a:solidFill>
              <a:latin typeface="Times New Roman" panose="02020603050405020304" pitchFamily="18" charset="0"/>
              <a:cs typeface="Times New Roman" panose="02020603050405020304" pitchFamily="18" charset="0"/>
            </a:endParaRPr>
          </a:p>
          <a:p>
            <a:pPr algn="just"/>
            <a:r>
              <a:rPr lang="en-US" sz="2800" b="1" dirty="0" smtClean="0">
                <a:solidFill>
                  <a:srgbClr val="002060"/>
                </a:solidFill>
                <a:latin typeface="Times New Roman" panose="02020603050405020304" pitchFamily="18" charset="0"/>
                <a:cs typeface="Times New Roman" panose="02020603050405020304" pitchFamily="18" charset="0"/>
              </a:rPr>
              <a:t>	</a:t>
            </a:r>
            <a:r>
              <a:rPr lang="en-US" sz="2400" b="1" dirty="0" smtClean="0">
                <a:solidFill>
                  <a:srgbClr val="002060"/>
                </a:solidFill>
                <a:latin typeface="Times New Roman" panose="02020603050405020304" pitchFamily="18" charset="0"/>
                <a:cs typeface="Times New Roman" panose="02020603050405020304" pitchFamily="18" charset="0"/>
              </a:rPr>
              <a:t>The first showcase presents the soldiers’  personal belongings.	The latest letter	was found in the purse of one of the fighters, which is an important artifact for the museum.</a:t>
            </a:r>
            <a:r>
              <a:rPr lang="en-US" sz="2400" b="1" dirty="0" smtClean="0">
                <a:latin typeface="Times New Roman" pitchFamily="18" charset="0"/>
                <a:cs typeface="Times New Roman" pitchFamily="18" charset="0"/>
              </a:rPr>
              <a:t> </a:t>
            </a:r>
            <a:r>
              <a:rPr lang="en-US" sz="2400" b="1" dirty="0" smtClean="0">
                <a:solidFill>
                  <a:srgbClr val="002060"/>
                </a:solidFill>
                <a:latin typeface="Times New Roman" panose="02020603050405020304" pitchFamily="18" charset="0"/>
                <a:cs typeface="Times New Roman" panose="02020603050405020304" pitchFamily="18" charset="0"/>
              </a:rPr>
              <a:t> Our students managed to decipher only a small piece of the letter. </a:t>
            </a:r>
            <a:endParaRPr lang="ru-RU" sz="2400" b="1" dirty="0" smtClean="0">
              <a:solidFill>
                <a:srgbClr val="002060"/>
              </a:solidFill>
              <a:latin typeface="Times New Roman" panose="02020603050405020304" pitchFamily="18" charset="0"/>
              <a:cs typeface="Times New Roman" panose="02020603050405020304" pitchFamily="18" charset="0"/>
            </a:endParaRPr>
          </a:p>
          <a:p>
            <a:pPr algn="just"/>
            <a:endParaRPr lang="ru-RU" sz="2800" dirty="0">
              <a:latin typeface="Times New Roman" panose="02020603050405020304" pitchFamily="18" charset="0"/>
              <a:cs typeface="Times New Roman" panose="02020603050405020304" pitchFamily="18" charset="0"/>
            </a:endParaRPr>
          </a:p>
        </p:txBody>
      </p:sp>
      <p:sp>
        <p:nvSpPr>
          <p:cNvPr id="10" name="TextBox 9"/>
          <p:cNvSpPr txBox="1"/>
          <p:nvPr/>
        </p:nvSpPr>
        <p:spPr>
          <a:xfrm>
            <a:off x="2639683" y="664234"/>
            <a:ext cx="8721306" cy="461665"/>
          </a:xfrm>
          <a:prstGeom prst="rect">
            <a:avLst/>
          </a:prstGeom>
          <a:noFill/>
        </p:spPr>
        <p:txBody>
          <a:bodyPr wrap="square" rtlCol="0">
            <a:spAutoFit/>
          </a:bodyPr>
          <a:lstStyle/>
          <a:p>
            <a:pPr algn="ctr"/>
            <a:r>
              <a:rPr lang="en-US" sz="2400" b="1" dirty="0" smtClean="0">
                <a:solidFill>
                  <a:srgbClr val="C00000"/>
                </a:solidFill>
                <a:latin typeface="Times New Roman" pitchFamily="18" charset="0"/>
                <a:cs typeface="Times New Roman" pitchFamily="18" charset="0"/>
              </a:rPr>
              <a:t> PERSONAL THINGS OF THE FIGHTERS</a:t>
            </a:r>
            <a:endParaRPr lang="ru-RU" sz="2400" b="1" dirty="0">
              <a:solidFill>
                <a:srgbClr val="C00000"/>
              </a:solidFill>
              <a:latin typeface="Times New Roman" pitchFamily="18" charset="0"/>
              <a:cs typeface="Times New Roman" pitchFamily="18" charset="0"/>
            </a:endParaRPr>
          </a:p>
        </p:txBody>
      </p:sp>
    </p:spTree>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sz="quarter" idx="4"/>
          </p:nvPr>
        </p:nvSpPr>
        <p:spPr>
          <a:xfrm>
            <a:off x="4098471" y="2873829"/>
            <a:ext cx="7256917" cy="3315834"/>
          </a:xfrm>
        </p:spPr>
        <p:txBody>
          <a:bodyPr>
            <a:normAutofit/>
          </a:bodyPr>
          <a:lstStyle/>
          <a:p>
            <a:pPr algn="just">
              <a:buNone/>
            </a:pPr>
            <a:r>
              <a:rPr lang="ru-RU" dirty="0" smtClean="0">
                <a:solidFill>
                  <a:srgbClr val="002060"/>
                </a:solidFill>
                <a:latin typeface="Times New Roman" panose="02020603050405020304" pitchFamily="18" charset="0"/>
                <a:cs typeface="Times New Roman" panose="02020603050405020304" pitchFamily="18" charset="0"/>
              </a:rPr>
              <a:t>	</a:t>
            </a:r>
            <a:r>
              <a:rPr lang="en-US" dirty="0" smtClean="0">
                <a:solidFill>
                  <a:srgbClr val="002060"/>
                </a:solidFill>
                <a:latin typeface="Times New Roman" panose="02020603050405020304" pitchFamily="18" charset="0"/>
                <a:cs typeface="Times New Roman" panose="02020603050405020304" pitchFamily="18" charset="0"/>
              </a:rPr>
              <a:t>   </a:t>
            </a:r>
            <a:r>
              <a:rPr lang="en-US" sz="2400" b="1" dirty="0" smtClean="0">
                <a:solidFill>
                  <a:srgbClr val="002060"/>
                </a:solidFill>
                <a:latin typeface="Times New Roman" panose="02020603050405020304" pitchFamily="18" charset="0"/>
                <a:cs typeface="Times New Roman" panose="02020603050405020304" pitchFamily="18" charset="0"/>
              </a:rPr>
              <a:t>A lot of items were found for the museum during the excavations. </a:t>
            </a:r>
            <a:endParaRPr lang="ru-RU" sz="2400" b="1" dirty="0">
              <a:solidFill>
                <a:srgbClr val="002060"/>
              </a:solidFill>
              <a:latin typeface="Times New Roman" panose="02020603050405020304" pitchFamily="18" charset="0"/>
              <a:cs typeface="Times New Roman" panose="02020603050405020304" pitchFamily="18" charset="0"/>
            </a:endParaRPr>
          </a:p>
        </p:txBody>
      </p:sp>
      <p:pic>
        <p:nvPicPr>
          <p:cNvPr id="1026" name="Picture 2" descr="C:\Users\KP\Desktop\ТУРИСТСКОЕ МАСТЕРСТВО\КАРТИНКИ МУЗЕЙ ЩИТ И МЕЧ\6.png"/>
          <p:cNvPicPr>
            <a:picLocks noChangeAspect="1" noChangeArrowheads="1"/>
          </p:cNvPicPr>
          <p:nvPr/>
        </p:nvPicPr>
        <p:blipFill>
          <a:blip r:embed="rId2" cstate="print"/>
          <a:srcRect/>
          <a:stretch>
            <a:fillRect/>
          </a:stretch>
        </p:blipFill>
        <p:spPr bwMode="auto">
          <a:xfrm>
            <a:off x="491707" y="2800334"/>
            <a:ext cx="3424322" cy="1918315"/>
          </a:xfrm>
          <a:prstGeom prst="ellipse">
            <a:avLst/>
          </a:prstGeom>
          <a:ln>
            <a:noFill/>
          </a:ln>
          <a:effectLst>
            <a:softEdge rad="112500"/>
          </a:effectLst>
        </p:spPr>
      </p:pic>
      <p:pic>
        <p:nvPicPr>
          <p:cNvPr id="1027" name="Picture 3" descr="C:\Users\KP\Desktop\ТУРИСТСКОЕ МАСТЕРСТВО\КАРТИНКИ МУЗЕЙ ЩИТ И МЕЧ\7.png"/>
          <p:cNvPicPr>
            <a:picLocks noChangeAspect="1" noChangeArrowheads="1"/>
          </p:cNvPicPr>
          <p:nvPr/>
        </p:nvPicPr>
        <p:blipFill>
          <a:blip r:embed="rId3" cstate="print"/>
          <a:srcRect/>
          <a:stretch>
            <a:fillRect/>
          </a:stretch>
        </p:blipFill>
        <p:spPr bwMode="auto">
          <a:xfrm>
            <a:off x="7237563" y="467270"/>
            <a:ext cx="3519577" cy="2023047"/>
          </a:xfrm>
          <a:prstGeom prst="ellipse">
            <a:avLst/>
          </a:prstGeom>
          <a:ln>
            <a:noFill/>
          </a:ln>
          <a:effectLst>
            <a:softEdge rad="112500"/>
          </a:effectLst>
        </p:spPr>
      </p:pic>
      <p:pic>
        <p:nvPicPr>
          <p:cNvPr id="1028" name="Picture 4" descr="C:\Users\KP\Desktop\ТУРИСТСКОЕ МАСТЕРСТВО\КАРТИНКИ МУЗЕЙ ЩИТ И МЕЧ\10.png"/>
          <p:cNvPicPr>
            <a:picLocks noChangeAspect="1" noChangeArrowheads="1"/>
          </p:cNvPicPr>
          <p:nvPr/>
        </p:nvPicPr>
        <p:blipFill>
          <a:blip r:embed="rId4" cstate="print"/>
          <a:srcRect/>
          <a:stretch>
            <a:fillRect/>
          </a:stretch>
        </p:blipFill>
        <p:spPr bwMode="auto">
          <a:xfrm>
            <a:off x="2708693" y="608325"/>
            <a:ext cx="3495431" cy="1953720"/>
          </a:xfrm>
          <a:prstGeom prst="ellipse">
            <a:avLst/>
          </a:prstGeom>
          <a:ln>
            <a:noFill/>
          </a:ln>
          <a:effectLst>
            <a:softEdge rad="112500"/>
          </a:effectLst>
        </p:spPr>
      </p:pic>
      <p:pic>
        <p:nvPicPr>
          <p:cNvPr id="1029" name="Picture 5" descr="C:\Users\KP\Desktop\ТУРИСТСКОЕ МАСТЕРСТВО\КАРТИНКИ МУЗЕЙ ЩИТ И МЕЧ\3.png"/>
          <p:cNvPicPr>
            <a:picLocks noChangeAspect="1" noChangeArrowheads="1"/>
          </p:cNvPicPr>
          <p:nvPr/>
        </p:nvPicPr>
        <p:blipFill>
          <a:blip r:embed="rId5" cstate="print"/>
          <a:srcRect/>
          <a:stretch>
            <a:fillRect/>
          </a:stretch>
        </p:blipFill>
        <p:spPr bwMode="auto">
          <a:xfrm>
            <a:off x="7513608" y="4737652"/>
            <a:ext cx="3493698" cy="2016830"/>
          </a:xfrm>
          <a:prstGeom prst="ellipse">
            <a:avLst/>
          </a:prstGeom>
          <a:ln>
            <a:noFill/>
          </a:ln>
          <a:effectLst>
            <a:softEdge rad="112500"/>
          </a:effectLst>
        </p:spPr>
      </p:pic>
      <p:pic>
        <p:nvPicPr>
          <p:cNvPr id="11" name="Рисунок 10"/>
          <p:cNvPicPr>
            <a:picLocks noChangeAspect="1"/>
          </p:cNvPicPr>
          <p:nvPr/>
        </p:nvPicPr>
        <p:blipFill>
          <a:blip r:embed="rId6" cstate="print">
            <a:clrChange>
              <a:clrFrom>
                <a:srgbClr val="FFFFFF"/>
              </a:clrFrom>
              <a:clrTo>
                <a:srgbClr val="FFFFFF">
                  <a:alpha val="0"/>
                </a:srgbClr>
              </a:clrTo>
            </a:clrChange>
          </a:blip>
          <a:stretch>
            <a:fillRect/>
          </a:stretch>
        </p:blipFill>
        <p:spPr>
          <a:xfrm>
            <a:off x="0" y="215660"/>
            <a:ext cx="1925667" cy="1695938"/>
          </a:xfrm>
          <a:prstGeom prst="rect">
            <a:avLst/>
          </a:prstGeom>
        </p:spPr>
      </p:pic>
      <p:pic>
        <p:nvPicPr>
          <p:cNvPr id="1030" name="Picture 6" descr="C:\Users\KP\Desktop\ТУРИСТСКОЕ МАСТЕРСТВО\КАРТИНКИ МУЗЕЙ ЩИТ И МЕЧ\5.png"/>
          <p:cNvPicPr>
            <a:picLocks noChangeAspect="1" noChangeArrowheads="1"/>
          </p:cNvPicPr>
          <p:nvPr/>
        </p:nvPicPr>
        <p:blipFill>
          <a:blip r:embed="rId7" cstate="print"/>
          <a:srcRect/>
          <a:stretch>
            <a:fillRect/>
          </a:stretch>
        </p:blipFill>
        <p:spPr bwMode="auto">
          <a:xfrm>
            <a:off x="3241312" y="4727275"/>
            <a:ext cx="3289076" cy="1854679"/>
          </a:xfrm>
          <a:prstGeom prst="ellipse">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81503" y="365125"/>
            <a:ext cx="10168759" cy="1325563"/>
          </a:xfrm>
        </p:spPr>
        <p:txBody>
          <a:bodyPr>
            <a:normAutofit/>
          </a:bodyPr>
          <a:lstStyle/>
          <a:p>
            <a:pPr algn="ctr"/>
            <a:r>
              <a:rPr lang="en-US" sz="3200" b="1" dirty="0" smtClean="0">
                <a:solidFill>
                  <a:srgbClr val="C00000"/>
                </a:solidFill>
                <a:latin typeface="Times New Roman" panose="02020603050405020304" pitchFamily="18" charset="0"/>
                <a:cs typeface="Times New Roman" panose="02020603050405020304" pitchFamily="18" charset="0"/>
              </a:rPr>
              <a:t>THE MUSEUM WAS CREATED WITH GREAT LOVE</a:t>
            </a:r>
            <a:endParaRPr lang="ru-RU" sz="3200" b="1" dirty="0">
              <a:solidFill>
                <a:srgbClr val="C00000"/>
              </a:solidFill>
              <a:latin typeface="Times New Roman" panose="02020603050405020304" pitchFamily="18" charset="0"/>
              <a:cs typeface="Times New Roman" panose="02020603050405020304" pitchFamily="18" charset="0"/>
            </a:endParaRPr>
          </a:p>
        </p:txBody>
      </p:sp>
      <p:sp>
        <p:nvSpPr>
          <p:cNvPr id="3" name="Текст 2"/>
          <p:cNvSpPr>
            <a:spLocks noGrp="1"/>
          </p:cNvSpPr>
          <p:nvPr>
            <p:ph type="body" idx="1"/>
          </p:nvPr>
        </p:nvSpPr>
        <p:spPr/>
        <p:txBody>
          <a:bodyPr/>
          <a:lstStyle/>
          <a:p>
            <a:endParaRPr lang="ru-RU" dirty="0"/>
          </a:p>
        </p:txBody>
      </p:sp>
      <p:sp>
        <p:nvSpPr>
          <p:cNvPr id="6" name="Содержимое 5"/>
          <p:cNvSpPr>
            <a:spLocks noGrp="1"/>
          </p:cNvSpPr>
          <p:nvPr>
            <p:ph sz="quarter" idx="4"/>
          </p:nvPr>
        </p:nvSpPr>
        <p:spPr>
          <a:xfrm>
            <a:off x="6053592" y="2248923"/>
            <a:ext cx="5183188" cy="3684588"/>
          </a:xfrm>
        </p:spPr>
        <p:txBody>
          <a:bodyPr/>
          <a:lstStyle/>
          <a:p>
            <a:pPr algn="just">
              <a:buNone/>
            </a:pPr>
            <a:r>
              <a:rPr lang="ru-RU" dirty="0" smtClean="0">
                <a:solidFill>
                  <a:srgbClr val="002060"/>
                </a:solidFill>
                <a:latin typeface="Times New Roman" panose="02020603050405020304" pitchFamily="18" charset="0"/>
                <a:cs typeface="Times New Roman" panose="02020603050405020304" pitchFamily="18" charset="0"/>
              </a:rPr>
              <a:t>	</a:t>
            </a:r>
            <a:r>
              <a:rPr lang="en-US" dirty="0" smtClean="0">
                <a:solidFill>
                  <a:srgbClr val="002060"/>
                </a:solidFill>
                <a:latin typeface="Times New Roman" panose="02020603050405020304" pitchFamily="18" charset="0"/>
                <a:cs typeface="Times New Roman" panose="02020603050405020304" pitchFamily="18" charset="0"/>
              </a:rPr>
              <a:t>  	</a:t>
            </a:r>
            <a:r>
              <a:rPr lang="en-US" sz="2400" b="1" dirty="0" smtClean="0">
                <a:solidFill>
                  <a:srgbClr val="002060"/>
                </a:solidFill>
                <a:latin typeface="Times New Roman" panose="02020603050405020304" pitchFamily="18" charset="0"/>
                <a:cs typeface="Times New Roman" panose="02020603050405020304" pitchFamily="18" charset="0"/>
              </a:rPr>
              <a:t>College staff and students have collected information about their relatives involved in the war, which we have recorded in our Memory Book and we still continue to replenish it. </a:t>
            </a:r>
            <a:endParaRPr lang="ru-RU" sz="2400" b="1" dirty="0" smtClean="0">
              <a:solidFill>
                <a:srgbClr val="002060"/>
              </a:solidFill>
              <a:latin typeface="Times New Roman" panose="02020603050405020304" pitchFamily="18" charset="0"/>
              <a:cs typeface="Times New Roman" panose="02020603050405020304" pitchFamily="18" charset="0"/>
            </a:endParaRPr>
          </a:p>
          <a:p>
            <a:pPr algn="just"/>
            <a:endParaRPr lang="ru-RU"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a:blip r:embed="rId2" cstate="print">
            <a:clrChange>
              <a:clrFrom>
                <a:srgbClr val="FFFFFF"/>
              </a:clrFrom>
              <a:clrTo>
                <a:srgbClr val="FFFFFF">
                  <a:alpha val="0"/>
                </a:srgbClr>
              </a:clrTo>
            </a:clrChange>
          </a:blip>
          <a:stretch>
            <a:fillRect/>
          </a:stretch>
        </p:blipFill>
        <p:spPr>
          <a:xfrm>
            <a:off x="0" y="215660"/>
            <a:ext cx="2029097" cy="1695938"/>
          </a:xfrm>
          <a:prstGeom prst="rect">
            <a:avLst/>
          </a:prstGeom>
        </p:spPr>
      </p:pic>
      <p:pic>
        <p:nvPicPr>
          <p:cNvPr id="8" name="Содержимое 7"/>
          <p:cNvPicPr>
            <a:picLocks noGrp="1" noChangeAspect="1"/>
          </p:cNvPicPr>
          <p:nvPr>
            <p:ph sz="half" idx="2"/>
          </p:nvPr>
        </p:nvPicPr>
        <p:blipFill>
          <a:blip r:embed="rId3" cstate="print"/>
          <a:stretch>
            <a:fillRect/>
          </a:stretch>
        </p:blipFill>
        <p:spPr>
          <a:xfrm>
            <a:off x="783771" y="2203269"/>
            <a:ext cx="4805652" cy="3986394"/>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2785">
        <p:sndAc>
          <p:endSnd/>
        </p:sndAc>
      </p:transition>
    </mc:Choice>
    <mc:Fallback>
      <p:transition advTm="2785">
        <p:sndAc>
          <p:endSnd/>
        </p:sndAc>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9"/>
</p:tagLst>
</file>

<file path=ppt/theme/theme1.xml><?xml version="1.0" encoding="utf-8"?>
<a:theme xmlns:a="http://schemas.openxmlformats.org/drawingml/2006/main" name="1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6573</TotalTime>
  <Words>268</Words>
  <Application>Microsoft Office PowerPoint</Application>
  <PresentationFormat>Произвольный</PresentationFormat>
  <Paragraphs>96</Paragraphs>
  <Slides>20</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1_Тема Office</vt:lpstr>
      <vt:lpstr>ГОСУДАРСТВЕННОЕ БЮДЖЕТНОЕ ПРОФЕССИОНАЛЬНОЕ ОБРАЗОВАТЕЛЬНОЕ УЧРЕЖДЕНИЕ ГОРОДА МОСКВЫ «КОЛЛЕДЖ ПОЛИЦИИ»</vt:lpstr>
      <vt:lpstr>MOSCOW POLICE COLLEGE </vt:lpstr>
      <vt:lpstr>OUR  ADDRESS</vt:lpstr>
      <vt:lpstr>FOUNDATION OF THE MILITARY-PATRIOTIC MUSEUM «SHIELD AND SWORD»   </vt:lpstr>
      <vt:lpstr> SEARCH WORKS IN THE VILLAGE OF NOVORAKOVO</vt:lpstr>
      <vt:lpstr>Слайд 6</vt:lpstr>
      <vt:lpstr>Слайд 7</vt:lpstr>
      <vt:lpstr>Слайд 8</vt:lpstr>
      <vt:lpstr>THE MUSEUM WAS CREATED WITH GREAT LOVE</vt:lpstr>
      <vt:lpstr>Слайд 10</vt:lpstr>
      <vt:lpstr>GERMAN EQUIPMENT</vt:lpstr>
      <vt:lpstr>THE MUSEUM HAS MORE ABOUT 250 ARTIFACTS</vt:lpstr>
      <vt:lpstr> EXPOSITION  OF  THE VILLAGE HOUSE</vt:lpstr>
      <vt:lpstr>Слайд 14</vt:lpstr>
      <vt:lpstr>Слайд 15</vt:lpstr>
      <vt:lpstr>Слайд 16</vt:lpstr>
      <vt:lpstr>Слайд 17</vt:lpstr>
      <vt:lpstr>Слайд 18</vt:lpstr>
      <vt:lpstr>Слайд 19</vt:lpstr>
      <vt:lpstr>Слайд 20</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ОТДЕЛЫ (КАФЕДРЫ) ПО РЕАЛИЗАЦИИ ОСНОВНЫХ ОБРАЗОВАТЕЛЬНЫХ ПРОГРАММ</dc:title>
  <dc:creator>ОМО</dc:creator>
  <cp:lastModifiedBy>Santeh import</cp:lastModifiedBy>
  <cp:revision>409</cp:revision>
  <dcterms:created xsi:type="dcterms:W3CDTF">2018-12-21T12:23:37Z</dcterms:created>
  <dcterms:modified xsi:type="dcterms:W3CDTF">2020-04-11T10:50:25Z</dcterms:modified>
</cp:coreProperties>
</file>