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fntdata" ContentType="application/x-fontdata"/>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7" r:id="rId3"/>
    <p:sldId id="274" r:id="rId4"/>
    <p:sldId id="259" r:id="rId5"/>
    <p:sldId id="262" r:id="rId6"/>
    <p:sldId id="263" r:id="rId7"/>
    <p:sldId id="264" r:id="rId8"/>
    <p:sldId id="265" r:id="rId9"/>
    <p:sldId id="266" r:id="rId10"/>
    <p:sldId id="267" r:id="rId11"/>
    <p:sldId id="268" r:id="rId12"/>
    <p:sldId id="269" r:id="rId13"/>
    <p:sldId id="270" r:id="rId14"/>
    <p:sldId id="271" r:id="rId15"/>
    <p:sldId id="272" r:id="rId16"/>
    <p:sldId id="276" r:id="rId17"/>
    <p:sldId id="278" r:id="rId18"/>
    <p:sldId id="277" r:id="rId19"/>
    <p:sldId id="273" r:id="rId20"/>
    <p:sldId id="275" r:id="rId21"/>
  </p:sldIdLst>
  <p:sldSz cx="18288000" cy="10287000"/>
  <p:notesSz cx="6858000" cy="9144000"/>
  <p:embeddedFontLst>
    <p:embeddedFont>
      <p:font typeface="Calibri" panose="020F0502020204030204" pitchFamily="34" charset="0"/>
      <p:regular r:id="rId22"/>
      <p:bold r:id="rId23"/>
      <p:italic r:id="rId24"/>
      <p:boldItalic r:id="rId25"/>
    </p:embeddedFont>
    <p:embeddedFont>
      <p:font typeface="Tahoma" panose="020B0604030504040204" pitchFamily="34" charset="0"/>
      <p:regular r:id="rId26"/>
      <p:bold r:id="rId27"/>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9E7F7"/>
    <a:srgbClr val="DDE7F3"/>
    <a:srgbClr val="D9EAF3"/>
    <a:srgbClr val="DEE5F2"/>
    <a:srgbClr val="DAEDF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73" d="100"/>
          <a:sy n="73" d="100"/>
        </p:scale>
        <p:origin x="594"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5.fntdata"/><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4.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3.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2.fntdata"/><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1.fntdata"/><Relationship Id="rId27" Type="http://schemas.openxmlformats.org/officeDocument/2006/relationships/font" Target="fonts/font6.fntdata"/><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_____Microsoft_Excel.xlsx"/><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0.20380475498815076"/>
          <c:y val="0"/>
          <c:w val="0.69627539084788315"/>
          <c:h val="0.81770833333333337"/>
        </c:manualLayout>
      </c:layout>
      <c:pie3DChart>
        <c:varyColors val="1"/>
        <c:ser>
          <c:idx val="0"/>
          <c:order val="0"/>
          <c:tx>
            <c:strRef>
              <c:f>Лист1!$B$1</c:f>
              <c:strCache>
                <c:ptCount val="1"/>
                <c:pt idx="0">
                  <c:v>Опрос</c:v>
                </c:pt>
              </c:strCache>
            </c:strRef>
          </c:tx>
          <c:dPt>
            <c:idx val="0"/>
            <c:bubble3D val="0"/>
            <c:spPr>
              <a:solidFill>
                <a:schemeClr val="accent1"/>
              </a:solidFill>
              <a:ln w="25400">
                <a:solidFill>
                  <a:schemeClr val="lt1"/>
                </a:solidFill>
              </a:ln>
              <a:effectLst/>
              <a:sp3d contourW="25400">
                <a:contourClr>
                  <a:schemeClr val="lt1"/>
                </a:contourClr>
              </a:sp3d>
            </c:spPr>
            <c:extLst>
              <c:ext xmlns:c16="http://schemas.microsoft.com/office/drawing/2014/chart" uri="{C3380CC4-5D6E-409C-BE32-E72D297353CC}">
                <c16:uniqueId val="{00000001-7975-4952-A7E3-E7514060BAAA}"/>
              </c:ext>
            </c:extLst>
          </c:dPt>
          <c:dPt>
            <c:idx val="1"/>
            <c:bubble3D val="0"/>
            <c:spPr>
              <a:solidFill>
                <a:schemeClr val="accent2"/>
              </a:solidFill>
              <a:ln w="25400">
                <a:solidFill>
                  <a:schemeClr val="lt1"/>
                </a:solidFill>
              </a:ln>
              <a:effectLst/>
              <a:sp3d contourW="25400">
                <a:contourClr>
                  <a:schemeClr val="lt1"/>
                </a:contourClr>
              </a:sp3d>
            </c:spPr>
            <c:extLst>
              <c:ext xmlns:c16="http://schemas.microsoft.com/office/drawing/2014/chart" uri="{C3380CC4-5D6E-409C-BE32-E72D297353CC}">
                <c16:uniqueId val="{00000003-7975-4952-A7E3-E7514060BAAA}"/>
              </c:ext>
            </c:extLst>
          </c:dPt>
          <c:dLbls>
            <c:dLbl>
              <c:idx val="0"/>
              <c:layout>
                <c:manualLayout>
                  <c:x val="-0.18484848484848496"/>
                  <c:y val="7.5356050591561613E-2"/>
                </c:manualLayout>
              </c:layout>
              <c:spPr>
                <a:noFill/>
                <a:ln>
                  <a:noFill/>
                </a:ln>
                <a:effectLst/>
              </c:spPr>
              <c:txPr>
                <a:bodyPr rot="0" spcFirstLastPara="1" vertOverflow="ellipsis" vert="horz" wrap="square" lIns="38100" tIns="19050" rIns="38100" bIns="19050" anchor="ctr" anchorCtr="1">
                  <a:noAutofit/>
                </a:bodyPr>
                <a:lstStyle/>
                <a:p>
                  <a:pPr>
                    <a:defRPr sz="1800" b="1" i="0" u="none" strike="noStrike" kern="1200" baseline="0">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defRPr>
                  </a:pPr>
                  <a:endParaRPr lang="ru-RU"/>
                </a:p>
              </c:txPr>
              <c:dLblPos val="bestFit"/>
              <c:showLegendKey val="0"/>
              <c:showVal val="1"/>
              <c:showCatName val="0"/>
              <c:showSerName val="0"/>
              <c:showPercent val="0"/>
              <c:showBubbleSize val="0"/>
              <c:extLst>
                <c:ext xmlns:c15="http://schemas.microsoft.com/office/drawing/2012/chart" uri="{CE6537A1-D6FC-4f65-9D91-7224C49458BB}">
                  <c15:layout>
                    <c:manualLayout>
                      <c:w val="0.15075757575757576"/>
                      <c:h val="8.8939609227687455E-2"/>
                    </c:manualLayout>
                  </c15:layout>
                </c:ext>
                <c:ext xmlns:c16="http://schemas.microsoft.com/office/drawing/2014/chart" uri="{C3380CC4-5D6E-409C-BE32-E72D297353CC}">
                  <c16:uniqueId val="{00000001-7975-4952-A7E3-E7514060BAAA}"/>
                </c:ext>
              </c:extLst>
            </c:dLbl>
            <c:dLbl>
              <c:idx val="1"/>
              <c:layout>
                <c:manualLayout>
                  <c:x val="0.27727272727272728"/>
                  <c:y val="-0.23418386426426183"/>
                </c:manualLayout>
              </c:layout>
              <c:tx>
                <c:rich>
                  <a:bodyPr rot="0" spcFirstLastPara="1" vertOverflow="ellipsis" vert="horz" wrap="square" lIns="38100" tIns="19050" rIns="38100" bIns="19050" anchor="ctr" anchorCtr="1">
                    <a:noAutofit/>
                  </a:bodyPr>
                  <a:lstStyle/>
                  <a:p>
                    <a:pPr>
                      <a:defRPr sz="1800" b="0" i="0" u="none" strike="noStrike" kern="1200" baseline="0">
                        <a:solidFill>
                          <a:schemeClr val="tx1">
                            <a:lumMod val="75000"/>
                            <a:lumOff val="25000"/>
                          </a:schemeClr>
                        </a:solidFill>
                        <a:latin typeface="+mn-lt"/>
                        <a:ea typeface="+mn-ea"/>
                        <a:cs typeface="+mn-cs"/>
                      </a:defRPr>
                    </a:pPr>
                    <a:fld id="{C2FF7DF6-50EF-4B3B-81BC-4F95AD4298CA}" type="VALUE">
                      <a:rPr lang="en-US" sz="1800" b="1">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pPr>
                        <a:defRPr sz="1800"/>
                      </a:pPr>
                      <a:t>[ЗНАЧЕНИЕ]</a:t>
                    </a:fld>
                    <a:endParaRPr lang="ru-RU"/>
                  </a:p>
                </c:rich>
              </c:tx>
              <c:spPr>
                <a:noFill/>
                <a:ln>
                  <a:noFill/>
                </a:ln>
                <a:effectLst/>
              </c:spPr>
              <c:txPr>
                <a:bodyPr rot="0" spcFirstLastPara="1" vertOverflow="ellipsis" vert="horz" wrap="square" lIns="38100" tIns="19050" rIns="38100" bIns="19050" anchor="ctr" anchorCtr="1">
                  <a:noAutofit/>
                </a:bodyPr>
                <a:lstStyle/>
                <a:p>
                  <a:pPr>
                    <a:defRPr sz="1800" b="0" i="0" u="none" strike="noStrike" kern="1200" baseline="0">
                      <a:solidFill>
                        <a:schemeClr val="tx1">
                          <a:lumMod val="75000"/>
                          <a:lumOff val="25000"/>
                        </a:schemeClr>
                      </a:solidFill>
                      <a:latin typeface="+mn-lt"/>
                      <a:ea typeface="+mn-ea"/>
                      <a:cs typeface="+mn-cs"/>
                    </a:defRPr>
                  </a:pPr>
                  <a:endParaRPr lang="ru-RU"/>
                </a:p>
              </c:txPr>
              <c:dLblPos val="bestFit"/>
              <c:showLegendKey val="0"/>
              <c:showVal val="1"/>
              <c:showCatName val="0"/>
              <c:showSerName val="0"/>
              <c:showPercent val="0"/>
              <c:showBubbleSize val="0"/>
              <c:extLst>
                <c:ext xmlns:c15="http://schemas.microsoft.com/office/drawing/2012/chart" uri="{CE6537A1-D6FC-4f65-9D91-7224C49458BB}">
                  <c15:layout>
                    <c:manualLayout>
                      <c:w val="0.29053030303030303"/>
                      <c:h val="0.17787921845537491"/>
                    </c:manualLayout>
                  </c15:layout>
                  <c15:dlblFieldTable/>
                  <c15:showDataLabelsRange val="0"/>
                </c:ext>
                <c:ext xmlns:c16="http://schemas.microsoft.com/office/drawing/2014/chart" uri="{C3380CC4-5D6E-409C-BE32-E72D297353CC}">
                  <c16:uniqueId val="{00000003-7975-4952-A7E3-E7514060BAAA}"/>
                </c:ext>
              </c:extLst>
            </c:dLbl>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chemeClr val="tx1">
                        <a:lumMod val="75000"/>
                        <a:lumOff val="25000"/>
                      </a:schemeClr>
                    </a:solidFill>
                    <a:latin typeface="+mn-lt"/>
                    <a:ea typeface="+mn-ea"/>
                    <a:cs typeface="+mn-cs"/>
                  </a:defRPr>
                </a:pPr>
                <a:endParaRPr lang="ru-RU"/>
              </a:p>
            </c:txPr>
            <c:dLblPos val="bestFit"/>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Лист1!$A$2:$A$3</c:f>
              <c:strCache>
                <c:ptCount val="2"/>
                <c:pt idx="0">
                  <c:v>Знают</c:v>
                </c:pt>
                <c:pt idx="1">
                  <c:v>Не знают</c:v>
                </c:pt>
              </c:strCache>
            </c:strRef>
          </c:cat>
          <c:val>
            <c:numRef>
              <c:f>Лист1!$B$2:$B$3</c:f>
              <c:numCache>
                <c:formatCode>0%</c:formatCode>
                <c:ptCount val="2"/>
                <c:pt idx="0">
                  <c:v>0.28000000000000003</c:v>
                </c:pt>
                <c:pt idx="1">
                  <c:v>0.72</c:v>
                </c:pt>
              </c:numCache>
            </c:numRef>
          </c:val>
          <c:extLst>
            <c:ext xmlns:c16="http://schemas.microsoft.com/office/drawing/2014/chart" uri="{C3380CC4-5D6E-409C-BE32-E72D297353CC}">
              <c16:uniqueId val="{00000004-7975-4952-A7E3-E7514060BAAA}"/>
            </c:ext>
          </c:extLst>
        </c:ser>
        <c:dLbls>
          <c:dLblPos val="bestFit"/>
          <c:showLegendKey val="0"/>
          <c:showVal val="1"/>
          <c:showCatName val="0"/>
          <c:showSerName val="0"/>
          <c:showPercent val="0"/>
          <c:showBubbleSize val="0"/>
          <c:showLeaderLines val="1"/>
        </c:dLbls>
      </c:pie3DChart>
      <c:spPr>
        <a:noFill/>
        <a:ln>
          <a:noFill/>
        </a:ln>
        <a:effectLst/>
      </c:spPr>
    </c:plotArea>
    <c:plotVisOnly val="1"/>
    <c:dispBlanksAs val="gap"/>
    <c:showDLblsOverMax val="0"/>
  </c:chart>
  <c:spPr>
    <a:noFill/>
    <a:ln>
      <a:noFill/>
    </a:ln>
    <a:effectLst/>
  </c:spPr>
  <c:txPr>
    <a:bodyPr/>
    <a:lstStyle/>
    <a:p>
      <a:pPr>
        <a:defRPr/>
      </a:pPr>
      <a:endParaRPr lang="ru-RU"/>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cdr:x>
      <cdr:y>0.93341</cdr:y>
    </cdr:from>
    <cdr:to>
      <cdr:x>0.03883</cdr:x>
      <cdr:y>0.99495</cdr:y>
    </cdr:to>
    <cdr:sp macro="" textlink="">
      <cdr:nvSpPr>
        <cdr:cNvPr id="2" name="Прямоугольник 1"/>
        <cdr:cNvSpPr/>
      </cdr:nvSpPr>
      <cdr:spPr>
        <a:xfrm xmlns:a="http://schemas.openxmlformats.org/drawingml/2006/main">
          <a:off x="0" y="4623163"/>
          <a:ext cx="304800" cy="304800"/>
        </a:xfrm>
        <a:prstGeom xmlns:a="http://schemas.openxmlformats.org/drawingml/2006/main" prst="rect">
          <a:avLst/>
        </a:prstGeom>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ru-RU"/>
        </a:p>
      </cdr:txBody>
    </cdr:sp>
  </cdr:relSizeAnchor>
  <cdr:relSizeAnchor xmlns:cdr="http://schemas.openxmlformats.org/drawingml/2006/chartDrawing">
    <cdr:from>
      <cdr:x>0</cdr:x>
      <cdr:y>0.79847</cdr:y>
    </cdr:from>
    <cdr:to>
      <cdr:x>0.03883</cdr:x>
      <cdr:y>0.86001</cdr:y>
    </cdr:to>
    <cdr:sp macro="" textlink="">
      <cdr:nvSpPr>
        <cdr:cNvPr id="3" name="Прямоугольник 2"/>
        <cdr:cNvSpPr/>
      </cdr:nvSpPr>
      <cdr:spPr>
        <a:xfrm xmlns:a="http://schemas.openxmlformats.org/drawingml/2006/main">
          <a:off x="0" y="3954816"/>
          <a:ext cx="304800" cy="304800"/>
        </a:xfrm>
        <a:prstGeom xmlns:a="http://schemas.openxmlformats.org/drawingml/2006/main" prst="rect">
          <a:avLst/>
        </a:prstGeom>
        <a:solidFill xmlns:a="http://schemas.openxmlformats.org/drawingml/2006/main">
          <a:schemeClr val="accent2">
            <a:lumMod val="75000"/>
          </a:schemeClr>
        </a:solidFill>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ru-RU"/>
        </a:p>
      </cdr:txBody>
    </cdr:sp>
  </cdr:relSizeAnchor>
  <cdr:relSizeAnchor xmlns:cdr="http://schemas.openxmlformats.org/drawingml/2006/chartDrawing">
    <cdr:from>
      <cdr:x>0.05825</cdr:x>
      <cdr:y>0.79314</cdr:y>
    </cdr:from>
    <cdr:to>
      <cdr:x>0.20388</cdr:x>
      <cdr:y>1</cdr:y>
    </cdr:to>
    <cdr:sp macro="" textlink="">
      <cdr:nvSpPr>
        <cdr:cNvPr id="4" name="TextBox 3"/>
        <cdr:cNvSpPr txBox="1"/>
      </cdr:nvSpPr>
      <cdr:spPr>
        <a:xfrm xmlns:a="http://schemas.openxmlformats.org/drawingml/2006/main">
          <a:off x="457200" y="3928408"/>
          <a:ext cx="1143000" cy="1024592"/>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ru-RU" sz="1100" dirty="0"/>
        </a:p>
      </cdr:txBody>
    </cdr:sp>
  </cdr:relSizeAnchor>
  <cdr:relSizeAnchor xmlns:cdr="http://schemas.openxmlformats.org/drawingml/2006/chartDrawing">
    <cdr:from>
      <cdr:x>0.07273</cdr:x>
      <cdr:y>0.78585</cdr:y>
    </cdr:from>
    <cdr:to>
      <cdr:x>0.24545</cdr:x>
      <cdr:y>1</cdr:y>
    </cdr:to>
    <cdr:sp macro="" textlink="">
      <cdr:nvSpPr>
        <cdr:cNvPr id="5" name="TextBox 4"/>
        <cdr:cNvSpPr txBox="1"/>
      </cdr:nvSpPr>
      <cdr:spPr>
        <a:xfrm xmlns:a="http://schemas.openxmlformats.org/drawingml/2006/main">
          <a:off x="609600" y="4572755"/>
          <a:ext cx="1447800" cy="1246081"/>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ru-RU" sz="1100" dirty="0"/>
        </a:p>
      </cdr:txBody>
    </cdr:sp>
  </cdr:relSizeAnchor>
  <cdr:relSizeAnchor xmlns:cdr="http://schemas.openxmlformats.org/drawingml/2006/chartDrawing">
    <cdr:from>
      <cdr:x>0.04545</cdr:x>
      <cdr:y>0.79895</cdr:y>
    </cdr:from>
    <cdr:to>
      <cdr:x>0.33636</cdr:x>
      <cdr:y>0.86443</cdr:y>
    </cdr:to>
    <cdr:sp macro="" textlink="">
      <cdr:nvSpPr>
        <cdr:cNvPr id="6" name="TextBox 5"/>
        <cdr:cNvSpPr txBox="1"/>
      </cdr:nvSpPr>
      <cdr:spPr>
        <a:xfrm xmlns:a="http://schemas.openxmlformats.org/drawingml/2006/main">
          <a:off x="381000" y="4648956"/>
          <a:ext cx="2438400" cy="38100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ru-RU" sz="2000" b="1" dirty="0" smtClean="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 не знают</a:t>
          </a:r>
        </a:p>
        <a:p xmlns:a="http://schemas.openxmlformats.org/drawingml/2006/main">
          <a:endParaRPr lang="ru-RU" sz="2000" b="1" dirty="0" smtClean="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endParaRPr>
        </a:p>
        <a:p xmlns:a="http://schemas.openxmlformats.org/drawingml/2006/main">
          <a:endParaRPr lang="ru-RU" sz="2000" b="1" dirty="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endParaRPr>
        </a:p>
      </cdr:txBody>
    </cdr:sp>
  </cdr:relSizeAnchor>
  <cdr:relSizeAnchor xmlns:cdr="http://schemas.openxmlformats.org/drawingml/2006/chartDrawing">
    <cdr:from>
      <cdr:x>0.04545</cdr:x>
      <cdr:y>0.9299</cdr:y>
    </cdr:from>
    <cdr:to>
      <cdr:x>0.22727</cdr:x>
      <cdr:y>1</cdr:y>
    </cdr:to>
    <cdr:sp macro="" textlink="">
      <cdr:nvSpPr>
        <cdr:cNvPr id="7" name="TextBox 6"/>
        <cdr:cNvSpPr txBox="1"/>
      </cdr:nvSpPr>
      <cdr:spPr>
        <a:xfrm xmlns:a="http://schemas.openxmlformats.org/drawingml/2006/main">
          <a:off x="381000" y="5410955"/>
          <a:ext cx="1524000" cy="407881"/>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ru-RU" sz="2000" b="1" dirty="0" smtClean="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 знают</a:t>
          </a:r>
          <a:endParaRPr lang="ru-RU" sz="2000" b="1" dirty="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endParaRPr>
        </a:p>
      </cdr:txBody>
    </cdr:sp>
  </cdr:relSizeAnchor>
</c:userShap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4/11/2022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4/11/2022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4/11/2022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4/11/2022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4/11/2022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4/11/2022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4/11/2022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4/11/2022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4/11/2022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4/11/2022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4/11/2022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4/11/2022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svg"/><Relationship Id="rId3" Type="http://schemas.openxmlformats.org/officeDocument/2006/relationships/image" Target="../media/image2.svg"/><Relationship Id="rId7"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4.svg"/><Relationship Id="rId5" Type="http://schemas.openxmlformats.org/officeDocument/2006/relationships/image" Target="../media/image2.png"/><Relationship Id="rId4" Type="http://schemas.openxmlformats.org/officeDocument/2006/relationships/hyperlink" Target="https://www.canva.com/design/DAEyhD0lKAc/edit"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7.xml"/><Relationship Id="rId4" Type="http://schemas.openxmlformats.org/officeDocument/2006/relationships/image" Target="../media/image19.jpeg"/></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7.xml"/><Relationship Id="rId4" Type="http://schemas.openxmlformats.org/officeDocument/2006/relationships/image" Target="../media/image24.png"/></Relationships>
</file>

<file path=ppt/slides/_rels/slide1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7.xml"/><Relationship Id="rId4" Type="http://schemas.openxmlformats.org/officeDocument/2006/relationships/image" Target="../media/image27.png"/></Relationships>
</file>

<file path=ppt/slides/_rels/slide1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png"/><Relationship Id="rId1" Type="http://schemas.openxmlformats.org/officeDocument/2006/relationships/slideLayout" Target="../slideLayouts/slideLayout7.xml"/><Relationship Id="rId5" Type="http://schemas.openxmlformats.org/officeDocument/2006/relationships/image" Target="../media/image31.jpeg"/><Relationship Id="rId4" Type="http://schemas.openxmlformats.org/officeDocument/2006/relationships/image" Target="../media/image30.jpeg"/></Relationships>
</file>

<file path=ppt/slides/_rels/slide1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7.xml"/><Relationship Id="rId4" Type="http://schemas.openxmlformats.org/officeDocument/2006/relationships/image" Target="../media/image34.png"/></Relationships>
</file>

<file path=ppt/slides/_rels/slide16.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hyperlink" Target="https://www.krugosvet.ru/enc/nauka_i_tehnika/fizika/REOLOGIYA.html" TargetMode="External"/><Relationship Id="rId2" Type="http://schemas.openxmlformats.org/officeDocument/2006/relationships/hyperlink" Target="https://ru1.warbletoncouncil.org/tipos-de-fluidos-1028#menu-13" TargetMode="External"/><Relationship Id="rId1" Type="http://schemas.openxmlformats.org/officeDocument/2006/relationships/slideLayout" Target="../slideLayouts/slideLayout7.xml"/><Relationship Id="rId5" Type="http://schemas.openxmlformats.org/officeDocument/2006/relationships/image" Target="../media/image7.png"/><Relationship Id="rId4" Type="http://schemas.openxmlformats.org/officeDocument/2006/relationships/hyperlink" Target="https://www.highexpert.ru/content/liquids/liquid_properties.html"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8" Type="http://schemas.openxmlformats.org/officeDocument/2006/relationships/image" Target="../media/image6.svg"/><Relationship Id="rId3" Type="http://schemas.openxmlformats.org/officeDocument/2006/relationships/image" Target="../media/image2.svg"/><Relationship Id="rId7"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4.svg"/><Relationship Id="rId5" Type="http://schemas.openxmlformats.org/officeDocument/2006/relationships/image" Target="../media/image2.png"/><Relationship Id="rId4" Type="http://schemas.openxmlformats.org/officeDocument/2006/relationships/hyperlink" Target="https://www.canva.com/design/DAEyhD0lKAc/edit" TargetMode="External"/></Relationships>
</file>

<file path=ppt/slides/_rels/slide3.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Layout" Target="../slideLayouts/slideLayout7.xml"/><Relationship Id="rId27" Type="http://schemas.openxmlformats.org/officeDocument/2006/relationships/image" Target="../media/image26.svg"/></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7.png"/><Relationship Id="rId1" Type="http://schemas.openxmlformats.org/officeDocument/2006/relationships/slideLayout" Target="../slideLayouts/slideLayout7.xml"/><Relationship Id="rId4" Type="http://schemas.openxmlformats.org/officeDocument/2006/relationships/image" Target="../media/image13.jpeg"/></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7.xml"/><Relationship Id="rId4" Type="http://schemas.openxmlformats.org/officeDocument/2006/relationships/image" Target="../media/image16.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DBEAF6"/>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b="36779"/>
          <a:stretch>
            <a:fillRect/>
          </a:stretch>
        </p:blipFill>
        <p:spPr>
          <a:xfrm>
            <a:off x="2286000" y="5073262"/>
            <a:ext cx="2366786" cy="3429000"/>
          </a:xfrm>
          <a:prstGeom prst="rect">
            <a:avLst/>
          </a:prstGeom>
        </p:spPr>
      </p:pic>
      <p:pic>
        <p:nvPicPr>
          <p:cNvPr id="3" name="Picture 3">
            <a:hlinkClick r:id="rId4"/>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b="35400"/>
          <a:stretch>
            <a:fillRect/>
          </a:stretch>
        </p:blipFill>
        <p:spPr>
          <a:xfrm>
            <a:off x="-303380" y="5219700"/>
            <a:ext cx="2892760" cy="3657600"/>
          </a:xfrm>
          <a:prstGeom prst="rect">
            <a:avLst/>
          </a:prstGeom>
        </p:spPr>
      </p:pic>
      <p:grpSp>
        <p:nvGrpSpPr>
          <p:cNvPr id="4" name="Group 4"/>
          <p:cNvGrpSpPr/>
          <p:nvPr/>
        </p:nvGrpSpPr>
        <p:grpSpPr>
          <a:xfrm>
            <a:off x="0" y="8496300"/>
            <a:ext cx="18287999" cy="2347087"/>
            <a:chOff x="0" y="0"/>
            <a:chExt cx="186375649" cy="28497625"/>
          </a:xfrm>
        </p:grpSpPr>
        <p:sp>
          <p:nvSpPr>
            <p:cNvPr id="5" name="Freeform 5"/>
            <p:cNvSpPr/>
            <p:nvPr/>
          </p:nvSpPr>
          <p:spPr>
            <a:xfrm>
              <a:off x="72390" y="72390"/>
              <a:ext cx="186230868" cy="28352846"/>
            </a:xfrm>
            <a:custGeom>
              <a:avLst/>
              <a:gdLst/>
              <a:ahLst/>
              <a:cxnLst/>
              <a:rect l="l" t="t" r="r" b="b"/>
              <a:pathLst>
                <a:path w="186230868" h="28352846">
                  <a:moveTo>
                    <a:pt x="0" y="0"/>
                  </a:moveTo>
                  <a:lnTo>
                    <a:pt x="186230868" y="0"/>
                  </a:lnTo>
                  <a:lnTo>
                    <a:pt x="186230868" y="28352845"/>
                  </a:lnTo>
                  <a:lnTo>
                    <a:pt x="0" y="28352845"/>
                  </a:lnTo>
                  <a:lnTo>
                    <a:pt x="0" y="0"/>
                  </a:lnTo>
                  <a:close/>
                </a:path>
              </a:pathLst>
            </a:custGeom>
            <a:solidFill>
              <a:srgbClr val="FFFFFF"/>
            </a:solidFill>
          </p:spPr>
        </p:sp>
        <p:sp>
          <p:nvSpPr>
            <p:cNvPr id="6" name="Freeform 6"/>
            <p:cNvSpPr/>
            <p:nvPr/>
          </p:nvSpPr>
          <p:spPr>
            <a:xfrm>
              <a:off x="0" y="0"/>
              <a:ext cx="186375650" cy="28497625"/>
            </a:xfrm>
            <a:custGeom>
              <a:avLst/>
              <a:gdLst/>
              <a:ahLst/>
              <a:cxnLst/>
              <a:rect l="l" t="t" r="r" b="b"/>
              <a:pathLst>
                <a:path w="186375650" h="28497625">
                  <a:moveTo>
                    <a:pt x="186230865" y="28352846"/>
                  </a:moveTo>
                  <a:lnTo>
                    <a:pt x="186375650" y="28352846"/>
                  </a:lnTo>
                  <a:lnTo>
                    <a:pt x="186375650" y="28497625"/>
                  </a:lnTo>
                  <a:lnTo>
                    <a:pt x="186230865" y="28497625"/>
                  </a:lnTo>
                  <a:lnTo>
                    <a:pt x="186230865" y="28352846"/>
                  </a:lnTo>
                  <a:close/>
                  <a:moveTo>
                    <a:pt x="0" y="144780"/>
                  </a:moveTo>
                  <a:lnTo>
                    <a:pt x="144780" y="144780"/>
                  </a:lnTo>
                  <a:lnTo>
                    <a:pt x="144780" y="28352846"/>
                  </a:lnTo>
                  <a:lnTo>
                    <a:pt x="0" y="28352846"/>
                  </a:lnTo>
                  <a:lnTo>
                    <a:pt x="0" y="144780"/>
                  </a:lnTo>
                  <a:close/>
                  <a:moveTo>
                    <a:pt x="0" y="28352846"/>
                  </a:moveTo>
                  <a:lnTo>
                    <a:pt x="144780" y="28352846"/>
                  </a:lnTo>
                  <a:lnTo>
                    <a:pt x="144780" y="28497625"/>
                  </a:lnTo>
                  <a:lnTo>
                    <a:pt x="0" y="28497625"/>
                  </a:lnTo>
                  <a:lnTo>
                    <a:pt x="0" y="28352846"/>
                  </a:lnTo>
                  <a:close/>
                  <a:moveTo>
                    <a:pt x="186230865" y="144780"/>
                  </a:moveTo>
                  <a:lnTo>
                    <a:pt x="186375650" y="144780"/>
                  </a:lnTo>
                  <a:lnTo>
                    <a:pt x="186375650" y="28352846"/>
                  </a:lnTo>
                  <a:lnTo>
                    <a:pt x="186230865" y="28352846"/>
                  </a:lnTo>
                  <a:lnTo>
                    <a:pt x="186230865" y="144780"/>
                  </a:lnTo>
                  <a:close/>
                  <a:moveTo>
                    <a:pt x="144780" y="28352846"/>
                  </a:moveTo>
                  <a:lnTo>
                    <a:pt x="186230865" y="28352846"/>
                  </a:lnTo>
                  <a:lnTo>
                    <a:pt x="186230865" y="28497625"/>
                  </a:lnTo>
                  <a:lnTo>
                    <a:pt x="144780" y="28497625"/>
                  </a:lnTo>
                  <a:lnTo>
                    <a:pt x="144780" y="28352846"/>
                  </a:lnTo>
                  <a:close/>
                  <a:moveTo>
                    <a:pt x="186230865" y="0"/>
                  </a:moveTo>
                  <a:lnTo>
                    <a:pt x="186375650" y="0"/>
                  </a:lnTo>
                  <a:lnTo>
                    <a:pt x="186375650" y="144780"/>
                  </a:lnTo>
                  <a:lnTo>
                    <a:pt x="186230865" y="144780"/>
                  </a:lnTo>
                  <a:lnTo>
                    <a:pt x="186230865" y="0"/>
                  </a:lnTo>
                  <a:close/>
                  <a:moveTo>
                    <a:pt x="0" y="0"/>
                  </a:moveTo>
                  <a:lnTo>
                    <a:pt x="144780" y="0"/>
                  </a:lnTo>
                  <a:lnTo>
                    <a:pt x="144780" y="144780"/>
                  </a:lnTo>
                  <a:lnTo>
                    <a:pt x="0" y="144780"/>
                  </a:lnTo>
                  <a:lnTo>
                    <a:pt x="0" y="0"/>
                  </a:lnTo>
                  <a:close/>
                  <a:moveTo>
                    <a:pt x="144780" y="0"/>
                  </a:moveTo>
                  <a:lnTo>
                    <a:pt x="186230865" y="0"/>
                  </a:lnTo>
                  <a:lnTo>
                    <a:pt x="186230865" y="144780"/>
                  </a:lnTo>
                  <a:lnTo>
                    <a:pt x="144780" y="144780"/>
                  </a:lnTo>
                  <a:lnTo>
                    <a:pt x="144780" y="0"/>
                  </a:lnTo>
                  <a:close/>
                </a:path>
              </a:pathLst>
            </a:custGeom>
            <a:solidFill>
              <a:srgbClr val="242424"/>
            </a:solidFill>
          </p:spPr>
        </p:sp>
      </p:grpSp>
      <p:pic>
        <p:nvPicPr>
          <p:cNvPr id="7" name="Picture 7"/>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a:off x="406447" y="8159007"/>
            <a:ext cx="3744897" cy="1729461"/>
          </a:xfrm>
          <a:prstGeom prst="rect">
            <a:avLst/>
          </a:prstGeom>
        </p:spPr>
      </p:pic>
      <p:sp>
        <p:nvSpPr>
          <p:cNvPr id="8" name="Прямоугольник 7"/>
          <p:cNvSpPr/>
          <p:nvPr/>
        </p:nvSpPr>
        <p:spPr>
          <a:xfrm>
            <a:off x="4724400" y="190500"/>
            <a:ext cx="9067800" cy="1200329"/>
          </a:xfrm>
          <a:prstGeom prst="rect">
            <a:avLst/>
          </a:prstGeom>
        </p:spPr>
        <p:txBody>
          <a:bodyPr wrap="square">
            <a:spAutoFit/>
          </a:bodyPr>
          <a:lstStyle/>
          <a:p>
            <a:pPr algn="ctr"/>
            <a:r>
              <a:rPr lang="ru-RU" dirty="0">
                <a:latin typeface="Tahoma" panose="020B0604030504040204" pitchFamily="34" charset="0"/>
                <a:ea typeface="Tahoma" panose="020B0604030504040204" pitchFamily="34" charset="0"/>
                <a:cs typeface="Tahoma" panose="020B0604030504040204" pitchFamily="34" charset="0"/>
              </a:rPr>
              <a:t>Министерство образования и молодёжной политики Свердловской области</a:t>
            </a:r>
          </a:p>
          <a:p>
            <a:pPr algn="ctr"/>
            <a:r>
              <a:rPr lang="ru-RU" dirty="0">
                <a:latin typeface="Tahoma" panose="020B0604030504040204" pitchFamily="34" charset="0"/>
                <a:ea typeface="Tahoma" panose="020B0604030504040204" pitchFamily="34" charset="0"/>
                <a:cs typeface="Tahoma" panose="020B0604030504040204" pitchFamily="34" charset="0"/>
              </a:rPr>
              <a:t>Государственное автономное профессиональное образовательное учреждение</a:t>
            </a:r>
          </a:p>
          <a:p>
            <a:pPr algn="ctr"/>
            <a:r>
              <a:rPr lang="ru-RU" dirty="0">
                <a:latin typeface="Tahoma" panose="020B0604030504040204" pitchFamily="34" charset="0"/>
                <a:ea typeface="Tahoma" panose="020B0604030504040204" pitchFamily="34" charset="0"/>
                <a:cs typeface="Tahoma" panose="020B0604030504040204" pitchFamily="34" charset="0"/>
              </a:rPr>
              <a:t>Свердловской области  </a:t>
            </a:r>
          </a:p>
          <a:p>
            <a:pPr algn="ctr"/>
            <a:r>
              <a:rPr lang="ru-RU" dirty="0">
                <a:latin typeface="Tahoma" panose="020B0604030504040204" pitchFamily="34" charset="0"/>
                <a:ea typeface="Tahoma" panose="020B0604030504040204" pitchFamily="34" charset="0"/>
                <a:cs typeface="Tahoma" panose="020B0604030504040204" pitchFamily="34" charset="0"/>
              </a:rPr>
              <a:t>«</a:t>
            </a:r>
            <a:r>
              <a:rPr lang="ru-RU" dirty="0" err="1">
                <a:latin typeface="Tahoma" panose="020B0604030504040204" pitchFamily="34" charset="0"/>
                <a:ea typeface="Tahoma" panose="020B0604030504040204" pitchFamily="34" charset="0"/>
                <a:cs typeface="Tahoma" panose="020B0604030504040204" pitchFamily="34" charset="0"/>
              </a:rPr>
              <a:t>Камышловский</a:t>
            </a:r>
            <a:r>
              <a:rPr lang="ru-RU" dirty="0">
                <a:latin typeface="Tahoma" panose="020B0604030504040204" pitchFamily="34" charset="0"/>
                <a:ea typeface="Tahoma" panose="020B0604030504040204" pitchFamily="34" charset="0"/>
                <a:cs typeface="Tahoma" panose="020B0604030504040204" pitchFamily="34" charset="0"/>
              </a:rPr>
              <a:t> педагогический колледж»</a:t>
            </a:r>
          </a:p>
        </p:txBody>
      </p:sp>
      <p:sp>
        <p:nvSpPr>
          <p:cNvPr id="9" name="Скругленный прямоугольник 8"/>
          <p:cNvSpPr/>
          <p:nvPr/>
        </p:nvSpPr>
        <p:spPr>
          <a:xfrm>
            <a:off x="4437872" y="3404297"/>
            <a:ext cx="9640856" cy="1665984"/>
          </a:xfrm>
          <a:prstGeom prst="roundRect">
            <a:avLst/>
          </a:prstGeom>
          <a:solidFill>
            <a:schemeClr val="bg1"/>
          </a:solidFill>
          <a:ln>
            <a:solidFill>
              <a:schemeClr val="bg1"/>
            </a:solidFill>
          </a:ln>
          <a:effectLst>
            <a:outerShdw blurRad="50800" dist="38100" dir="5400000" algn="t" rotWithShape="0">
              <a:prstClr val="black">
                <a:alpha val="40000"/>
              </a:prstClr>
            </a:outerShdw>
            <a:reflection blurRad="6350" stA="50000" endA="300" endPos="55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00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Tahoma" panose="020B0604030504040204" pitchFamily="34" charset="0"/>
                <a:ea typeface="Tahoma" panose="020B0604030504040204" pitchFamily="34" charset="0"/>
                <a:cs typeface="Tahoma" panose="020B0604030504040204" pitchFamily="34" charset="0"/>
              </a:rPr>
              <a:t>«Неньютоновская жидкость»</a:t>
            </a:r>
            <a:endParaRPr lang="ru-RU" sz="400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Tahoma" panose="020B0604030504040204" pitchFamily="34" charset="0"/>
              <a:ea typeface="Tahoma" panose="020B0604030504040204" pitchFamily="34" charset="0"/>
              <a:cs typeface="Tahoma" panose="020B0604030504040204" pitchFamily="34" charset="0"/>
            </a:endParaRPr>
          </a:p>
        </p:txBody>
      </p:sp>
      <p:sp>
        <p:nvSpPr>
          <p:cNvPr id="10" name="Прямоугольник 9"/>
          <p:cNvSpPr/>
          <p:nvPr/>
        </p:nvSpPr>
        <p:spPr>
          <a:xfrm>
            <a:off x="15545935" y="8559956"/>
            <a:ext cx="2749167" cy="2246769"/>
          </a:xfrm>
          <a:prstGeom prst="rect">
            <a:avLst/>
          </a:prstGeom>
        </p:spPr>
        <p:txBody>
          <a:bodyPr wrap="square">
            <a:spAutoFit/>
          </a:bodyPr>
          <a:lstStyle/>
          <a:p>
            <a:r>
              <a:rPr lang="ru-RU" b="1" dirty="0">
                <a:latin typeface="Tahoma" panose="020B0604030504040204" pitchFamily="34" charset="0"/>
                <a:ea typeface="Tahoma" panose="020B0604030504040204" pitchFamily="34" charset="0"/>
                <a:cs typeface="Tahoma" panose="020B0604030504040204" pitchFamily="34" charset="0"/>
              </a:rPr>
              <a:t>Исполнитель:</a:t>
            </a:r>
            <a:endParaRPr lang="ru-RU" dirty="0">
              <a:latin typeface="Tahoma" panose="020B0604030504040204" pitchFamily="34" charset="0"/>
              <a:ea typeface="Tahoma" panose="020B0604030504040204" pitchFamily="34" charset="0"/>
              <a:cs typeface="Tahoma" panose="020B0604030504040204" pitchFamily="34" charset="0"/>
            </a:endParaRPr>
          </a:p>
          <a:p>
            <a:r>
              <a:rPr lang="ru-RU" dirty="0">
                <a:latin typeface="Tahoma" panose="020B0604030504040204" pitchFamily="34" charset="0"/>
                <a:ea typeface="Tahoma" panose="020B0604030504040204" pitchFamily="34" charset="0"/>
                <a:cs typeface="Tahoma" panose="020B0604030504040204" pitchFamily="34" charset="0"/>
              </a:rPr>
              <a:t>Андреева М.Б., </a:t>
            </a:r>
          </a:p>
          <a:p>
            <a:r>
              <a:rPr lang="ru-RU" dirty="0">
                <a:latin typeface="Tahoma" panose="020B0604030504040204" pitchFamily="34" charset="0"/>
                <a:ea typeface="Tahoma" panose="020B0604030504040204" pitchFamily="34" charset="0"/>
                <a:cs typeface="Tahoma" panose="020B0604030504040204" pitchFamily="34" charset="0"/>
              </a:rPr>
              <a:t>студентка 1</a:t>
            </a:r>
            <a:r>
              <a:rPr lang="ru-RU" baseline="30000" dirty="0">
                <a:latin typeface="Tahoma" panose="020B0604030504040204" pitchFamily="34" charset="0"/>
                <a:ea typeface="Tahoma" panose="020B0604030504040204" pitchFamily="34" charset="0"/>
                <a:cs typeface="Tahoma" panose="020B0604030504040204" pitchFamily="34" charset="0"/>
              </a:rPr>
              <a:t>до</a:t>
            </a:r>
            <a:r>
              <a:rPr lang="ru-RU" dirty="0">
                <a:latin typeface="Tahoma" panose="020B0604030504040204" pitchFamily="34" charset="0"/>
                <a:ea typeface="Tahoma" panose="020B0604030504040204" pitchFamily="34" charset="0"/>
                <a:cs typeface="Tahoma" panose="020B0604030504040204" pitchFamily="34" charset="0"/>
              </a:rPr>
              <a:t> группы</a:t>
            </a:r>
          </a:p>
          <a:p>
            <a:r>
              <a:rPr lang="ru-RU" b="1" dirty="0">
                <a:latin typeface="Tahoma" panose="020B0604030504040204" pitchFamily="34" charset="0"/>
                <a:ea typeface="Tahoma" panose="020B0604030504040204" pitchFamily="34" charset="0"/>
                <a:cs typeface="Tahoma" panose="020B0604030504040204" pitchFamily="34" charset="0"/>
              </a:rPr>
              <a:t>Руководитель:</a:t>
            </a:r>
            <a:r>
              <a:rPr lang="ru-RU" dirty="0">
                <a:latin typeface="Tahoma" panose="020B0604030504040204" pitchFamily="34" charset="0"/>
                <a:ea typeface="Tahoma" panose="020B0604030504040204" pitchFamily="34" charset="0"/>
                <a:cs typeface="Tahoma" panose="020B0604030504040204" pitchFamily="34" charset="0"/>
              </a:rPr>
              <a:t> </a:t>
            </a:r>
          </a:p>
          <a:p>
            <a:r>
              <a:rPr lang="ru-RU" dirty="0">
                <a:latin typeface="Tahoma" panose="020B0604030504040204" pitchFamily="34" charset="0"/>
                <a:ea typeface="Tahoma" panose="020B0604030504040204" pitchFamily="34" charset="0"/>
                <a:cs typeface="Tahoma" panose="020B0604030504040204" pitchFamily="34" charset="0"/>
              </a:rPr>
              <a:t>Петрова А.А., </a:t>
            </a:r>
          </a:p>
          <a:p>
            <a:r>
              <a:rPr lang="ru-RU" dirty="0">
                <a:latin typeface="Tahoma" panose="020B0604030504040204" pitchFamily="34" charset="0"/>
                <a:ea typeface="Tahoma" panose="020B0604030504040204" pitchFamily="34" charset="0"/>
                <a:cs typeface="Tahoma" panose="020B0604030504040204" pitchFamily="34" charset="0"/>
              </a:rPr>
              <a:t>преподаватель </a:t>
            </a:r>
          </a:p>
          <a:p>
            <a:endParaRPr lang="ru-RU" sz="32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D9E7F7"/>
        </a:solidFill>
        <a:effectLst/>
      </p:bgPr>
    </p:bg>
    <p:spTree>
      <p:nvGrpSpPr>
        <p:cNvPr id="1" name=""/>
        <p:cNvGrpSpPr/>
        <p:nvPr/>
      </p:nvGrpSpPr>
      <p:grpSpPr>
        <a:xfrm>
          <a:off x="0" y="0"/>
          <a:ext cx="0" cy="0"/>
          <a:chOff x="0" y="0"/>
          <a:chExt cx="0" cy="0"/>
        </a:xfrm>
      </p:grpSpPr>
      <p:sp>
        <p:nvSpPr>
          <p:cNvPr id="15" name="Скругленный прямоугольник 14"/>
          <p:cNvSpPr/>
          <p:nvPr/>
        </p:nvSpPr>
        <p:spPr>
          <a:xfrm>
            <a:off x="2971800" y="262200"/>
            <a:ext cx="11734800" cy="1246594"/>
          </a:xfrm>
          <a:prstGeom prst="roundRect">
            <a:avLst/>
          </a:prstGeom>
          <a:solidFill>
            <a:schemeClr val="bg1"/>
          </a:solidFill>
          <a:ln>
            <a:solidFill>
              <a:schemeClr val="bg1"/>
            </a:solidFill>
          </a:ln>
          <a:effectLst>
            <a:outerShdw blurRad="50800" dist="38100" dir="5400000" algn="t" rotWithShape="0">
              <a:prstClr val="black">
                <a:alpha val="40000"/>
              </a:prstClr>
            </a:outerShdw>
            <a:reflection blurRad="6350" stA="50000" endA="300" endPos="55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reflection blurRad="6350" stA="55000" endA="300" endPos="45500" dir="5400000" sy="-100000" algn="bl" rotWithShape="0"/>
                </a:effectLst>
                <a:latin typeface="Tahoma" panose="020B0604030504040204" pitchFamily="34" charset="0"/>
                <a:ea typeface="Tahoma" panose="020B0604030504040204" pitchFamily="34" charset="0"/>
                <a:cs typeface="Tahoma" panose="020B0604030504040204" pitchFamily="34" charset="0"/>
              </a:rPr>
              <a:t>Применение неньютоновской жидкости</a:t>
            </a:r>
            <a:endParaRPr lang="ru-RU" sz="36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reflection blurRad="6350" stA="55000" endA="300" endPos="45500" dir="5400000" sy="-100000" algn="bl" rotWithShape="0"/>
              </a:effectLst>
              <a:latin typeface="Tahoma" panose="020B0604030504040204" pitchFamily="34" charset="0"/>
              <a:ea typeface="Tahoma" panose="020B0604030504040204" pitchFamily="34" charset="0"/>
              <a:cs typeface="Tahoma" panose="020B0604030504040204" pitchFamily="34" charset="0"/>
            </a:endParaRPr>
          </a:p>
        </p:txBody>
      </p:sp>
      <p:sp>
        <p:nvSpPr>
          <p:cNvPr id="16" name="Скругленный прямоугольник 15"/>
          <p:cNvSpPr/>
          <p:nvPr/>
        </p:nvSpPr>
        <p:spPr>
          <a:xfrm>
            <a:off x="7391400" y="2316874"/>
            <a:ext cx="10629900" cy="3341096"/>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571500" indent="-571500" algn="ctr">
              <a:buFont typeface="Wingdings" panose="05000000000000000000" pitchFamily="2" charset="2"/>
              <a:buChar char="q"/>
            </a:pPr>
            <a:endParaRPr lang="ru-RU" sz="3600" dirty="0">
              <a:solidFill>
                <a:schemeClr val="tx1"/>
              </a:solidFill>
              <a:effectLst>
                <a:outerShdw blurRad="38100" dist="38100" dir="2700000" algn="tl">
                  <a:srgbClr val="000000">
                    <a:alpha val="43137"/>
                  </a:srgbClr>
                </a:outerShdw>
              </a:effectLst>
            </a:endParaRPr>
          </a:p>
        </p:txBody>
      </p:sp>
      <p:sp>
        <p:nvSpPr>
          <p:cNvPr id="2" name="Прямоугольник 1"/>
          <p:cNvSpPr/>
          <p:nvPr/>
        </p:nvSpPr>
        <p:spPr>
          <a:xfrm>
            <a:off x="609600" y="3550217"/>
            <a:ext cx="10820400" cy="830997"/>
          </a:xfrm>
          <a:prstGeom prst="rect">
            <a:avLst/>
          </a:prstGeom>
        </p:spPr>
        <p:txBody>
          <a:bodyPr wrap="square">
            <a:spAutoFit/>
          </a:bodyPr>
          <a:lstStyle/>
          <a:p>
            <a:pPr marL="685800" indent="-685800">
              <a:buFont typeface="Wingdings" panose="05000000000000000000" pitchFamily="2" charset="2"/>
              <a:buChar char="q"/>
            </a:pPr>
            <a:endParaRPr lang="ru-RU" sz="4800" dirty="0" smtClean="0">
              <a:effectLst>
                <a:outerShdw blurRad="38100" dist="38100" dir="2700000" algn="tl">
                  <a:srgbClr val="000000">
                    <a:alpha val="43137"/>
                  </a:srgbClr>
                </a:outerShdw>
              </a:effectLst>
            </a:endParaRPr>
          </a:p>
        </p:txBody>
      </p:sp>
      <p:sp>
        <p:nvSpPr>
          <p:cNvPr id="4" name="TextBox 3"/>
          <p:cNvSpPr txBox="1"/>
          <p:nvPr/>
        </p:nvSpPr>
        <p:spPr>
          <a:xfrm flipH="1">
            <a:off x="7924800" y="2628900"/>
            <a:ext cx="8572498" cy="2308324"/>
          </a:xfrm>
          <a:prstGeom prst="rect">
            <a:avLst/>
          </a:prstGeom>
          <a:noFill/>
        </p:spPr>
        <p:txBody>
          <a:bodyPr wrap="square" rtlCol="0">
            <a:spAutoFit/>
          </a:bodyPr>
          <a:lstStyle/>
          <a:p>
            <a:pPr marL="285750" indent="-285750">
              <a:buFont typeface="Wingdings" panose="05000000000000000000" pitchFamily="2" charset="2"/>
              <a:buChar char="q"/>
            </a:pPr>
            <a:r>
              <a:rPr lang="ru-RU" sz="2400" b="1" dirty="0" smtClean="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 </a:t>
            </a:r>
            <a:r>
              <a:rPr lang="ru-RU" sz="2400" b="1" dirty="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В автомобильной </a:t>
            </a:r>
            <a:r>
              <a:rPr lang="ru-RU" sz="2400" b="1" dirty="0" smtClean="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промышленности:</a:t>
            </a:r>
          </a:p>
          <a:p>
            <a:r>
              <a:rPr lang="ru-RU" sz="2400" b="1" dirty="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Моторные масла синтетического производства на основе неньютоновских жидкостей уменьшают свою вязкость в несколько десятков раз, при повышении оборотов двигателя, позволяя при этом уменьшить трение в двигатели</a:t>
            </a:r>
            <a:r>
              <a:rPr lang="ru-RU" sz="2400" dirty="0">
                <a:latin typeface="Tahoma" panose="020B0604030504040204" pitchFamily="34" charset="0"/>
                <a:ea typeface="Tahoma" panose="020B0604030504040204" pitchFamily="34" charset="0"/>
                <a:cs typeface="Tahoma" panose="020B0604030504040204" pitchFamily="34" charset="0"/>
              </a:rPr>
              <a:t>.</a:t>
            </a:r>
            <a:endParaRPr lang="ru-RU" sz="2400" b="1" dirty="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endParaRPr>
          </a:p>
        </p:txBody>
      </p:sp>
      <p:pic>
        <p:nvPicPr>
          <p:cNvPr id="7170" name="Picture 2" descr="https://st14.stblizko.ru/images/product/558/194/025_original.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35000" y="5981700"/>
            <a:ext cx="3733800" cy="3733800"/>
          </a:xfrm>
          <a:prstGeom prst="roundRect">
            <a:avLst>
              <a:gd name="adj" fmla="val 16667"/>
            </a:avLst>
          </a:prstGeom>
          <a:ln>
            <a:noFill/>
          </a:ln>
          <a:effectLst>
            <a:glow rad="165100">
              <a:schemeClr val="accent1">
                <a:alpha val="40000"/>
              </a:schemeClr>
            </a:glow>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pic>
        <p:nvPicPr>
          <p:cNvPr id="7172" name="Picture 4" descr="https://a.d-cd.net/TpAAAgBq0-A-192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33796" y="2316874"/>
            <a:ext cx="4763888" cy="6350263"/>
          </a:xfrm>
          <a:prstGeom prst="roundRect">
            <a:avLst>
              <a:gd name="adj" fmla="val 16667"/>
            </a:avLst>
          </a:prstGeom>
          <a:ln>
            <a:noFill/>
          </a:ln>
          <a:effectLst>
            <a:glow rad="165100">
              <a:schemeClr val="accent1">
                <a:alpha val="40000"/>
              </a:schemeClr>
            </a:glow>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pic>
        <p:nvPicPr>
          <p:cNvPr id="7174" name="Picture 6" descr="https://severozapad.pro/uploadedFiles/newsimages/big/zamena-masla.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62800" y="6080760"/>
            <a:ext cx="5486400" cy="3634740"/>
          </a:xfrm>
          <a:prstGeom prst="roundRect">
            <a:avLst>
              <a:gd name="adj" fmla="val 16667"/>
            </a:avLst>
          </a:prstGeom>
          <a:ln>
            <a:noFill/>
          </a:ln>
          <a:effectLst>
            <a:glow rad="165100">
              <a:schemeClr val="accent1">
                <a:alpha val="40000"/>
              </a:schemeClr>
            </a:glow>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6744748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D9E7F7"/>
        </a:solidFill>
        <a:effectLst/>
      </p:bgPr>
    </p:bg>
    <p:spTree>
      <p:nvGrpSpPr>
        <p:cNvPr id="1" name=""/>
        <p:cNvGrpSpPr/>
        <p:nvPr/>
      </p:nvGrpSpPr>
      <p:grpSpPr>
        <a:xfrm>
          <a:off x="0" y="0"/>
          <a:ext cx="0" cy="0"/>
          <a:chOff x="0" y="0"/>
          <a:chExt cx="0" cy="0"/>
        </a:xfrm>
      </p:grpSpPr>
      <p:sp>
        <p:nvSpPr>
          <p:cNvPr id="15" name="Скругленный прямоугольник 14"/>
          <p:cNvSpPr/>
          <p:nvPr/>
        </p:nvSpPr>
        <p:spPr>
          <a:xfrm>
            <a:off x="2971800" y="262200"/>
            <a:ext cx="11734800" cy="1246594"/>
          </a:xfrm>
          <a:prstGeom prst="roundRect">
            <a:avLst/>
          </a:prstGeom>
          <a:solidFill>
            <a:schemeClr val="bg1"/>
          </a:solidFill>
          <a:ln>
            <a:solidFill>
              <a:schemeClr val="bg1"/>
            </a:solidFill>
          </a:ln>
          <a:effectLst>
            <a:outerShdw blurRad="50800" dist="38100" dir="5400000" algn="t" rotWithShape="0">
              <a:prstClr val="black">
                <a:alpha val="40000"/>
              </a:prstClr>
            </a:outerShdw>
            <a:reflection blurRad="6350" stA="50000" endA="300" endPos="55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reflection blurRad="6350" stA="55000" endA="300" endPos="45500" dir="5400000" sy="-100000" algn="bl" rotWithShape="0"/>
                </a:effectLst>
                <a:latin typeface="Tahoma" panose="020B0604030504040204" pitchFamily="34" charset="0"/>
                <a:ea typeface="Tahoma" panose="020B0604030504040204" pitchFamily="34" charset="0"/>
                <a:cs typeface="Tahoma" panose="020B0604030504040204" pitchFamily="34" charset="0"/>
              </a:rPr>
              <a:t>Применение неньютоновской жидкости</a:t>
            </a:r>
            <a:endParaRPr lang="ru-RU" sz="36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reflection blurRad="6350" stA="55000" endA="300" endPos="45500" dir="5400000" sy="-100000" algn="bl" rotWithShape="0"/>
              </a:effectLst>
              <a:latin typeface="Tahoma" panose="020B0604030504040204" pitchFamily="34" charset="0"/>
              <a:ea typeface="Tahoma" panose="020B0604030504040204" pitchFamily="34" charset="0"/>
              <a:cs typeface="Tahoma" panose="020B0604030504040204" pitchFamily="34" charset="0"/>
            </a:endParaRPr>
          </a:p>
        </p:txBody>
      </p:sp>
      <p:sp>
        <p:nvSpPr>
          <p:cNvPr id="16" name="Скругленный прямоугольник 15"/>
          <p:cNvSpPr/>
          <p:nvPr/>
        </p:nvSpPr>
        <p:spPr>
          <a:xfrm>
            <a:off x="3505200" y="2019300"/>
            <a:ext cx="10629900" cy="3341096"/>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571500" indent="-571500" algn="ctr">
              <a:buFont typeface="Wingdings" panose="05000000000000000000" pitchFamily="2" charset="2"/>
              <a:buChar char="q"/>
            </a:pPr>
            <a:endParaRPr lang="ru-RU" sz="3600" dirty="0">
              <a:solidFill>
                <a:schemeClr val="tx1"/>
              </a:solidFill>
              <a:effectLst>
                <a:outerShdw blurRad="38100" dist="38100" dir="2700000" algn="tl">
                  <a:srgbClr val="000000">
                    <a:alpha val="43137"/>
                  </a:srgbClr>
                </a:outerShdw>
              </a:effectLst>
            </a:endParaRPr>
          </a:p>
        </p:txBody>
      </p:sp>
      <p:sp>
        <p:nvSpPr>
          <p:cNvPr id="2" name="Прямоугольник 1"/>
          <p:cNvSpPr/>
          <p:nvPr/>
        </p:nvSpPr>
        <p:spPr>
          <a:xfrm>
            <a:off x="609600" y="3550217"/>
            <a:ext cx="10820400" cy="830997"/>
          </a:xfrm>
          <a:prstGeom prst="rect">
            <a:avLst/>
          </a:prstGeom>
        </p:spPr>
        <p:txBody>
          <a:bodyPr wrap="square">
            <a:spAutoFit/>
          </a:bodyPr>
          <a:lstStyle/>
          <a:p>
            <a:pPr marL="685800" indent="-685800">
              <a:buFont typeface="Wingdings" panose="05000000000000000000" pitchFamily="2" charset="2"/>
              <a:buChar char="q"/>
            </a:pPr>
            <a:endParaRPr lang="ru-RU" sz="4800" dirty="0" smtClean="0">
              <a:effectLst>
                <a:outerShdw blurRad="38100" dist="38100" dir="2700000" algn="tl">
                  <a:srgbClr val="000000">
                    <a:alpha val="43137"/>
                  </a:srgbClr>
                </a:outerShdw>
              </a:effectLst>
            </a:endParaRPr>
          </a:p>
        </p:txBody>
      </p:sp>
      <p:sp>
        <p:nvSpPr>
          <p:cNvPr id="4" name="TextBox 3"/>
          <p:cNvSpPr txBox="1"/>
          <p:nvPr/>
        </p:nvSpPr>
        <p:spPr>
          <a:xfrm flipH="1">
            <a:off x="4343399" y="2443352"/>
            <a:ext cx="8915399" cy="2246769"/>
          </a:xfrm>
          <a:prstGeom prst="rect">
            <a:avLst/>
          </a:prstGeom>
          <a:noFill/>
        </p:spPr>
        <p:txBody>
          <a:bodyPr wrap="square" rtlCol="0">
            <a:spAutoFit/>
          </a:bodyPr>
          <a:lstStyle/>
          <a:p>
            <a:pPr marL="285750" indent="-285750">
              <a:buFont typeface="Wingdings" panose="05000000000000000000" pitchFamily="2" charset="2"/>
              <a:buChar char="q"/>
            </a:pPr>
            <a:r>
              <a:rPr lang="ru-RU" sz="3200" b="1" dirty="0" smtClean="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 В мореплавании </a:t>
            </a:r>
            <a:r>
              <a:rPr lang="ru-RU" sz="3200" b="1" dirty="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и </a:t>
            </a:r>
            <a:r>
              <a:rPr lang="ru-RU" sz="3200" b="1" dirty="0" smtClean="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пожаротушении:</a:t>
            </a:r>
            <a:endParaRPr lang="ru-RU" sz="4400" b="1" dirty="0" smtClean="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endParaRPr>
          </a:p>
          <a:p>
            <a:r>
              <a:rPr lang="ru-RU" b="1" dirty="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В 50-е годы американские пожарные начали добавлять полимерные добавки в жидкость, вытекающую из брандспойта, при этом длина струи увеличивалась в полтора раза. Полимерные добавки в смазывающих материалах повышают ресурсы станков и приборов. Можно увеличивать скорость судна путем впрыскивания вблизи его носовой части малых количеств полимерного раствора.</a:t>
            </a:r>
            <a:endParaRPr lang="ru-RU" sz="4800" b="1" dirty="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endParaRPr>
          </a:p>
        </p:txBody>
      </p:sp>
      <p:pic>
        <p:nvPicPr>
          <p:cNvPr id="1026" name="Picture 2" descr="https://st45.stpulscen.ru/images/product/246/507/101_big.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52600" y="5626195"/>
            <a:ext cx="6227023" cy="4159651"/>
          </a:xfrm>
          <a:prstGeom prst="roundRect">
            <a:avLst>
              <a:gd name="adj" fmla="val 16667"/>
            </a:avLst>
          </a:prstGeom>
          <a:ln>
            <a:noFill/>
          </a:ln>
          <a:effectLst>
            <a:glow rad="152400">
              <a:schemeClr val="accent1">
                <a:alpha val="40000"/>
              </a:schemeClr>
            </a:glow>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pic>
        <p:nvPicPr>
          <p:cNvPr id="5" name="Рисунок 4"/>
          <p:cNvPicPr>
            <a:picLocks noChangeAspect="1"/>
          </p:cNvPicPr>
          <p:nvPr/>
        </p:nvPicPr>
        <p:blipFill>
          <a:blip r:embed="rId3"/>
          <a:stretch>
            <a:fillRect/>
          </a:stretch>
        </p:blipFill>
        <p:spPr>
          <a:xfrm>
            <a:off x="10591800" y="5581262"/>
            <a:ext cx="5606112" cy="4204584"/>
          </a:xfrm>
          <a:prstGeom prst="roundRect">
            <a:avLst>
              <a:gd name="adj" fmla="val 16667"/>
            </a:avLst>
          </a:prstGeom>
          <a:ln>
            <a:noFill/>
          </a:ln>
          <a:effectLst>
            <a:glow rad="165100">
              <a:schemeClr val="accent1">
                <a:alpha val="40000"/>
              </a:schemeClr>
            </a:glow>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158351671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D9E7F7"/>
        </a:solidFill>
        <a:effectLst/>
      </p:bgPr>
    </p:bg>
    <p:spTree>
      <p:nvGrpSpPr>
        <p:cNvPr id="1" name=""/>
        <p:cNvGrpSpPr/>
        <p:nvPr/>
      </p:nvGrpSpPr>
      <p:grpSpPr>
        <a:xfrm>
          <a:off x="0" y="0"/>
          <a:ext cx="0" cy="0"/>
          <a:chOff x="0" y="0"/>
          <a:chExt cx="0" cy="0"/>
        </a:xfrm>
      </p:grpSpPr>
      <p:sp>
        <p:nvSpPr>
          <p:cNvPr id="15" name="Скругленный прямоугольник 14"/>
          <p:cNvSpPr/>
          <p:nvPr/>
        </p:nvSpPr>
        <p:spPr>
          <a:xfrm>
            <a:off x="2971800" y="262200"/>
            <a:ext cx="11734800" cy="1246594"/>
          </a:xfrm>
          <a:prstGeom prst="roundRect">
            <a:avLst/>
          </a:prstGeom>
          <a:solidFill>
            <a:schemeClr val="bg1"/>
          </a:solidFill>
          <a:ln>
            <a:solidFill>
              <a:schemeClr val="bg1"/>
            </a:solidFill>
          </a:ln>
          <a:effectLst>
            <a:outerShdw blurRad="50800" dist="38100" dir="5400000" algn="t" rotWithShape="0">
              <a:prstClr val="black">
                <a:alpha val="40000"/>
              </a:prstClr>
            </a:outerShdw>
            <a:reflection blurRad="6350" stA="50000" endA="300" endPos="55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reflection blurRad="6350" stA="55000" endA="300" endPos="45500" dir="5400000" sy="-100000" algn="bl" rotWithShape="0"/>
                </a:effectLst>
                <a:latin typeface="Tahoma" panose="020B0604030504040204" pitchFamily="34" charset="0"/>
                <a:ea typeface="Tahoma" panose="020B0604030504040204" pitchFamily="34" charset="0"/>
                <a:cs typeface="Tahoma" panose="020B0604030504040204" pitchFamily="34" charset="0"/>
              </a:rPr>
              <a:t>Применение неньютоновской жидкости</a:t>
            </a:r>
            <a:endParaRPr lang="ru-RU" sz="36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reflection blurRad="6350" stA="55000" endA="300" endPos="45500" dir="5400000" sy="-100000" algn="bl" rotWithShape="0"/>
              </a:effectLst>
              <a:latin typeface="Tahoma" panose="020B0604030504040204" pitchFamily="34" charset="0"/>
              <a:ea typeface="Tahoma" panose="020B0604030504040204" pitchFamily="34" charset="0"/>
              <a:cs typeface="Tahoma" panose="020B0604030504040204" pitchFamily="34" charset="0"/>
            </a:endParaRPr>
          </a:p>
        </p:txBody>
      </p:sp>
      <p:sp>
        <p:nvSpPr>
          <p:cNvPr id="16" name="Скругленный прямоугольник 15"/>
          <p:cNvSpPr/>
          <p:nvPr/>
        </p:nvSpPr>
        <p:spPr>
          <a:xfrm>
            <a:off x="7696200" y="2247900"/>
            <a:ext cx="9525000" cy="3275588"/>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571500" indent="-571500" algn="ctr">
              <a:buFont typeface="Wingdings" panose="05000000000000000000" pitchFamily="2" charset="2"/>
              <a:buChar char="q"/>
            </a:pPr>
            <a:endParaRPr lang="ru-RU" sz="3600" dirty="0">
              <a:solidFill>
                <a:schemeClr val="tx1"/>
              </a:solidFill>
              <a:effectLst>
                <a:outerShdw blurRad="38100" dist="38100" dir="2700000" algn="tl">
                  <a:srgbClr val="000000">
                    <a:alpha val="43137"/>
                  </a:srgbClr>
                </a:outerShdw>
              </a:effectLst>
            </a:endParaRPr>
          </a:p>
        </p:txBody>
      </p:sp>
      <p:sp>
        <p:nvSpPr>
          <p:cNvPr id="2" name="Прямоугольник 1"/>
          <p:cNvSpPr/>
          <p:nvPr/>
        </p:nvSpPr>
        <p:spPr>
          <a:xfrm>
            <a:off x="609600" y="3550217"/>
            <a:ext cx="10820400" cy="830997"/>
          </a:xfrm>
          <a:prstGeom prst="rect">
            <a:avLst/>
          </a:prstGeom>
        </p:spPr>
        <p:txBody>
          <a:bodyPr wrap="square">
            <a:spAutoFit/>
          </a:bodyPr>
          <a:lstStyle/>
          <a:p>
            <a:pPr marL="685800" indent="-685800">
              <a:buFont typeface="Wingdings" panose="05000000000000000000" pitchFamily="2" charset="2"/>
              <a:buChar char="q"/>
            </a:pPr>
            <a:endParaRPr lang="ru-RU" sz="4800" dirty="0" smtClean="0">
              <a:effectLst>
                <a:outerShdw blurRad="38100" dist="38100" dir="2700000" algn="tl">
                  <a:srgbClr val="000000">
                    <a:alpha val="43137"/>
                  </a:srgbClr>
                </a:outerShdw>
              </a:effectLst>
            </a:endParaRPr>
          </a:p>
        </p:txBody>
      </p:sp>
      <p:sp>
        <p:nvSpPr>
          <p:cNvPr id="4" name="TextBox 3"/>
          <p:cNvSpPr txBox="1"/>
          <p:nvPr/>
        </p:nvSpPr>
        <p:spPr>
          <a:xfrm flipH="1">
            <a:off x="8534400" y="2476500"/>
            <a:ext cx="7543800" cy="3046988"/>
          </a:xfrm>
          <a:prstGeom prst="rect">
            <a:avLst/>
          </a:prstGeom>
          <a:noFill/>
        </p:spPr>
        <p:txBody>
          <a:bodyPr wrap="square" rtlCol="0">
            <a:spAutoFit/>
          </a:bodyPr>
          <a:lstStyle/>
          <a:p>
            <a:pPr marL="285750" indent="-285750">
              <a:buFont typeface="Wingdings" panose="05000000000000000000" pitchFamily="2" charset="2"/>
              <a:buChar char="q"/>
            </a:pPr>
            <a:r>
              <a:rPr lang="ru-RU" sz="2000" b="1" dirty="0" smtClean="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 В косметологии:</a:t>
            </a:r>
          </a:p>
          <a:p>
            <a:r>
              <a:rPr lang="ru-RU" sz="2000" b="1" dirty="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Чтобы косметика держалась на коже, ее делают вязкой, будь это жидкий тональный крем, блеск для губ, подводка для глаз, тушь для ресниц, лосьоны, или лак для ногтей.</a:t>
            </a:r>
          </a:p>
          <a:p>
            <a:r>
              <a:rPr lang="ru-RU" sz="2000" b="1" dirty="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Вязкость для каждого изделия подбирается индивидуально, в зависимости от того, для какой цели оно предназначено.</a:t>
            </a:r>
          </a:p>
          <a:p>
            <a:endParaRPr lang="ru-RU" sz="3200" b="1" dirty="0">
              <a:effectLst>
                <a:outerShdw blurRad="38100" dist="38100" dir="2700000" algn="tl">
                  <a:srgbClr val="000000">
                    <a:alpha val="43137"/>
                  </a:srgbClr>
                </a:outerShdw>
              </a:effectLst>
            </a:endParaRPr>
          </a:p>
        </p:txBody>
      </p:sp>
      <p:pic>
        <p:nvPicPr>
          <p:cNvPr id="2050" name="Picture 2" descr="https://im0-tub-ru.yandex.net/i?id=42c99760eb35e18a71b627dfbbda4aa2-l&amp;n=1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527869" y="5785438"/>
            <a:ext cx="7162800" cy="4027882"/>
          </a:xfrm>
          <a:prstGeom prst="roundRect">
            <a:avLst>
              <a:gd name="adj" fmla="val 16667"/>
            </a:avLst>
          </a:prstGeom>
          <a:ln>
            <a:noFill/>
          </a:ln>
          <a:effectLst>
            <a:glow rad="177800">
              <a:schemeClr val="accent1">
                <a:alpha val="40000"/>
              </a:schemeClr>
            </a:glow>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pic>
        <p:nvPicPr>
          <p:cNvPr id="2052" name="Picture 4" descr="https://irecommend.ru/sites/default/files/imagecache/copyright1/user-images/127281/lYJTB5sEmplNl73IMIuDbw.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17584" y="5983015"/>
            <a:ext cx="4626015" cy="4046077"/>
          </a:xfrm>
          <a:prstGeom prst="roundRect">
            <a:avLst>
              <a:gd name="adj" fmla="val 16667"/>
            </a:avLst>
          </a:prstGeom>
          <a:ln>
            <a:noFill/>
          </a:ln>
          <a:effectLst>
            <a:glow rad="165100">
              <a:schemeClr val="accent1">
                <a:alpha val="40000"/>
              </a:schemeClr>
            </a:glow>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pic>
        <p:nvPicPr>
          <p:cNvPr id="11" name="Рисунок 10"/>
          <p:cNvPicPr>
            <a:picLocks noChangeAspect="1"/>
          </p:cNvPicPr>
          <p:nvPr/>
        </p:nvPicPr>
        <p:blipFill>
          <a:blip r:embed="rId4"/>
          <a:stretch>
            <a:fillRect/>
          </a:stretch>
        </p:blipFill>
        <p:spPr>
          <a:xfrm>
            <a:off x="1314304" y="2145992"/>
            <a:ext cx="4819278" cy="3639446"/>
          </a:xfrm>
          <a:prstGeom prst="roundRect">
            <a:avLst>
              <a:gd name="adj" fmla="val 16667"/>
            </a:avLst>
          </a:prstGeom>
          <a:ln>
            <a:noFill/>
          </a:ln>
          <a:effectLst>
            <a:glow rad="152400">
              <a:schemeClr val="accent1">
                <a:alpha val="40000"/>
              </a:schemeClr>
            </a:glow>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163816468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D9E7F7"/>
        </a:solidFill>
        <a:effectLst/>
      </p:bgPr>
    </p:bg>
    <p:spTree>
      <p:nvGrpSpPr>
        <p:cNvPr id="1" name=""/>
        <p:cNvGrpSpPr/>
        <p:nvPr/>
      </p:nvGrpSpPr>
      <p:grpSpPr>
        <a:xfrm>
          <a:off x="0" y="0"/>
          <a:ext cx="0" cy="0"/>
          <a:chOff x="0" y="0"/>
          <a:chExt cx="0" cy="0"/>
        </a:xfrm>
      </p:grpSpPr>
      <p:sp>
        <p:nvSpPr>
          <p:cNvPr id="15" name="Скругленный прямоугольник 14"/>
          <p:cNvSpPr/>
          <p:nvPr/>
        </p:nvSpPr>
        <p:spPr>
          <a:xfrm>
            <a:off x="2896407" y="206477"/>
            <a:ext cx="11734800" cy="1246594"/>
          </a:xfrm>
          <a:prstGeom prst="roundRect">
            <a:avLst/>
          </a:prstGeom>
          <a:solidFill>
            <a:schemeClr val="bg1"/>
          </a:solidFill>
          <a:ln>
            <a:solidFill>
              <a:schemeClr val="bg1"/>
            </a:solidFill>
          </a:ln>
          <a:effectLst>
            <a:outerShdw blurRad="50800" dist="38100" dir="5400000" algn="t" rotWithShape="0">
              <a:prstClr val="black">
                <a:alpha val="40000"/>
              </a:prstClr>
            </a:outerShdw>
            <a:reflection blurRad="6350" stA="50000" endA="300" endPos="55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reflection blurRad="6350" stA="55000" endA="300" endPos="45500" dir="5400000" sy="-100000" algn="bl" rotWithShape="0"/>
                </a:effectLst>
                <a:latin typeface="Tahoma" panose="020B0604030504040204" pitchFamily="34" charset="0"/>
                <a:ea typeface="Tahoma" panose="020B0604030504040204" pitchFamily="34" charset="0"/>
                <a:cs typeface="Tahoma" panose="020B0604030504040204" pitchFamily="34" charset="0"/>
              </a:rPr>
              <a:t>Применение неньютоновской жидкости</a:t>
            </a:r>
            <a:endParaRPr lang="ru-RU" sz="36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reflection blurRad="6350" stA="55000" endA="300" endPos="45500" dir="5400000" sy="-100000" algn="bl" rotWithShape="0"/>
              </a:effectLst>
              <a:latin typeface="Tahoma" panose="020B0604030504040204" pitchFamily="34" charset="0"/>
              <a:ea typeface="Tahoma" panose="020B0604030504040204" pitchFamily="34" charset="0"/>
              <a:cs typeface="Tahoma" panose="020B0604030504040204" pitchFamily="34" charset="0"/>
            </a:endParaRPr>
          </a:p>
        </p:txBody>
      </p:sp>
      <p:sp>
        <p:nvSpPr>
          <p:cNvPr id="16" name="Скругленный прямоугольник 15"/>
          <p:cNvSpPr/>
          <p:nvPr/>
        </p:nvSpPr>
        <p:spPr>
          <a:xfrm>
            <a:off x="304800" y="2247900"/>
            <a:ext cx="9677400" cy="3687578"/>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571500" indent="-571500" algn="ctr">
              <a:buFont typeface="Wingdings" panose="05000000000000000000" pitchFamily="2" charset="2"/>
              <a:buChar char="q"/>
            </a:pPr>
            <a:endParaRPr lang="ru-RU" sz="3600" dirty="0">
              <a:solidFill>
                <a:schemeClr val="tx1"/>
              </a:solidFill>
              <a:effectLst>
                <a:outerShdw blurRad="38100" dist="38100" dir="2700000" algn="tl">
                  <a:srgbClr val="000000">
                    <a:alpha val="43137"/>
                  </a:srgbClr>
                </a:outerShdw>
              </a:effectLst>
            </a:endParaRPr>
          </a:p>
        </p:txBody>
      </p:sp>
      <p:sp>
        <p:nvSpPr>
          <p:cNvPr id="2" name="Прямоугольник 1"/>
          <p:cNvSpPr/>
          <p:nvPr/>
        </p:nvSpPr>
        <p:spPr>
          <a:xfrm>
            <a:off x="609600" y="3550217"/>
            <a:ext cx="10820400" cy="830997"/>
          </a:xfrm>
          <a:prstGeom prst="rect">
            <a:avLst/>
          </a:prstGeom>
        </p:spPr>
        <p:txBody>
          <a:bodyPr wrap="square">
            <a:spAutoFit/>
          </a:bodyPr>
          <a:lstStyle/>
          <a:p>
            <a:pPr marL="685800" indent="-685800">
              <a:buFont typeface="Wingdings" panose="05000000000000000000" pitchFamily="2" charset="2"/>
              <a:buChar char="q"/>
            </a:pPr>
            <a:endParaRPr lang="ru-RU" sz="4800" dirty="0" smtClean="0">
              <a:effectLst>
                <a:outerShdw blurRad="38100" dist="38100" dir="2700000" algn="tl">
                  <a:srgbClr val="000000">
                    <a:alpha val="43137"/>
                  </a:srgbClr>
                </a:outerShdw>
              </a:effectLst>
            </a:endParaRPr>
          </a:p>
        </p:txBody>
      </p:sp>
      <p:sp>
        <p:nvSpPr>
          <p:cNvPr id="4" name="TextBox 3"/>
          <p:cNvSpPr txBox="1"/>
          <p:nvPr/>
        </p:nvSpPr>
        <p:spPr>
          <a:xfrm flipH="1">
            <a:off x="1371600" y="2476500"/>
            <a:ext cx="7543800" cy="3539430"/>
          </a:xfrm>
          <a:prstGeom prst="rect">
            <a:avLst/>
          </a:prstGeom>
          <a:noFill/>
        </p:spPr>
        <p:txBody>
          <a:bodyPr wrap="square" rtlCol="0">
            <a:spAutoFit/>
          </a:bodyPr>
          <a:lstStyle/>
          <a:p>
            <a:pPr marL="457200" indent="-457200">
              <a:buFont typeface="Wingdings" panose="05000000000000000000" pitchFamily="2" charset="2"/>
              <a:buChar char="q"/>
            </a:pPr>
            <a:r>
              <a:rPr lang="ru-RU" sz="2800" b="1" dirty="0" smtClean="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 В</a:t>
            </a:r>
            <a:r>
              <a:rPr lang="ru-RU" sz="2000" b="1" dirty="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 </a:t>
            </a:r>
            <a:r>
              <a:rPr lang="ru-RU" sz="2800" b="1" dirty="0" smtClean="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кулинарии</a:t>
            </a:r>
            <a:r>
              <a:rPr lang="ru-RU" sz="2800" b="1" dirty="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a:t>
            </a:r>
          </a:p>
          <a:p>
            <a:r>
              <a:rPr lang="ru-RU" sz="2000" b="1" dirty="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Чтобы улучшить оформление блюд, сделать еду более </a:t>
            </a:r>
            <a:r>
              <a:rPr lang="ru-RU" sz="2000" b="1" dirty="0" smtClean="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аппетитной, </a:t>
            </a:r>
            <a:r>
              <a:rPr lang="ru-RU" sz="2000" b="1" dirty="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и чтобы ее было легче есть, в кулинарии используют вязкие продукты питания. Продукты с большой вязкостью, например, соусы, очень удобно использовать, чтобы намазывать на другие продукты, как хлеб. Их также используют для того, чтобы удерживать слои продуктов на месте.</a:t>
            </a:r>
          </a:p>
          <a:p>
            <a:pPr marL="285750" indent="-285750">
              <a:buFont typeface="Wingdings" panose="05000000000000000000" pitchFamily="2" charset="2"/>
              <a:buChar char="q"/>
            </a:pPr>
            <a:endParaRPr lang="ru-RU" sz="2400" b="1" dirty="0" smtClean="0">
              <a:effectLst>
                <a:outerShdw blurRad="38100" dist="38100" dir="2700000" algn="tl">
                  <a:srgbClr val="000000">
                    <a:alpha val="43137"/>
                  </a:srgbClr>
                </a:outerShdw>
              </a:effectLst>
            </a:endParaRPr>
          </a:p>
          <a:p>
            <a:endParaRPr lang="ru-RU" sz="3200" b="1" dirty="0">
              <a:effectLst>
                <a:outerShdw blurRad="38100" dist="38100" dir="2700000" algn="tl">
                  <a:srgbClr val="000000">
                    <a:alpha val="43137"/>
                  </a:srgbClr>
                </a:outerShdw>
              </a:effectLst>
            </a:endParaRPr>
          </a:p>
        </p:txBody>
      </p:sp>
      <p:pic>
        <p:nvPicPr>
          <p:cNvPr id="10" name="Рисунок 9"/>
          <p:cNvPicPr>
            <a:picLocks noChangeAspect="1"/>
          </p:cNvPicPr>
          <p:nvPr/>
        </p:nvPicPr>
        <p:blipFill>
          <a:blip r:embed="rId2"/>
          <a:stretch>
            <a:fillRect/>
          </a:stretch>
        </p:blipFill>
        <p:spPr>
          <a:xfrm>
            <a:off x="11921758" y="2247900"/>
            <a:ext cx="5569684" cy="7010400"/>
          </a:xfrm>
          <a:prstGeom prst="roundRect">
            <a:avLst>
              <a:gd name="adj" fmla="val 16667"/>
            </a:avLst>
          </a:prstGeom>
          <a:ln>
            <a:noFill/>
          </a:ln>
          <a:effectLst>
            <a:glow rad="292100">
              <a:schemeClr val="accent1">
                <a:alpha val="40000"/>
              </a:schemeClr>
            </a:glow>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2" name="Рисунок 11"/>
          <p:cNvPicPr>
            <a:picLocks noChangeAspect="1"/>
          </p:cNvPicPr>
          <p:nvPr/>
        </p:nvPicPr>
        <p:blipFill>
          <a:blip r:embed="rId3"/>
          <a:stretch>
            <a:fillRect/>
          </a:stretch>
        </p:blipFill>
        <p:spPr>
          <a:xfrm>
            <a:off x="609600" y="6422637"/>
            <a:ext cx="4267200" cy="3318933"/>
          </a:xfrm>
          <a:prstGeom prst="roundRect">
            <a:avLst>
              <a:gd name="adj" fmla="val 16667"/>
            </a:avLst>
          </a:prstGeom>
          <a:ln>
            <a:noFill/>
          </a:ln>
          <a:effectLst>
            <a:glow rad="228600">
              <a:schemeClr val="accent1">
                <a:alpha val="40000"/>
              </a:schemeClr>
            </a:glow>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3" name="Рисунок 12"/>
          <p:cNvPicPr>
            <a:picLocks noChangeAspect="1"/>
          </p:cNvPicPr>
          <p:nvPr/>
        </p:nvPicPr>
        <p:blipFill>
          <a:blip r:embed="rId4"/>
          <a:stretch>
            <a:fillRect/>
          </a:stretch>
        </p:blipFill>
        <p:spPr>
          <a:xfrm>
            <a:off x="6629399" y="6422637"/>
            <a:ext cx="4268817" cy="3364933"/>
          </a:xfrm>
          <a:prstGeom prst="roundRect">
            <a:avLst>
              <a:gd name="adj" fmla="val 16667"/>
            </a:avLst>
          </a:prstGeom>
          <a:ln>
            <a:noFill/>
          </a:ln>
          <a:effectLst>
            <a:glow rad="215900">
              <a:schemeClr val="accent1">
                <a:alpha val="40000"/>
              </a:schemeClr>
            </a:glow>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153991705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D9E7F7"/>
        </a:solidFill>
        <a:effectLst/>
      </p:bgPr>
    </p:bg>
    <p:spTree>
      <p:nvGrpSpPr>
        <p:cNvPr id="1" name=""/>
        <p:cNvGrpSpPr/>
        <p:nvPr/>
      </p:nvGrpSpPr>
      <p:grpSpPr>
        <a:xfrm>
          <a:off x="0" y="0"/>
          <a:ext cx="0" cy="0"/>
          <a:chOff x="0" y="0"/>
          <a:chExt cx="0" cy="0"/>
        </a:xfrm>
      </p:grpSpPr>
      <p:sp>
        <p:nvSpPr>
          <p:cNvPr id="15" name="Скругленный прямоугольник 14"/>
          <p:cNvSpPr/>
          <p:nvPr/>
        </p:nvSpPr>
        <p:spPr>
          <a:xfrm>
            <a:off x="2971800" y="235219"/>
            <a:ext cx="11734800" cy="1246594"/>
          </a:xfrm>
          <a:prstGeom prst="roundRect">
            <a:avLst/>
          </a:prstGeom>
          <a:solidFill>
            <a:schemeClr val="bg1"/>
          </a:solidFill>
          <a:ln>
            <a:solidFill>
              <a:schemeClr val="bg1"/>
            </a:solidFill>
          </a:ln>
          <a:effectLst>
            <a:outerShdw blurRad="50800" dist="38100" dir="5400000" algn="t" rotWithShape="0">
              <a:prstClr val="black">
                <a:alpha val="40000"/>
              </a:prstClr>
            </a:outerShdw>
            <a:reflection blurRad="6350" stA="50000" endA="300" endPos="55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reflection blurRad="6350" stA="55000" endA="300" endPos="45500" dir="5400000" sy="-100000" algn="bl" rotWithShape="0"/>
                </a:effectLst>
                <a:latin typeface="Tahoma" panose="020B0604030504040204" pitchFamily="34" charset="0"/>
                <a:ea typeface="Tahoma" panose="020B0604030504040204" pitchFamily="34" charset="0"/>
                <a:cs typeface="Tahoma" panose="020B0604030504040204" pitchFamily="34" charset="0"/>
              </a:rPr>
              <a:t>Применение неньютоновской жидкости</a:t>
            </a:r>
            <a:endParaRPr lang="ru-RU" sz="40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reflection blurRad="6350" stA="55000" endA="300" endPos="45500" dir="5400000" sy="-100000" algn="bl" rotWithShape="0"/>
              </a:effectLst>
              <a:latin typeface="Tahoma" panose="020B0604030504040204" pitchFamily="34" charset="0"/>
              <a:ea typeface="Tahoma" panose="020B0604030504040204" pitchFamily="34" charset="0"/>
              <a:cs typeface="Tahoma" panose="020B0604030504040204" pitchFamily="34" charset="0"/>
            </a:endParaRPr>
          </a:p>
        </p:txBody>
      </p:sp>
      <p:sp>
        <p:nvSpPr>
          <p:cNvPr id="16" name="Скругленный прямоугольник 15"/>
          <p:cNvSpPr/>
          <p:nvPr/>
        </p:nvSpPr>
        <p:spPr>
          <a:xfrm>
            <a:off x="4114800" y="2095500"/>
            <a:ext cx="9677400" cy="3687578"/>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571500" indent="-571500" algn="ctr">
              <a:buFont typeface="Wingdings" panose="05000000000000000000" pitchFamily="2" charset="2"/>
              <a:buChar char="q"/>
            </a:pPr>
            <a:endParaRPr lang="ru-RU" sz="3600" dirty="0">
              <a:solidFill>
                <a:schemeClr val="tx1"/>
              </a:solidFill>
              <a:effectLst>
                <a:outerShdw blurRad="38100" dist="38100" dir="2700000" algn="tl">
                  <a:srgbClr val="000000">
                    <a:alpha val="43137"/>
                  </a:srgbClr>
                </a:outerShdw>
              </a:effectLst>
            </a:endParaRPr>
          </a:p>
        </p:txBody>
      </p:sp>
      <p:sp>
        <p:nvSpPr>
          <p:cNvPr id="2" name="Прямоугольник 1"/>
          <p:cNvSpPr/>
          <p:nvPr/>
        </p:nvSpPr>
        <p:spPr>
          <a:xfrm>
            <a:off x="609600" y="3550217"/>
            <a:ext cx="10820400" cy="830997"/>
          </a:xfrm>
          <a:prstGeom prst="rect">
            <a:avLst/>
          </a:prstGeom>
        </p:spPr>
        <p:txBody>
          <a:bodyPr wrap="square">
            <a:spAutoFit/>
          </a:bodyPr>
          <a:lstStyle/>
          <a:p>
            <a:pPr marL="685800" indent="-685800">
              <a:buFont typeface="Wingdings" panose="05000000000000000000" pitchFamily="2" charset="2"/>
              <a:buChar char="q"/>
            </a:pPr>
            <a:endParaRPr lang="ru-RU" sz="4800" dirty="0" smtClean="0">
              <a:effectLst>
                <a:outerShdw blurRad="38100" dist="38100" dir="2700000" algn="tl">
                  <a:srgbClr val="000000">
                    <a:alpha val="43137"/>
                  </a:srgbClr>
                </a:outerShdw>
              </a:effectLst>
            </a:endParaRPr>
          </a:p>
        </p:txBody>
      </p:sp>
      <p:sp>
        <p:nvSpPr>
          <p:cNvPr id="4" name="TextBox 3"/>
          <p:cNvSpPr txBox="1"/>
          <p:nvPr/>
        </p:nvSpPr>
        <p:spPr>
          <a:xfrm flipH="1">
            <a:off x="4724400" y="2400300"/>
            <a:ext cx="7543800" cy="3539430"/>
          </a:xfrm>
          <a:prstGeom prst="rect">
            <a:avLst/>
          </a:prstGeom>
          <a:noFill/>
        </p:spPr>
        <p:txBody>
          <a:bodyPr wrap="square" rtlCol="0">
            <a:spAutoFit/>
          </a:bodyPr>
          <a:lstStyle/>
          <a:p>
            <a:pPr marL="457200" indent="-457200">
              <a:buFont typeface="Wingdings" panose="05000000000000000000" pitchFamily="2" charset="2"/>
              <a:buChar char="q"/>
            </a:pPr>
            <a:r>
              <a:rPr lang="ru-RU" sz="2800" b="1" dirty="0" smtClean="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 В</a:t>
            </a:r>
            <a:r>
              <a:rPr lang="ru-RU" sz="2800" dirty="0" smtClean="0">
                <a:latin typeface="Tahoma" panose="020B0604030504040204" pitchFamily="34" charset="0"/>
                <a:ea typeface="Tahoma" panose="020B0604030504040204" pitchFamily="34" charset="0"/>
                <a:cs typeface="Tahoma" panose="020B0604030504040204" pitchFamily="34" charset="0"/>
              </a:rPr>
              <a:t> </a:t>
            </a:r>
            <a:r>
              <a:rPr lang="ru-RU" sz="2800" b="1" dirty="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медицине</a:t>
            </a:r>
          </a:p>
          <a:p>
            <a:r>
              <a:rPr lang="ru-RU" sz="2000" b="1" dirty="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Н</a:t>
            </a:r>
            <a:r>
              <a:rPr lang="ru-RU" sz="2000" b="1" dirty="0" smtClean="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еобходимо </a:t>
            </a:r>
            <a:r>
              <a:rPr lang="ru-RU" sz="2000" b="1" dirty="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уметь определять и контролировать вязкость крови, так как высокая вязкость способствует ряду проблем со здоровьем. По сравнению с кровью нормальной вязкости, густая и вязкая кровь плохо движется по кровеносным сосудам, что ограничивает поступление питательных веществ и кислорода в органы и ткани, и даже в мозг</a:t>
            </a:r>
          </a:p>
          <a:p>
            <a:pPr marL="457200" indent="-457200">
              <a:buFont typeface="Wingdings" panose="05000000000000000000" pitchFamily="2" charset="2"/>
              <a:buChar char="q"/>
            </a:pPr>
            <a:endParaRPr lang="ru-RU" sz="2400" b="1" dirty="0" smtClean="0">
              <a:effectLst>
                <a:outerShdw blurRad="38100" dist="38100" dir="2700000" algn="tl">
                  <a:srgbClr val="000000">
                    <a:alpha val="43137"/>
                  </a:srgbClr>
                </a:outerShdw>
              </a:effectLst>
            </a:endParaRPr>
          </a:p>
          <a:p>
            <a:endParaRPr lang="ru-RU" sz="3200" b="1" dirty="0">
              <a:effectLst>
                <a:outerShdw blurRad="38100" dist="38100" dir="2700000" algn="tl">
                  <a:srgbClr val="000000">
                    <a:alpha val="43137"/>
                  </a:srgbClr>
                </a:outerShdw>
              </a:effectLst>
            </a:endParaRPr>
          </a:p>
        </p:txBody>
      </p:sp>
      <p:pic>
        <p:nvPicPr>
          <p:cNvPr id="9" name="Рисунок 8"/>
          <p:cNvPicPr>
            <a:picLocks noChangeAspect="1"/>
          </p:cNvPicPr>
          <p:nvPr/>
        </p:nvPicPr>
        <p:blipFill>
          <a:blip r:embed="rId2"/>
          <a:stretch>
            <a:fillRect/>
          </a:stretch>
        </p:blipFill>
        <p:spPr>
          <a:xfrm>
            <a:off x="387350" y="2933700"/>
            <a:ext cx="2927350" cy="1663700"/>
          </a:xfrm>
          <a:prstGeom prst="roundRect">
            <a:avLst>
              <a:gd name="adj" fmla="val 16667"/>
            </a:avLst>
          </a:prstGeom>
          <a:ln>
            <a:noFill/>
          </a:ln>
          <a:effectLst>
            <a:glow rad="190500">
              <a:schemeClr val="accent1">
                <a:alpha val="40000"/>
              </a:schemeClr>
            </a:glow>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3074" name="Picture 2" descr="https://avatars.mds.yandex.net/get-zen_doc/3680683/pub_5f43b211c2e83f6a91b12c0c_5f43b2153eefc347ea358e12/scale_120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680474" y="2933700"/>
            <a:ext cx="2968625" cy="1663700"/>
          </a:xfrm>
          <a:prstGeom prst="roundRect">
            <a:avLst>
              <a:gd name="adj" fmla="val 16667"/>
            </a:avLst>
          </a:prstGeom>
          <a:ln>
            <a:noFill/>
          </a:ln>
          <a:effectLst>
            <a:glow rad="165100">
              <a:schemeClr val="accent1">
                <a:alpha val="40000"/>
              </a:schemeClr>
            </a:glow>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pic>
        <p:nvPicPr>
          <p:cNvPr id="3076" name="Picture 4" descr="https://s0.rbk.ru/v6_top_pics/media/img/3/15/754555402353153.jpe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51025" y="6022306"/>
            <a:ext cx="5990315" cy="4010253"/>
          </a:xfrm>
          <a:prstGeom prst="roundRect">
            <a:avLst>
              <a:gd name="adj" fmla="val 16667"/>
            </a:avLst>
          </a:prstGeom>
          <a:ln>
            <a:noFill/>
          </a:ln>
          <a:effectLst>
            <a:glow rad="254000">
              <a:schemeClr val="accent1">
                <a:alpha val="41000"/>
              </a:schemeClr>
            </a:glow>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pic>
        <p:nvPicPr>
          <p:cNvPr id="3078" name="Picture 6" descr="https://i.pinimg.com/originals/ab/1b/0f/ab1b0f50d6fc46940c4d3a7996cb601e.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515600" y="6041583"/>
            <a:ext cx="5316011" cy="3990976"/>
          </a:xfrm>
          <a:prstGeom prst="roundRect">
            <a:avLst>
              <a:gd name="adj" fmla="val 16667"/>
            </a:avLst>
          </a:prstGeom>
          <a:ln>
            <a:noFill/>
          </a:ln>
          <a:effectLst>
            <a:glow rad="215900">
              <a:schemeClr val="accent1">
                <a:alpha val="40000"/>
              </a:schemeClr>
            </a:glow>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1279677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D9E7F7"/>
        </a:solidFill>
        <a:effectLst/>
      </p:bgPr>
    </p:bg>
    <p:spTree>
      <p:nvGrpSpPr>
        <p:cNvPr id="1" name=""/>
        <p:cNvGrpSpPr/>
        <p:nvPr/>
      </p:nvGrpSpPr>
      <p:grpSpPr>
        <a:xfrm>
          <a:off x="0" y="0"/>
          <a:ext cx="0" cy="0"/>
          <a:chOff x="0" y="0"/>
          <a:chExt cx="0" cy="0"/>
        </a:xfrm>
      </p:grpSpPr>
      <p:sp>
        <p:nvSpPr>
          <p:cNvPr id="15" name="Скругленный прямоугольник 14"/>
          <p:cNvSpPr/>
          <p:nvPr/>
        </p:nvSpPr>
        <p:spPr>
          <a:xfrm>
            <a:off x="2971800" y="262200"/>
            <a:ext cx="11734800" cy="1223700"/>
          </a:xfrm>
          <a:prstGeom prst="roundRect">
            <a:avLst/>
          </a:prstGeom>
          <a:solidFill>
            <a:schemeClr val="bg1"/>
          </a:solidFill>
          <a:ln>
            <a:solidFill>
              <a:schemeClr val="bg1"/>
            </a:solidFill>
          </a:ln>
          <a:effectLst>
            <a:outerShdw blurRad="50800" dist="38100" dir="5400000" algn="t" rotWithShape="0">
              <a:prstClr val="black">
                <a:alpha val="40000"/>
              </a:prstClr>
            </a:outerShdw>
            <a:reflection blurRad="6350" stA="50000" endA="300" endPos="55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reflection blurRad="6350" stA="55000" endA="300" endPos="45500" dir="5400000" sy="-100000" algn="bl" rotWithShape="0"/>
                </a:effectLst>
                <a:latin typeface="Tahoma" panose="020B0604030504040204" pitchFamily="34" charset="0"/>
                <a:ea typeface="Tahoma" panose="020B0604030504040204" pitchFamily="34" charset="0"/>
                <a:cs typeface="Tahoma" panose="020B0604030504040204" pitchFamily="34" charset="0"/>
              </a:rPr>
              <a:t>Игры для детей с неньютоновской жидкостью</a:t>
            </a:r>
            <a:endParaRPr lang="ru-RU" sz="36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reflection blurRad="6350" stA="55000" endA="300" endPos="45500" dir="5400000" sy="-100000" algn="bl" rotWithShape="0"/>
              </a:effectLst>
              <a:latin typeface="Tahoma" panose="020B0604030504040204" pitchFamily="34" charset="0"/>
              <a:ea typeface="Tahoma" panose="020B0604030504040204" pitchFamily="34" charset="0"/>
              <a:cs typeface="Tahoma" panose="020B0604030504040204" pitchFamily="34" charset="0"/>
            </a:endParaRPr>
          </a:p>
        </p:txBody>
      </p:sp>
      <p:sp>
        <p:nvSpPr>
          <p:cNvPr id="2" name="Прямоугольник 1"/>
          <p:cNvSpPr/>
          <p:nvPr/>
        </p:nvSpPr>
        <p:spPr>
          <a:xfrm>
            <a:off x="609600" y="3550217"/>
            <a:ext cx="10820400" cy="830997"/>
          </a:xfrm>
          <a:prstGeom prst="rect">
            <a:avLst/>
          </a:prstGeom>
        </p:spPr>
        <p:txBody>
          <a:bodyPr wrap="square">
            <a:spAutoFit/>
          </a:bodyPr>
          <a:lstStyle/>
          <a:p>
            <a:pPr marL="685800" indent="-685800">
              <a:buFont typeface="Wingdings" panose="05000000000000000000" pitchFamily="2" charset="2"/>
              <a:buChar char="q"/>
            </a:pPr>
            <a:endParaRPr lang="ru-RU" sz="4800" dirty="0" smtClean="0">
              <a:effectLst>
                <a:outerShdw blurRad="38100" dist="38100" dir="2700000" algn="tl">
                  <a:srgbClr val="000000">
                    <a:alpha val="43137"/>
                  </a:srgbClr>
                </a:outerShdw>
              </a:effectLst>
            </a:endParaRPr>
          </a:p>
        </p:txBody>
      </p:sp>
      <p:pic>
        <p:nvPicPr>
          <p:cNvPr id="3" name="Рисунок 2"/>
          <p:cNvPicPr>
            <a:picLocks noChangeAspect="1"/>
          </p:cNvPicPr>
          <p:nvPr/>
        </p:nvPicPr>
        <p:blipFill>
          <a:blip r:embed="rId2"/>
          <a:stretch>
            <a:fillRect/>
          </a:stretch>
        </p:blipFill>
        <p:spPr>
          <a:xfrm>
            <a:off x="1608909" y="1819223"/>
            <a:ext cx="7772400" cy="392321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5" name="Рисунок 4"/>
          <p:cNvPicPr>
            <a:picLocks noChangeAspect="1"/>
          </p:cNvPicPr>
          <p:nvPr/>
        </p:nvPicPr>
        <p:blipFill>
          <a:blip r:embed="rId3"/>
          <a:stretch>
            <a:fillRect/>
          </a:stretch>
        </p:blipFill>
        <p:spPr>
          <a:xfrm>
            <a:off x="11049000" y="1787654"/>
            <a:ext cx="6248400" cy="8331199"/>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6" name="Рисунок 5"/>
          <p:cNvPicPr>
            <a:picLocks noChangeAspect="1"/>
          </p:cNvPicPr>
          <p:nvPr/>
        </p:nvPicPr>
        <p:blipFill>
          <a:blip r:embed="rId4"/>
          <a:stretch>
            <a:fillRect/>
          </a:stretch>
        </p:blipFill>
        <p:spPr>
          <a:xfrm>
            <a:off x="1494609" y="6112208"/>
            <a:ext cx="7886700" cy="399342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370704729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D9E7F7"/>
        </a:solidFill>
        <a:effectLst/>
      </p:bgPr>
    </p:bg>
    <p:spTree>
      <p:nvGrpSpPr>
        <p:cNvPr id="1" name=""/>
        <p:cNvGrpSpPr/>
        <p:nvPr/>
      </p:nvGrpSpPr>
      <p:grpSpPr>
        <a:xfrm>
          <a:off x="0" y="0"/>
          <a:ext cx="0" cy="0"/>
          <a:chOff x="0" y="0"/>
          <a:chExt cx="0" cy="0"/>
        </a:xfrm>
      </p:grpSpPr>
      <p:sp>
        <p:nvSpPr>
          <p:cNvPr id="15" name="Скругленный прямоугольник 14"/>
          <p:cNvSpPr/>
          <p:nvPr/>
        </p:nvSpPr>
        <p:spPr>
          <a:xfrm>
            <a:off x="3124200" y="487342"/>
            <a:ext cx="11734800" cy="1223700"/>
          </a:xfrm>
          <a:prstGeom prst="roundRect">
            <a:avLst/>
          </a:prstGeom>
          <a:solidFill>
            <a:schemeClr val="bg1"/>
          </a:solidFill>
          <a:ln>
            <a:solidFill>
              <a:schemeClr val="bg1"/>
            </a:solidFill>
          </a:ln>
          <a:effectLst>
            <a:outerShdw blurRad="50800" dist="38100" dir="5400000" algn="t" rotWithShape="0">
              <a:prstClr val="black">
                <a:alpha val="40000"/>
              </a:prstClr>
            </a:outerShdw>
            <a:reflection blurRad="6350" stA="50000" endA="300" endPos="55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reflection blurRad="6350" stA="55000" endA="300" endPos="45500" dir="5400000" sy="-100000" algn="bl" rotWithShape="0"/>
                </a:effectLst>
                <a:latin typeface="Tahoma" panose="020B0604030504040204" pitchFamily="34" charset="0"/>
                <a:ea typeface="Tahoma" panose="020B0604030504040204" pitchFamily="34" charset="0"/>
                <a:cs typeface="Tahoma" panose="020B0604030504040204" pitchFamily="34" charset="0"/>
              </a:rPr>
              <a:t>Отзывы </a:t>
            </a:r>
            <a:endParaRPr lang="ru-RU" sz="36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reflection blurRad="6350" stA="55000" endA="300" endPos="45500" dir="5400000" sy="-100000" algn="bl" rotWithShape="0"/>
              </a:effectLst>
              <a:latin typeface="Tahoma" panose="020B0604030504040204" pitchFamily="34" charset="0"/>
              <a:ea typeface="Tahoma" panose="020B0604030504040204" pitchFamily="34" charset="0"/>
              <a:cs typeface="Tahoma" panose="020B0604030504040204" pitchFamily="34" charset="0"/>
            </a:endParaRPr>
          </a:p>
        </p:txBody>
      </p:sp>
      <p:sp>
        <p:nvSpPr>
          <p:cNvPr id="2" name="Прямоугольник 1"/>
          <p:cNvSpPr/>
          <p:nvPr/>
        </p:nvSpPr>
        <p:spPr>
          <a:xfrm>
            <a:off x="609600" y="3550217"/>
            <a:ext cx="10820400" cy="830997"/>
          </a:xfrm>
          <a:prstGeom prst="rect">
            <a:avLst/>
          </a:prstGeom>
        </p:spPr>
        <p:txBody>
          <a:bodyPr wrap="square">
            <a:spAutoFit/>
          </a:bodyPr>
          <a:lstStyle/>
          <a:p>
            <a:pPr marL="685800" indent="-685800">
              <a:buFont typeface="Wingdings" panose="05000000000000000000" pitchFamily="2" charset="2"/>
              <a:buChar char="q"/>
            </a:pPr>
            <a:endParaRPr lang="ru-RU" sz="4800" dirty="0" smtClean="0">
              <a:effectLst>
                <a:outerShdw blurRad="38100" dist="38100" dir="2700000" algn="tl">
                  <a:srgbClr val="000000">
                    <a:alpha val="43137"/>
                  </a:srgbClr>
                </a:outerShdw>
              </a:effectLst>
            </a:endParaRPr>
          </a:p>
        </p:txBody>
      </p:sp>
      <p:sp>
        <p:nvSpPr>
          <p:cNvPr id="7" name="Скругленный прямоугольник 6"/>
          <p:cNvSpPr/>
          <p:nvPr/>
        </p:nvSpPr>
        <p:spPr>
          <a:xfrm>
            <a:off x="3638550" y="2705100"/>
            <a:ext cx="10706100" cy="6177357"/>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Wingdings" panose="05000000000000000000" pitchFamily="2" charset="2"/>
              <a:buChar char="q"/>
            </a:pPr>
            <a:endParaRPr lang="ru-RU" dirty="0" smtClean="0">
              <a:solidFill>
                <a:schemeClr val="tx1"/>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endParaRPr>
          </a:p>
          <a:p>
            <a:pPr marL="285750" indent="-285750">
              <a:buFont typeface="Wingdings" panose="05000000000000000000" pitchFamily="2" charset="2"/>
              <a:buChar char="q"/>
            </a:pPr>
            <a:endParaRPr lang="ru-RU" dirty="0">
              <a:solidFill>
                <a:schemeClr val="tx1"/>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endParaRPr>
          </a:p>
          <a:p>
            <a:pPr marL="285750" indent="-285750">
              <a:buFont typeface="Wingdings" panose="05000000000000000000" pitchFamily="2" charset="2"/>
              <a:buChar char="q"/>
            </a:pPr>
            <a:r>
              <a:rPr lang="ru-RU" sz="2400" dirty="0" smtClean="0">
                <a:solidFill>
                  <a:schemeClr val="tx1"/>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Экспериментирование в детском саду — это эффективная деятельность, направленная на развитие познавательной активности дошкольников. Ребенка-дошкольника нужно заинтересовать экспериментальной деятельностью, поэтому все опыты и эксперименты должны проходить в форме игры. В ходе опытно-экспериментальной деятельности на тему: «Неньютоновская жидкость» можно вместе с детьми провести эксперимент по изготовлению неньютоновской жидкости, получить неньютоновскую жидкость в домашних условиях и провести с ней ряд опытов, в результате которых можно определить ее свойства. Эти знания помогут ежедневно использовать неньютоновские жидкости с большей пользой, а также заинтересуют детей в опытно-экспериментальную деятельность.</a:t>
            </a:r>
            <a:endParaRPr lang="en-US" sz="2400" dirty="0" smtClean="0">
              <a:solidFill>
                <a:schemeClr val="tx1"/>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endParaRPr>
          </a:p>
          <a:p>
            <a:pPr marL="285750" indent="-285750">
              <a:buFont typeface="Wingdings" panose="05000000000000000000" pitchFamily="2" charset="2"/>
              <a:buChar char="q"/>
            </a:pPr>
            <a:endParaRPr lang="en-US" dirty="0" smtClean="0">
              <a:solidFill>
                <a:schemeClr val="tx1"/>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endParaRPr>
          </a:p>
          <a:p>
            <a:pPr algn="ctr"/>
            <a:r>
              <a:rPr lang="ru-RU" b="1" dirty="0" smtClean="0">
                <a:solidFill>
                  <a:schemeClr val="tx1"/>
                </a:solidFill>
                <a:effectLst>
                  <a:outerShdw blurRad="38100" dist="38100" dir="2700000" algn="tl">
                    <a:srgbClr val="000000">
                      <a:alpha val="43137"/>
                    </a:srgbClr>
                  </a:outerShdw>
                </a:effectLst>
              </a:rPr>
              <a:t>      </a:t>
            </a:r>
            <a:r>
              <a:rPr lang="ru-RU" b="1" dirty="0" err="1" smtClean="0">
                <a:solidFill>
                  <a:schemeClr val="tx1"/>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Садчикова</a:t>
            </a:r>
            <a:r>
              <a:rPr lang="ru-RU" b="1" dirty="0" smtClean="0">
                <a:solidFill>
                  <a:schemeClr val="tx1"/>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 Анна, студентка 4ДО группы</a:t>
            </a:r>
          </a:p>
          <a:p>
            <a:pPr algn="ctr"/>
            <a:endParaRPr lang="ru-RU" sz="3600" b="1" dirty="0">
              <a:solidFill>
                <a:schemeClr val="tx1"/>
              </a:solidFill>
              <a:effectLst>
                <a:outerShdw blurRad="38100" dist="38100" dir="2700000" algn="tl">
                  <a:srgbClr val="000000">
                    <a:alpha val="43137"/>
                  </a:srgbClr>
                </a:outerShdw>
              </a:effectLst>
            </a:endParaRPr>
          </a:p>
        </p:txBody>
      </p:sp>
      <p:pic>
        <p:nvPicPr>
          <p:cNvPr id="10" name="Рисунок 9"/>
          <p:cNvPicPr>
            <a:picLocks noChangeAspect="1"/>
          </p:cNvPicPr>
          <p:nvPr/>
        </p:nvPicPr>
        <p:blipFill>
          <a:blip r:embed="rId2"/>
          <a:stretch>
            <a:fillRect/>
          </a:stretch>
        </p:blipFill>
        <p:spPr>
          <a:xfrm>
            <a:off x="13563600" y="7048500"/>
            <a:ext cx="2362200" cy="2362200"/>
          </a:xfrm>
          <a:prstGeom prst="rect">
            <a:avLst/>
          </a:prstGeom>
        </p:spPr>
      </p:pic>
    </p:spTree>
    <p:extLst>
      <p:ext uri="{BB962C8B-B14F-4D97-AF65-F5344CB8AC3E}">
        <p14:creationId xmlns:p14="http://schemas.microsoft.com/office/powerpoint/2010/main" val="246979810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D9E7F7"/>
        </a:solidFill>
        <a:effectLst/>
      </p:bgPr>
    </p:bg>
    <p:spTree>
      <p:nvGrpSpPr>
        <p:cNvPr id="1" name=""/>
        <p:cNvGrpSpPr/>
        <p:nvPr/>
      </p:nvGrpSpPr>
      <p:grpSpPr>
        <a:xfrm>
          <a:off x="0" y="0"/>
          <a:ext cx="0" cy="0"/>
          <a:chOff x="0" y="0"/>
          <a:chExt cx="0" cy="0"/>
        </a:xfrm>
      </p:grpSpPr>
      <p:sp>
        <p:nvSpPr>
          <p:cNvPr id="15" name="Скругленный прямоугольник 14"/>
          <p:cNvSpPr/>
          <p:nvPr/>
        </p:nvSpPr>
        <p:spPr>
          <a:xfrm>
            <a:off x="3124200" y="487342"/>
            <a:ext cx="11734800" cy="1223700"/>
          </a:xfrm>
          <a:prstGeom prst="roundRect">
            <a:avLst/>
          </a:prstGeom>
          <a:solidFill>
            <a:schemeClr val="bg1"/>
          </a:solidFill>
          <a:ln>
            <a:solidFill>
              <a:schemeClr val="bg1"/>
            </a:solidFill>
          </a:ln>
          <a:effectLst>
            <a:outerShdw blurRad="50800" dist="38100" dir="5400000" algn="t" rotWithShape="0">
              <a:prstClr val="black">
                <a:alpha val="40000"/>
              </a:prstClr>
            </a:outerShdw>
            <a:reflection blurRad="6350" stA="50000" endA="300" endPos="55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reflection blurRad="6350" stA="55000" endA="300" endPos="45500" dir="5400000" sy="-100000" algn="bl" rotWithShape="0"/>
                </a:effectLst>
                <a:latin typeface="Tahoma" panose="020B0604030504040204" pitchFamily="34" charset="0"/>
                <a:ea typeface="Tahoma" panose="020B0604030504040204" pitchFamily="34" charset="0"/>
                <a:cs typeface="Tahoma" panose="020B0604030504040204" pitchFamily="34" charset="0"/>
              </a:rPr>
              <a:t>Отзывы </a:t>
            </a:r>
            <a:endParaRPr lang="ru-RU" sz="36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reflection blurRad="6350" stA="55000" endA="300" endPos="45500" dir="5400000" sy="-100000" algn="bl" rotWithShape="0"/>
              </a:effectLst>
              <a:latin typeface="Tahoma" panose="020B0604030504040204" pitchFamily="34" charset="0"/>
              <a:ea typeface="Tahoma" panose="020B0604030504040204" pitchFamily="34" charset="0"/>
              <a:cs typeface="Tahoma" panose="020B0604030504040204" pitchFamily="34" charset="0"/>
            </a:endParaRPr>
          </a:p>
        </p:txBody>
      </p:sp>
      <p:sp>
        <p:nvSpPr>
          <p:cNvPr id="2" name="Прямоугольник 1"/>
          <p:cNvSpPr/>
          <p:nvPr/>
        </p:nvSpPr>
        <p:spPr>
          <a:xfrm>
            <a:off x="609600" y="3550217"/>
            <a:ext cx="10820400" cy="830997"/>
          </a:xfrm>
          <a:prstGeom prst="rect">
            <a:avLst/>
          </a:prstGeom>
        </p:spPr>
        <p:txBody>
          <a:bodyPr wrap="square">
            <a:spAutoFit/>
          </a:bodyPr>
          <a:lstStyle/>
          <a:p>
            <a:pPr marL="685800" indent="-685800">
              <a:buFont typeface="Wingdings" panose="05000000000000000000" pitchFamily="2" charset="2"/>
              <a:buChar char="q"/>
            </a:pPr>
            <a:endParaRPr lang="ru-RU" sz="4800" dirty="0" smtClean="0">
              <a:effectLst>
                <a:outerShdw blurRad="38100" dist="38100" dir="2700000" algn="tl">
                  <a:srgbClr val="000000">
                    <a:alpha val="43137"/>
                  </a:srgbClr>
                </a:outerShdw>
              </a:effectLst>
            </a:endParaRPr>
          </a:p>
        </p:txBody>
      </p:sp>
      <p:sp>
        <p:nvSpPr>
          <p:cNvPr id="9" name="Скругленный прямоугольник 8"/>
          <p:cNvSpPr/>
          <p:nvPr/>
        </p:nvSpPr>
        <p:spPr>
          <a:xfrm>
            <a:off x="4038600" y="3162300"/>
            <a:ext cx="9982200" cy="4114800"/>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Wingdings" panose="05000000000000000000" pitchFamily="2" charset="2"/>
              <a:buChar char="q"/>
            </a:pPr>
            <a:r>
              <a:rPr lang="ru-RU" sz="2400" dirty="0">
                <a:solidFill>
                  <a:schemeClr val="tx1"/>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Буклеты получились интересные и познавательные. С помощью данных буклетов можно проводить опытно-экспериментальную деятельность не только с дошкольниками, но и с младшими школьниками</a:t>
            </a:r>
            <a:endParaRPr lang="en-US" sz="2400" dirty="0" smtClean="0">
              <a:solidFill>
                <a:schemeClr val="tx1"/>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endParaRPr>
          </a:p>
          <a:p>
            <a:r>
              <a:rPr lang="ru-RU" sz="2400" b="1" dirty="0" smtClean="0">
                <a:solidFill>
                  <a:schemeClr val="tx1"/>
                </a:solidFill>
                <a:effectLst>
                  <a:outerShdw blurRad="38100" dist="38100" dir="2700000" algn="tl">
                    <a:srgbClr val="000000">
                      <a:alpha val="43137"/>
                    </a:srgbClr>
                  </a:outerShdw>
                </a:effectLst>
              </a:rPr>
              <a:t>   </a:t>
            </a:r>
          </a:p>
          <a:p>
            <a:pPr algn="ctr"/>
            <a:r>
              <a:rPr lang="ru-RU" b="1" dirty="0" smtClean="0">
                <a:solidFill>
                  <a:schemeClr val="tx1"/>
                </a:solidFill>
                <a:effectLst>
                  <a:outerShdw blurRad="38100" dist="38100" dir="2700000" algn="tl">
                    <a:srgbClr val="000000">
                      <a:alpha val="43137"/>
                    </a:srgbClr>
                  </a:outerShdw>
                </a:effectLst>
              </a:rPr>
              <a:t>  </a:t>
            </a:r>
            <a:r>
              <a:rPr lang="ru-RU" b="1" dirty="0" smtClean="0">
                <a:solidFill>
                  <a:schemeClr val="tx1"/>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Казанцева Людмила, студентка 11кп группы</a:t>
            </a:r>
            <a:endParaRPr lang="ru-RU" sz="3600" b="1" dirty="0">
              <a:solidFill>
                <a:schemeClr val="tx1"/>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endParaRPr>
          </a:p>
        </p:txBody>
      </p:sp>
      <p:pic>
        <p:nvPicPr>
          <p:cNvPr id="11" name="Рисунок 10"/>
          <p:cNvPicPr>
            <a:picLocks noChangeAspect="1"/>
          </p:cNvPicPr>
          <p:nvPr/>
        </p:nvPicPr>
        <p:blipFill>
          <a:blip r:embed="rId2"/>
          <a:stretch>
            <a:fillRect/>
          </a:stretch>
        </p:blipFill>
        <p:spPr>
          <a:xfrm>
            <a:off x="12192000" y="5981700"/>
            <a:ext cx="3200400" cy="3200400"/>
          </a:xfrm>
          <a:prstGeom prst="rect">
            <a:avLst/>
          </a:prstGeom>
        </p:spPr>
      </p:pic>
    </p:spTree>
    <p:extLst>
      <p:ext uri="{BB962C8B-B14F-4D97-AF65-F5344CB8AC3E}">
        <p14:creationId xmlns:p14="http://schemas.microsoft.com/office/powerpoint/2010/main" val="381271783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D9E7F7"/>
        </a:solidFill>
        <a:effectLst/>
      </p:bgPr>
    </p:bg>
    <p:spTree>
      <p:nvGrpSpPr>
        <p:cNvPr id="1" name=""/>
        <p:cNvGrpSpPr/>
        <p:nvPr/>
      </p:nvGrpSpPr>
      <p:grpSpPr>
        <a:xfrm>
          <a:off x="0" y="0"/>
          <a:ext cx="0" cy="0"/>
          <a:chOff x="0" y="0"/>
          <a:chExt cx="0" cy="0"/>
        </a:xfrm>
      </p:grpSpPr>
      <p:sp>
        <p:nvSpPr>
          <p:cNvPr id="15" name="Скругленный прямоугольник 14"/>
          <p:cNvSpPr/>
          <p:nvPr/>
        </p:nvSpPr>
        <p:spPr>
          <a:xfrm>
            <a:off x="3124200" y="487342"/>
            <a:ext cx="11734800" cy="1223700"/>
          </a:xfrm>
          <a:prstGeom prst="roundRect">
            <a:avLst/>
          </a:prstGeom>
          <a:solidFill>
            <a:schemeClr val="bg1"/>
          </a:solidFill>
          <a:ln>
            <a:solidFill>
              <a:schemeClr val="bg1"/>
            </a:solidFill>
          </a:ln>
          <a:effectLst>
            <a:outerShdw blurRad="50800" dist="38100" dir="5400000" algn="t" rotWithShape="0">
              <a:prstClr val="black">
                <a:alpha val="40000"/>
              </a:prstClr>
            </a:outerShdw>
            <a:reflection blurRad="6350" stA="50000" endA="300" endPos="55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reflection blurRad="6350" stA="55000" endA="300" endPos="45500" dir="5400000" sy="-100000" algn="bl" rotWithShape="0"/>
                </a:effectLst>
                <a:latin typeface="Tahoma" panose="020B0604030504040204" pitchFamily="34" charset="0"/>
                <a:ea typeface="Tahoma" panose="020B0604030504040204" pitchFamily="34" charset="0"/>
                <a:cs typeface="Tahoma" panose="020B0604030504040204" pitchFamily="34" charset="0"/>
              </a:rPr>
              <a:t>Отзывы </a:t>
            </a:r>
            <a:endParaRPr lang="ru-RU" sz="36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reflection blurRad="6350" stA="55000" endA="300" endPos="45500" dir="5400000" sy="-100000" algn="bl" rotWithShape="0"/>
              </a:effectLst>
              <a:latin typeface="Tahoma" panose="020B0604030504040204" pitchFamily="34" charset="0"/>
              <a:ea typeface="Tahoma" panose="020B0604030504040204" pitchFamily="34" charset="0"/>
              <a:cs typeface="Tahoma" panose="020B0604030504040204" pitchFamily="34" charset="0"/>
            </a:endParaRPr>
          </a:p>
        </p:txBody>
      </p:sp>
      <p:sp>
        <p:nvSpPr>
          <p:cNvPr id="2" name="Прямоугольник 1"/>
          <p:cNvSpPr/>
          <p:nvPr/>
        </p:nvSpPr>
        <p:spPr>
          <a:xfrm>
            <a:off x="609600" y="3550217"/>
            <a:ext cx="10820400" cy="830997"/>
          </a:xfrm>
          <a:prstGeom prst="rect">
            <a:avLst/>
          </a:prstGeom>
        </p:spPr>
        <p:txBody>
          <a:bodyPr wrap="square">
            <a:spAutoFit/>
          </a:bodyPr>
          <a:lstStyle/>
          <a:p>
            <a:pPr marL="685800" indent="-685800">
              <a:buFont typeface="Wingdings" panose="05000000000000000000" pitchFamily="2" charset="2"/>
              <a:buChar char="q"/>
            </a:pPr>
            <a:endParaRPr lang="ru-RU" sz="4800" dirty="0" smtClean="0">
              <a:effectLst>
                <a:outerShdw blurRad="38100" dist="38100" dir="2700000" algn="tl">
                  <a:srgbClr val="000000">
                    <a:alpha val="43137"/>
                  </a:srgbClr>
                </a:outerShdw>
              </a:effectLst>
            </a:endParaRPr>
          </a:p>
        </p:txBody>
      </p:sp>
      <p:sp>
        <p:nvSpPr>
          <p:cNvPr id="7" name="Скругленный прямоугольник 6"/>
          <p:cNvSpPr/>
          <p:nvPr/>
        </p:nvSpPr>
        <p:spPr>
          <a:xfrm>
            <a:off x="4038600" y="2552700"/>
            <a:ext cx="10552611" cy="6482157"/>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Wingdings" panose="05000000000000000000" pitchFamily="2" charset="2"/>
              <a:buChar char="q"/>
            </a:pPr>
            <a:endParaRPr lang="ru-RU" dirty="0" smtClean="0">
              <a:solidFill>
                <a:schemeClr val="tx1"/>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endParaRPr>
          </a:p>
          <a:p>
            <a:pPr marL="285750" indent="-285750">
              <a:buFont typeface="Wingdings" panose="05000000000000000000" pitchFamily="2" charset="2"/>
              <a:buChar char="q"/>
            </a:pPr>
            <a:endParaRPr lang="ru-RU" sz="2000" dirty="0">
              <a:solidFill>
                <a:schemeClr val="tx1"/>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endParaRPr>
          </a:p>
          <a:p>
            <a:pPr marL="285750" indent="-285750">
              <a:buFont typeface="Wingdings" panose="05000000000000000000" pitchFamily="2" charset="2"/>
              <a:buChar char="q"/>
            </a:pPr>
            <a:r>
              <a:rPr lang="ru-RU" sz="2000" dirty="0">
                <a:solidFill>
                  <a:schemeClr val="tx1"/>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Продукт данного проекта в настоящее время весьма актуален, так как экспериментальная деятельность в развитии детей дошкольного возраста имеет очень большое значение, потому что это новый, нетрадиционный подход в образовании дошкольников, который позволяет широко развивать логическое мышление, воображение, фантазию, творчество, закладывает навыки учебной деятельности. Представленный буклет является готовой теоретической базой по теме «Неньютоновская жидкость». Может быть полезен не только практикующим воспитателям, но и для студентов специальности 44.02.01. Дошкольное образование и родителям. К тому же, представлена техника безопасности для предупреждения опасных ситуаций, которые могут возникнуть в ходе эксперимента. Удачно выбрана и форма продукта – буклет с небольшим объемом текста, хорошо структурирован и креативно оформлен. На такой авторский буклет, который цепляет не только практической ценностью, но и оригинальным графическим и цветовым сопровождением, невозможно не обратить внимания!</a:t>
            </a:r>
          </a:p>
          <a:p>
            <a:pPr marL="285750" indent="-285750">
              <a:buFont typeface="Wingdings" panose="05000000000000000000" pitchFamily="2" charset="2"/>
              <a:buChar char="q"/>
            </a:pPr>
            <a:endParaRPr lang="ru-RU" b="1" dirty="0" smtClean="0">
              <a:solidFill>
                <a:schemeClr val="tx1"/>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endParaRPr>
          </a:p>
          <a:p>
            <a:pPr algn="ctr"/>
            <a:r>
              <a:rPr lang="ru-RU" b="1" dirty="0">
                <a:solidFill>
                  <a:schemeClr val="tx1"/>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Усольцева Анастасия Дмитриевна, </a:t>
            </a:r>
            <a:endParaRPr lang="ru-RU" b="1" dirty="0" smtClean="0">
              <a:solidFill>
                <a:schemeClr val="tx1"/>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endParaRPr>
          </a:p>
          <a:p>
            <a:pPr algn="ctr"/>
            <a:r>
              <a:rPr lang="ru-RU" b="1" dirty="0" smtClean="0">
                <a:solidFill>
                  <a:schemeClr val="tx1"/>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преподаватель </a:t>
            </a:r>
            <a:r>
              <a:rPr lang="ru-RU" b="1" dirty="0">
                <a:solidFill>
                  <a:schemeClr val="tx1"/>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ГАПОУ СО «</a:t>
            </a:r>
            <a:r>
              <a:rPr lang="ru-RU" b="1" dirty="0" err="1">
                <a:solidFill>
                  <a:schemeClr val="tx1"/>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Камышловский</a:t>
            </a:r>
            <a:r>
              <a:rPr lang="ru-RU" b="1" dirty="0">
                <a:solidFill>
                  <a:schemeClr val="tx1"/>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 педагогический колледж»</a:t>
            </a:r>
          </a:p>
          <a:p>
            <a:pPr algn="ctr"/>
            <a:endParaRPr lang="ru-RU" sz="3600" b="1" dirty="0">
              <a:solidFill>
                <a:schemeClr val="tx1"/>
              </a:solidFill>
              <a:effectLst>
                <a:outerShdw blurRad="38100" dist="38100" dir="2700000" algn="tl">
                  <a:srgbClr val="000000">
                    <a:alpha val="43137"/>
                  </a:srgbClr>
                </a:outerShdw>
              </a:effectLst>
            </a:endParaRPr>
          </a:p>
        </p:txBody>
      </p:sp>
      <p:pic>
        <p:nvPicPr>
          <p:cNvPr id="3" name="Рисунок 2"/>
          <p:cNvPicPr>
            <a:picLocks noChangeAspect="1"/>
          </p:cNvPicPr>
          <p:nvPr/>
        </p:nvPicPr>
        <p:blipFill>
          <a:blip r:embed="rId2"/>
          <a:stretch>
            <a:fillRect/>
          </a:stretch>
        </p:blipFill>
        <p:spPr>
          <a:xfrm>
            <a:off x="-838200" y="4686300"/>
            <a:ext cx="6189066" cy="5873687"/>
          </a:xfrm>
          <a:prstGeom prst="rect">
            <a:avLst/>
          </a:prstGeom>
        </p:spPr>
      </p:pic>
    </p:spTree>
    <p:extLst>
      <p:ext uri="{BB962C8B-B14F-4D97-AF65-F5344CB8AC3E}">
        <p14:creationId xmlns:p14="http://schemas.microsoft.com/office/powerpoint/2010/main" val="262384736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D9E7F7"/>
        </a:solidFill>
        <a:effectLst/>
      </p:bgPr>
    </p:bg>
    <p:spTree>
      <p:nvGrpSpPr>
        <p:cNvPr id="1" name=""/>
        <p:cNvGrpSpPr/>
        <p:nvPr/>
      </p:nvGrpSpPr>
      <p:grpSpPr>
        <a:xfrm>
          <a:off x="0" y="0"/>
          <a:ext cx="0" cy="0"/>
          <a:chOff x="0" y="0"/>
          <a:chExt cx="0" cy="0"/>
        </a:xfrm>
      </p:grpSpPr>
      <p:sp>
        <p:nvSpPr>
          <p:cNvPr id="15" name="Скругленный прямоугольник 14"/>
          <p:cNvSpPr/>
          <p:nvPr/>
        </p:nvSpPr>
        <p:spPr>
          <a:xfrm>
            <a:off x="2971800" y="224511"/>
            <a:ext cx="11734800" cy="1246594"/>
          </a:xfrm>
          <a:prstGeom prst="roundRect">
            <a:avLst/>
          </a:prstGeom>
          <a:solidFill>
            <a:schemeClr val="bg1"/>
          </a:solidFill>
          <a:ln>
            <a:solidFill>
              <a:schemeClr val="bg1"/>
            </a:solidFill>
          </a:ln>
          <a:effectLst>
            <a:outerShdw blurRad="50800" dist="38100" dir="5400000" algn="t" rotWithShape="0">
              <a:prstClr val="black">
                <a:alpha val="40000"/>
              </a:prstClr>
            </a:outerShdw>
            <a:reflection blurRad="6350" stA="50000" endA="300" endPos="55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reflection blurRad="6350" stA="55000" endA="300" endPos="45500" dir="5400000" sy="-100000" algn="bl" rotWithShape="0"/>
                </a:effectLst>
                <a:latin typeface="Tahoma" panose="020B0604030504040204" pitchFamily="34" charset="0"/>
                <a:ea typeface="Tahoma" panose="020B0604030504040204" pitchFamily="34" charset="0"/>
                <a:cs typeface="Tahoma" panose="020B0604030504040204" pitchFamily="34" charset="0"/>
              </a:rPr>
              <a:t>Источники</a:t>
            </a:r>
            <a:endParaRPr lang="ru-RU" sz="36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reflection blurRad="6350" stA="55000" endA="300" endPos="45500" dir="5400000" sy="-100000" algn="bl" rotWithShape="0"/>
              </a:effectLst>
              <a:latin typeface="Tahoma" panose="020B0604030504040204" pitchFamily="34" charset="0"/>
              <a:ea typeface="Tahoma" panose="020B0604030504040204" pitchFamily="34" charset="0"/>
              <a:cs typeface="Tahoma" panose="020B0604030504040204" pitchFamily="34" charset="0"/>
            </a:endParaRPr>
          </a:p>
        </p:txBody>
      </p:sp>
      <p:sp>
        <p:nvSpPr>
          <p:cNvPr id="2" name="Прямоугольник 1"/>
          <p:cNvSpPr/>
          <p:nvPr/>
        </p:nvSpPr>
        <p:spPr>
          <a:xfrm>
            <a:off x="609600" y="3550217"/>
            <a:ext cx="10820400" cy="830997"/>
          </a:xfrm>
          <a:prstGeom prst="rect">
            <a:avLst/>
          </a:prstGeom>
        </p:spPr>
        <p:txBody>
          <a:bodyPr wrap="square">
            <a:spAutoFit/>
          </a:bodyPr>
          <a:lstStyle/>
          <a:p>
            <a:pPr marL="685800" indent="-685800">
              <a:buFont typeface="Wingdings" panose="05000000000000000000" pitchFamily="2" charset="2"/>
              <a:buChar char="q"/>
            </a:pPr>
            <a:endParaRPr lang="ru-RU" sz="4800" dirty="0" smtClean="0">
              <a:effectLst>
                <a:outerShdw blurRad="38100" dist="38100" dir="2700000" algn="tl">
                  <a:srgbClr val="000000">
                    <a:alpha val="43137"/>
                  </a:srgbClr>
                </a:outerShdw>
              </a:effectLst>
            </a:endParaRPr>
          </a:p>
        </p:txBody>
      </p:sp>
      <p:sp>
        <p:nvSpPr>
          <p:cNvPr id="3" name="Скругленный прямоугольник 2"/>
          <p:cNvSpPr/>
          <p:nvPr/>
        </p:nvSpPr>
        <p:spPr>
          <a:xfrm>
            <a:off x="2133600" y="2400300"/>
            <a:ext cx="14058900" cy="6773914"/>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 name="TextBox 3"/>
          <p:cNvSpPr txBox="1"/>
          <p:nvPr/>
        </p:nvSpPr>
        <p:spPr>
          <a:xfrm>
            <a:off x="4038600" y="3505439"/>
            <a:ext cx="11125200" cy="4708981"/>
          </a:xfrm>
          <a:prstGeom prst="rect">
            <a:avLst/>
          </a:prstGeom>
          <a:noFill/>
        </p:spPr>
        <p:txBody>
          <a:bodyPr wrap="square" rtlCol="0">
            <a:spAutoFit/>
          </a:bodyPr>
          <a:lstStyle/>
          <a:p>
            <a:pPr marL="285750" lvl="0" indent="-285750">
              <a:buFont typeface="Wingdings" panose="05000000000000000000" pitchFamily="2" charset="2"/>
              <a:buChar char="q"/>
            </a:pPr>
            <a:r>
              <a:rPr lang="ru-RU" sz="2000" b="1" dirty="0" err="1">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Астарита</a:t>
            </a:r>
            <a:r>
              <a:rPr lang="ru-RU" sz="2000" b="1" dirty="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 Дж., </a:t>
            </a:r>
            <a:r>
              <a:rPr lang="ru-RU" sz="2000" b="1" dirty="0" err="1">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Марруччи</a:t>
            </a:r>
            <a:r>
              <a:rPr lang="ru-RU" sz="2000" b="1" dirty="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 Дж. Основы гидромеханики неньютоновских жидкостей. М., 1978.,</a:t>
            </a:r>
          </a:p>
          <a:p>
            <a:pPr marL="285750" lvl="0" indent="-285750">
              <a:buFont typeface="Wingdings" panose="05000000000000000000" pitchFamily="2" charset="2"/>
              <a:buChar char="q"/>
            </a:pPr>
            <a:r>
              <a:rPr lang="ru-RU" sz="2000" b="1" dirty="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Жидкости: характеристики, свойства, типы, примеры. Наука</a:t>
            </a:r>
            <a:r>
              <a:rPr lang="ru-RU" sz="2000" b="1" dirty="0" smtClean="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a:t>
            </a:r>
            <a:endParaRPr lang="ru-RU" sz="2000" b="1" dirty="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endParaRPr>
          </a:p>
          <a:p>
            <a:r>
              <a:rPr lang="en-US" sz="2000" b="1" dirty="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URL: </a:t>
            </a:r>
            <a:r>
              <a:rPr lang="en-US" sz="2000" b="1" u="sng" dirty="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hlinkClick r:id="rId2"/>
              </a:rPr>
              <a:t>https://ru1.warbletoncouncil.org/tipos-de-fluidos-1028#menu-13</a:t>
            </a:r>
            <a:r>
              <a:rPr lang="en-US" sz="2000" b="1" dirty="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 </a:t>
            </a:r>
            <a:endParaRPr lang="ru-RU" sz="2000" b="1" dirty="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endParaRPr>
          </a:p>
          <a:p>
            <a:pPr marL="285750" lvl="0" indent="-285750">
              <a:buFont typeface="Wingdings" panose="05000000000000000000" pitchFamily="2" charset="2"/>
              <a:buChar char="q"/>
            </a:pPr>
            <a:r>
              <a:rPr lang="ru-RU" sz="2000" b="1" dirty="0" err="1">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Кабардин</a:t>
            </a:r>
            <a:r>
              <a:rPr lang="ru-RU" sz="2000" b="1" dirty="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 О.Ф., Физика, справочные материалы, Просвещение, 1988 г.,</a:t>
            </a:r>
          </a:p>
          <a:p>
            <a:pPr marL="285750" lvl="0" indent="-285750">
              <a:buFont typeface="Wingdings" panose="05000000000000000000" pitchFamily="2" charset="2"/>
              <a:buChar char="q"/>
            </a:pPr>
            <a:r>
              <a:rPr lang="ru-RU" sz="2000" b="1" dirty="0" err="1">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Кузнецов.В</a:t>
            </a:r>
            <a:r>
              <a:rPr lang="ru-RU" sz="2000" b="1" dirty="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 Реология. </a:t>
            </a:r>
          </a:p>
          <a:p>
            <a:r>
              <a:rPr lang="en-US" sz="2000" b="1" dirty="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URL: </a:t>
            </a:r>
            <a:r>
              <a:rPr lang="en-US" sz="2000" b="1" u="sng" dirty="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hlinkClick r:id="rId3"/>
              </a:rPr>
              <a:t>https://www.krugosvet.ru/enc/nauka_i_tehnika/fizika/REOLOGIYA.html</a:t>
            </a:r>
            <a:r>
              <a:rPr lang="ru-RU" sz="2000" b="1" dirty="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 </a:t>
            </a:r>
          </a:p>
          <a:p>
            <a:pPr marL="285750" lvl="0" indent="-285750">
              <a:buFont typeface="Wingdings" panose="05000000000000000000" pitchFamily="2" charset="2"/>
              <a:buChar char="q"/>
            </a:pPr>
            <a:r>
              <a:rPr lang="ru-RU" sz="2000" b="1" dirty="0" err="1">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Перышкин</a:t>
            </a:r>
            <a:r>
              <a:rPr lang="ru-RU" sz="2000" b="1" dirty="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 А.В. Физика 7 класс, Дрофа, Москва 2008 г., </a:t>
            </a:r>
          </a:p>
          <a:p>
            <a:pPr marL="285750" lvl="0" indent="-285750">
              <a:buFont typeface="Wingdings" panose="05000000000000000000" pitchFamily="2" charset="2"/>
              <a:buChar char="q"/>
            </a:pPr>
            <a:r>
              <a:rPr lang="ru-RU" sz="2000" b="1" dirty="0" err="1">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Рейнер</a:t>
            </a:r>
            <a:r>
              <a:rPr lang="ru-RU" sz="2000" b="1" dirty="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 М. Реология. М., 1965.,</a:t>
            </a:r>
          </a:p>
          <a:p>
            <a:pPr marL="285750" lvl="0" indent="-285750">
              <a:buFont typeface="Wingdings" panose="05000000000000000000" pitchFamily="2" charset="2"/>
              <a:buChar char="q"/>
            </a:pPr>
            <a:r>
              <a:rPr lang="ru-RU" sz="2000" b="1" dirty="0" err="1">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Уилкинсон</a:t>
            </a:r>
            <a:r>
              <a:rPr lang="ru-RU" sz="2000" b="1" dirty="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 У. Л. Неньютоновские жидкости. М., 1964.</a:t>
            </a:r>
          </a:p>
          <a:p>
            <a:pPr marL="285750" lvl="0" indent="-285750">
              <a:buFont typeface="Wingdings" panose="05000000000000000000" pitchFamily="2" charset="2"/>
              <a:buChar char="q"/>
            </a:pPr>
            <a:r>
              <a:rPr lang="ru-RU" sz="2000" b="1" dirty="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Физическая энциклопедия. В 5 томах. М.: «Советская энциклопедия», 1988</a:t>
            </a:r>
          </a:p>
          <a:p>
            <a:pPr marL="285750" lvl="0" indent="-285750">
              <a:buFont typeface="Wingdings" panose="05000000000000000000" pitchFamily="2" charset="2"/>
              <a:buChar char="q"/>
            </a:pPr>
            <a:r>
              <a:rPr lang="ru-RU" sz="2000" b="1" dirty="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Физические свойства жидкостей. </a:t>
            </a:r>
            <a:r>
              <a:rPr lang="en-US" sz="2000" b="1" dirty="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URL</a:t>
            </a:r>
            <a:r>
              <a:rPr lang="ru-RU" sz="2000" b="1" dirty="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a:t>
            </a:r>
            <a:r>
              <a:rPr lang="en-US" sz="2000" b="1" u="sng" dirty="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hlinkClick r:id="rId4"/>
              </a:rPr>
              <a:t>https</a:t>
            </a:r>
            <a:r>
              <a:rPr lang="ru-RU" sz="2000" b="1" u="sng" dirty="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hlinkClick r:id="rId4"/>
              </a:rPr>
              <a:t>://</a:t>
            </a:r>
            <a:r>
              <a:rPr lang="en-US" sz="2000" b="1" u="sng" dirty="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hlinkClick r:id="rId4"/>
              </a:rPr>
              <a:t>www</a:t>
            </a:r>
            <a:r>
              <a:rPr lang="ru-RU" sz="2000" b="1" u="sng" dirty="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hlinkClick r:id="rId4"/>
              </a:rPr>
              <a:t>.</a:t>
            </a:r>
            <a:r>
              <a:rPr lang="en-US" sz="2000" b="1" u="sng" dirty="0" err="1">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hlinkClick r:id="rId4"/>
              </a:rPr>
              <a:t>highexpert</a:t>
            </a:r>
            <a:r>
              <a:rPr lang="ru-RU" sz="2000" b="1" u="sng" dirty="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hlinkClick r:id="rId4"/>
              </a:rPr>
              <a:t>.</a:t>
            </a:r>
            <a:r>
              <a:rPr lang="en-US" sz="2000" b="1" u="sng" dirty="0" err="1">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hlinkClick r:id="rId4"/>
              </a:rPr>
              <a:t>ru</a:t>
            </a:r>
            <a:r>
              <a:rPr lang="ru-RU" sz="2000" b="1" u="sng" dirty="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hlinkClick r:id="rId4"/>
              </a:rPr>
              <a:t>/</a:t>
            </a:r>
            <a:r>
              <a:rPr lang="en-US" sz="2000" b="1" u="sng" dirty="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hlinkClick r:id="rId4"/>
              </a:rPr>
              <a:t>content</a:t>
            </a:r>
            <a:r>
              <a:rPr lang="ru-RU" sz="2000" b="1" u="sng" dirty="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hlinkClick r:id="rId4"/>
              </a:rPr>
              <a:t>/</a:t>
            </a:r>
            <a:r>
              <a:rPr lang="en-US" sz="2000" b="1" u="sng" dirty="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hlinkClick r:id="rId4"/>
              </a:rPr>
              <a:t>liquids</a:t>
            </a:r>
            <a:r>
              <a:rPr lang="ru-RU" sz="2000" b="1" u="sng" dirty="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hlinkClick r:id="rId4"/>
              </a:rPr>
              <a:t>/</a:t>
            </a:r>
            <a:r>
              <a:rPr lang="en-US" sz="2000" b="1" u="sng" dirty="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hlinkClick r:id="rId4"/>
              </a:rPr>
              <a:t>liquid</a:t>
            </a:r>
            <a:r>
              <a:rPr lang="ru-RU" sz="2000" b="1" u="sng" dirty="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hlinkClick r:id="rId4"/>
              </a:rPr>
              <a:t>_</a:t>
            </a:r>
            <a:r>
              <a:rPr lang="en-US" sz="2000" b="1" u="sng" dirty="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hlinkClick r:id="rId4"/>
              </a:rPr>
              <a:t>properties</a:t>
            </a:r>
            <a:r>
              <a:rPr lang="ru-RU" sz="2000" b="1" u="sng" dirty="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hlinkClick r:id="rId4"/>
              </a:rPr>
              <a:t>.</a:t>
            </a:r>
            <a:r>
              <a:rPr lang="en-US" sz="2000" b="1" u="sng" dirty="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hlinkClick r:id="rId4"/>
              </a:rPr>
              <a:t>html</a:t>
            </a:r>
            <a:r>
              <a:rPr lang="en-US" sz="2000" b="1" dirty="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 </a:t>
            </a:r>
            <a:endParaRPr lang="ru-RU" sz="2000" b="1" dirty="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endParaRPr>
          </a:p>
          <a:p>
            <a:pPr marL="285750" lvl="0" indent="-285750">
              <a:buFont typeface="Wingdings" panose="05000000000000000000" pitchFamily="2" charset="2"/>
              <a:buChar char="q"/>
            </a:pPr>
            <a:r>
              <a:rPr lang="ru-RU" sz="2000" b="1" dirty="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Шульман 3. П. Беседы о </a:t>
            </a:r>
            <a:r>
              <a:rPr lang="ru-RU" sz="2000" b="1" dirty="0" err="1">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реофизике</a:t>
            </a:r>
            <a:r>
              <a:rPr lang="ru-RU" sz="2000" b="1" dirty="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 М., 1976.,</a:t>
            </a:r>
          </a:p>
          <a:p>
            <a:pPr marL="342900" indent="-342900">
              <a:buFont typeface="Wingdings" panose="05000000000000000000" pitchFamily="2" charset="2"/>
              <a:buChar char="q"/>
            </a:pPr>
            <a:endParaRPr lang="ru-RU" sz="2000" dirty="0"/>
          </a:p>
        </p:txBody>
      </p:sp>
      <p:pic>
        <p:nvPicPr>
          <p:cNvPr id="7" name="Рисунок 6"/>
          <p:cNvPicPr>
            <a:picLocks noChangeAspect="1"/>
          </p:cNvPicPr>
          <p:nvPr/>
        </p:nvPicPr>
        <p:blipFill>
          <a:blip r:embed="rId5"/>
          <a:stretch>
            <a:fillRect/>
          </a:stretch>
        </p:blipFill>
        <p:spPr>
          <a:xfrm>
            <a:off x="14544745" y="8214420"/>
            <a:ext cx="2524055" cy="1752600"/>
          </a:xfrm>
          <a:prstGeom prst="rect">
            <a:avLst/>
          </a:prstGeom>
          <a:effectLst>
            <a:glow rad="88900">
              <a:schemeClr val="accent1">
                <a:alpha val="40000"/>
              </a:schemeClr>
            </a:glow>
          </a:effectLst>
        </p:spPr>
      </p:pic>
    </p:spTree>
    <p:extLst>
      <p:ext uri="{BB962C8B-B14F-4D97-AF65-F5344CB8AC3E}">
        <p14:creationId xmlns:p14="http://schemas.microsoft.com/office/powerpoint/2010/main" val="291560170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DBEAF6"/>
        </a:solidFill>
        <a:effectLst/>
      </p:bgPr>
    </p:bg>
    <p:spTree>
      <p:nvGrpSpPr>
        <p:cNvPr id="1" name=""/>
        <p:cNvGrpSpPr/>
        <p:nvPr/>
      </p:nvGrpSpPr>
      <p:grpSpPr>
        <a:xfrm>
          <a:off x="0" y="0"/>
          <a:ext cx="0" cy="0"/>
          <a:chOff x="0" y="0"/>
          <a:chExt cx="0" cy="0"/>
        </a:xfrm>
      </p:grpSpPr>
      <p:sp>
        <p:nvSpPr>
          <p:cNvPr id="9" name="AutoShape 9"/>
          <p:cNvSpPr/>
          <p:nvPr/>
        </p:nvSpPr>
        <p:spPr>
          <a:xfrm flipV="1">
            <a:off x="1" y="9258300"/>
            <a:ext cx="18288000" cy="0"/>
          </a:xfrm>
          <a:prstGeom prst="line">
            <a:avLst/>
          </a:prstGeom>
          <a:ln w="9525" cap="rnd">
            <a:solidFill>
              <a:srgbClr val="242424"/>
            </a:solidFill>
            <a:prstDash val="solid"/>
            <a:headEnd type="none" w="sm" len="sm"/>
            <a:tailEnd type="none" w="sm" len="sm"/>
          </a:ln>
        </p:spPr>
      </p:sp>
      <p:pic>
        <p:nvPicPr>
          <p:cNvPr id="10" name="Picture 10"/>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15228960" y="4533900"/>
            <a:ext cx="3035392" cy="5105400"/>
          </a:xfrm>
          <a:prstGeom prst="rect">
            <a:avLst/>
          </a:prstGeom>
        </p:spPr>
      </p:pic>
      <p:sp>
        <p:nvSpPr>
          <p:cNvPr id="11" name="Скругленный прямоугольник 10"/>
          <p:cNvSpPr/>
          <p:nvPr/>
        </p:nvSpPr>
        <p:spPr>
          <a:xfrm>
            <a:off x="5084524" y="363547"/>
            <a:ext cx="8153400" cy="1143000"/>
          </a:xfrm>
          <a:prstGeom prst="roundRect">
            <a:avLst/>
          </a:prstGeom>
          <a:solidFill>
            <a:schemeClr val="bg1"/>
          </a:solidFill>
          <a:ln>
            <a:solidFill>
              <a:schemeClr val="bg1"/>
            </a:solidFill>
          </a:ln>
          <a:effectLst>
            <a:outerShdw blurRad="50800" dist="38100" dir="5400000" algn="t" rotWithShape="0">
              <a:prstClr val="black">
                <a:alpha val="40000"/>
              </a:prstClr>
            </a:outerShdw>
            <a:reflection blurRad="6350" stA="50000" endA="300" endPos="55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reflection blurRad="6350" stA="55000" endA="300" endPos="45500" dir="5400000" sy="-100000" algn="bl" rotWithShape="0"/>
                </a:effectLst>
                <a:latin typeface="Tahoma" panose="020B0604030504040204" pitchFamily="34" charset="0"/>
                <a:ea typeface="Tahoma" panose="020B0604030504040204" pitchFamily="34" charset="0"/>
                <a:cs typeface="Tahoma" panose="020B0604030504040204" pitchFamily="34" charset="0"/>
              </a:rPr>
              <a:t>Актуальность</a:t>
            </a:r>
            <a:endParaRPr lang="ru-RU" sz="36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reflection blurRad="6350" stA="55000" endA="300" endPos="45500" dir="5400000" sy="-100000" algn="bl" rotWithShape="0"/>
              </a:effectLst>
              <a:latin typeface="Tahoma" panose="020B0604030504040204" pitchFamily="34" charset="0"/>
              <a:ea typeface="Tahoma" panose="020B0604030504040204" pitchFamily="34" charset="0"/>
              <a:cs typeface="Tahoma" panose="020B0604030504040204" pitchFamily="34" charset="0"/>
            </a:endParaRPr>
          </a:p>
        </p:txBody>
      </p:sp>
      <p:sp>
        <p:nvSpPr>
          <p:cNvPr id="20" name="Скругленный прямоугольник 19"/>
          <p:cNvSpPr/>
          <p:nvPr/>
        </p:nvSpPr>
        <p:spPr>
          <a:xfrm>
            <a:off x="2862112" y="2171700"/>
            <a:ext cx="12598223" cy="4267200"/>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Wingdings" panose="05000000000000000000" pitchFamily="2" charset="2"/>
              <a:buChar char="q"/>
            </a:pPr>
            <a:r>
              <a:rPr lang="ru-RU" sz="2800" b="1" dirty="0">
                <a:solidFill>
                  <a:schemeClr val="tx1"/>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Данная тема представляет особую актуальность, так как позволяет рассмотреть жидкость которая окружает нас повсюду. </a:t>
            </a:r>
          </a:p>
          <a:p>
            <a:endParaRPr lang="ru-RU" sz="2800" b="1" dirty="0">
              <a:solidFill>
                <a:schemeClr val="tx1"/>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endParaRPr>
          </a:p>
          <a:p>
            <a:endParaRPr lang="ru-RU" sz="2800" b="1" dirty="0">
              <a:solidFill>
                <a:schemeClr val="tx1"/>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endParaRPr>
          </a:p>
          <a:p>
            <a:pPr marL="285750" indent="-285750">
              <a:buFont typeface="Wingdings" panose="05000000000000000000" pitchFamily="2" charset="2"/>
              <a:buChar char="q"/>
            </a:pPr>
            <a:r>
              <a:rPr lang="ru-RU" sz="2800" b="1" dirty="0">
                <a:solidFill>
                  <a:schemeClr val="tx1"/>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Получив профессию воспитателя, я смогу делать различные мероприятия, показывать </a:t>
            </a:r>
            <a:r>
              <a:rPr lang="ru-RU" sz="2800" b="1" dirty="0" smtClean="0">
                <a:solidFill>
                  <a:schemeClr val="tx1"/>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опыты и рассказывать о данной жидкости детям и </a:t>
            </a:r>
            <a:r>
              <a:rPr lang="ru-RU" sz="2800" b="1" dirty="0">
                <a:solidFill>
                  <a:schemeClr val="tx1"/>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их </a:t>
            </a:r>
            <a:r>
              <a:rPr lang="ru-RU" sz="2800" b="1" dirty="0" smtClean="0">
                <a:solidFill>
                  <a:schemeClr val="tx1"/>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родителям.</a:t>
            </a:r>
            <a:endParaRPr lang="ru-RU" sz="2800" b="1" dirty="0">
              <a:solidFill>
                <a:schemeClr val="tx1"/>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endParaRPr>
          </a:p>
          <a:p>
            <a:pPr algn="ctr"/>
            <a:endParaRPr lang="ru-RU"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DBEAF6"/>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b="36779"/>
          <a:stretch>
            <a:fillRect/>
          </a:stretch>
        </p:blipFill>
        <p:spPr>
          <a:xfrm>
            <a:off x="2286000" y="5073262"/>
            <a:ext cx="2366786" cy="3429000"/>
          </a:xfrm>
          <a:prstGeom prst="rect">
            <a:avLst/>
          </a:prstGeom>
        </p:spPr>
      </p:pic>
      <p:pic>
        <p:nvPicPr>
          <p:cNvPr id="3" name="Picture 3">
            <a:hlinkClick r:id="rId4"/>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b="35400"/>
          <a:stretch>
            <a:fillRect/>
          </a:stretch>
        </p:blipFill>
        <p:spPr>
          <a:xfrm>
            <a:off x="-303380" y="5219700"/>
            <a:ext cx="2892760" cy="3657600"/>
          </a:xfrm>
          <a:prstGeom prst="rect">
            <a:avLst/>
          </a:prstGeom>
        </p:spPr>
      </p:pic>
      <p:grpSp>
        <p:nvGrpSpPr>
          <p:cNvPr id="4" name="Group 4"/>
          <p:cNvGrpSpPr/>
          <p:nvPr/>
        </p:nvGrpSpPr>
        <p:grpSpPr>
          <a:xfrm>
            <a:off x="0" y="8496300"/>
            <a:ext cx="18287999" cy="2347087"/>
            <a:chOff x="0" y="0"/>
            <a:chExt cx="186375649" cy="28497625"/>
          </a:xfrm>
        </p:grpSpPr>
        <p:sp>
          <p:nvSpPr>
            <p:cNvPr id="5" name="Freeform 5"/>
            <p:cNvSpPr/>
            <p:nvPr/>
          </p:nvSpPr>
          <p:spPr>
            <a:xfrm>
              <a:off x="72390" y="72390"/>
              <a:ext cx="186230868" cy="28352846"/>
            </a:xfrm>
            <a:custGeom>
              <a:avLst/>
              <a:gdLst/>
              <a:ahLst/>
              <a:cxnLst/>
              <a:rect l="l" t="t" r="r" b="b"/>
              <a:pathLst>
                <a:path w="186230868" h="28352846">
                  <a:moveTo>
                    <a:pt x="0" y="0"/>
                  </a:moveTo>
                  <a:lnTo>
                    <a:pt x="186230868" y="0"/>
                  </a:lnTo>
                  <a:lnTo>
                    <a:pt x="186230868" y="28352845"/>
                  </a:lnTo>
                  <a:lnTo>
                    <a:pt x="0" y="28352845"/>
                  </a:lnTo>
                  <a:lnTo>
                    <a:pt x="0" y="0"/>
                  </a:lnTo>
                  <a:close/>
                </a:path>
              </a:pathLst>
            </a:custGeom>
            <a:solidFill>
              <a:srgbClr val="FFFFFF"/>
            </a:solidFill>
          </p:spPr>
        </p:sp>
        <p:sp>
          <p:nvSpPr>
            <p:cNvPr id="6" name="Freeform 6"/>
            <p:cNvSpPr/>
            <p:nvPr/>
          </p:nvSpPr>
          <p:spPr>
            <a:xfrm>
              <a:off x="0" y="0"/>
              <a:ext cx="186375650" cy="28497625"/>
            </a:xfrm>
            <a:custGeom>
              <a:avLst/>
              <a:gdLst/>
              <a:ahLst/>
              <a:cxnLst/>
              <a:rect l="l" t="t" r="r" b="b"/>
              <a:pathLst>
                <a:path w="186375650" h="28497625">
                  <a:moveTo>
                    <a:pt x="186230865" y="28352846"/>
                  </a:moveTo>
                  <a:lnTo>
                    <a:pt x="186375650" y="28352846"/>
                  </a:lnTo>
                  <a:lnTo>
                    <a:pt x="186375650" y="28497625"/>
                  </a:lnTo>
                  <a:lnTo>
                    <a:pt x="186230865" y="28497625"/>
                  </a:lnTo>
                  <a:lnTo>
                    <a:pt x="186230865" y="28352846"/>
                  </a:lnTo>
                  <a:close/>
                  <a:moveTo>
                    <a:pt x="0" y="144780"/>
                  </a:moveTo>
                  <a:lnTo>
                    <a:pt x="144780" y="144780"/>
                  </a:lnTo>
                  <a:lnTo>
                    <a:pt x="144780" y="28352846"/>
                  </a:lnTo>
                  <a:lnTo>
                    <a:pt x="0" y="28352846"/>
                  </a:lnTo>
                  <a:lnTo>
                    <a:pt x="0" y="144780"/>
                  </a:lnTo>
                  <a:close/>
                  <a:moveTo>
                    <a:pt x="0" y="28352846"/>
                  </a:moveTo>
                  <a:lnTo>
                    <a:pt x="144780" y="28352846"/>
                  </a:lnTo>
                  <a:lnTo>
                    <a:pt x="144780" y="28497625"/>
                  </a:lnTo>
                  <a:lnTo>
                    <a:pt x="0" y="28497625"/>
                  </a:lnTo>
                  <a:lnTo>
                    <a:pt x="0" y="28352846"/>
                  </a:lnTo>
                  <a:close/>
                  <a:moveTo>
                    <a:pt x="186230865" y="144780"/>
                  </a:moveTo>
                  <a:lnTo>
                    <a:pt x="186375650" y="144780"/>
                  </a:lnTo>
                  <a:lnTo>
                    <a:pt x="186375650" y="28352846"/>
                  </a:lnTo>
                  <a:lnTo>
                    <a:pt x="186230865" y="28352846"/>
                  </a:lnTo>
                  <a:lnTo>
                    <a:pt x="186230865" y="144780"/>
                  </a:lnTo>
                  <a:close/>
                  <a:moveTo>
                    <a:pt x="144780" y="28352846"/>
                  </a:moveTo>
                  <a:lnTo>
                    <a:pt x="186230865" y="28352846"/>
                  </a:lnTo>
                  <a:lnTo>
                    <a:pt x="186230865" y="28497625"/>
                  </a:lnTo>
                  <a:lnTo>
                    <a:pt x="144780" y="28497625"/>
                  </a:lnTo>
                  <a:lnTo>
                    <a:pt x="144780" y="28352846"/>
                  </a:lnTo>
                  <a:close/>
                  <a:moveTo>
                    <a:pt x="186230865" y="0"/>
                  </a:moveTo>
                  <a:lnTo>
                    <a:pt x="186375650" y="0"/>
                  </a:lnTo>
                  <a:lnTo>
                    <a:pt x="186375650" y="144780"/>
                  </a:lnTo>
                  <a:lnTo>
                    <a:pt x="186230865" y="144780"/>
                  </a:lnTo>
                  <a:lnTo>
                    <a:pt x="186230865" y="0"/>
                  </a:lnTo>
                  <a:close/>
                  <a:moveTo>
                    <a:pt x="0" y="0"/>
                  </a:moveTo>
                  <a:lnTo>
                    <a:pt x="144780" y="0"/>
                  </a:lnTo>
                  <a:lnTo>
                    <a:pt x="144780" y="144780"/>
                  </a:lnTo>
                  <a:lnTo>
                    <a:pt x="0" y="144780"/>
                  </a:lnTo>
                  <a:lnTo>
                    <a:pt x="0" y="0"/>
                  </a:lnTo>
                  <a:close/>
                  <a:moveTo>
                    <a:pt x="144780" y="0"/>
                  </a:moveTo>
                  <a:lnTo>
                    <a:pt x="186230865" y="0"/>
                  </a:lnTo>
                  <a:lnTo>
                    <a:pt x="186230865" y="144780"/>
                  </a:lnTo>
                  <a:lnTo>
                    <a:pt x="144780" y="144780"/>
                  </a:lnTo>
                  <a:lnTo>
                    <a:pt x="144780" y="0"/>
                  </a:lnTo>
                  <a:close/>
                </a:path>
              </a:pathLst>
            </a:custGeom>
            <a:solidFill>
              <a:srgbClr val="242424"/>
            </a:solidFill>
          </p:spPr>
        </p:sp>
      </p:grpSp>
      <p:pic>
        <p:nvPicPr>
          <p:cNvPr id="7" name="Picture 7"/>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a:off x="406447" y="8159007"/>
            <a:ext cx="3744897" cy="1729461"/>
          </a:xfrm>
          <a:prstGeom prst="rect">
            <a:avLst/>
          </a:prstGeom>
        </p:spPr>
      </p:pic>
      <p:sp>
        <p:nvSpPr>
          <p:cNvPr id="8" name="Прямоугольник 7"/>
          <p:cNvSpPr/>
          <p:nvPr/>
        </p:nvSpPr>
        <p:spPr>
          <a:xfrm>
            <a:off x="4724400" y="190500"/>
            <a:ext cx="9067800" cy="1200329"/>
          </a:xfrm>
          <a:prstGeom prst="rect">
            <a:avLst/>
          </a:prstGeom>
        </p:spPr>
        <p:txBody>
          <a:bodyPr wrap="square">
            <a:spAutoFit/>
          </a:bodyPr>
          <a:lstStyle/>
          <a:p>
            <a:pPr algn="ctr"/>
            <a:r>
              <a:rPr lang="ru-RU" dirty="0">
                <a:latin typeface="Tahoma" panose="020B0604030504040204" pitchFamily="34" charset="0"/>
                <a:ea typeface="Tahoma" panose="020B0604030504040204" pitchFamily="34" charset="0"/>
                <a:cs typeface="Tahoma" panose="020B0604030504040204" pitchFamily="34" charset="0"/>
              </a:rPr>
              <a:t>Министерство образования и молодёжной политики Свердловской области</a:t>
            </a:r>
          </a:p>
          <a:p>
            <a:pPr algn="ctr"/>
            <a:r>
              <a:rPr lang="ru-RU" dirty="0">
                <a:latin typeface="Tahoma" panose="020B0604030504040204" pitchFamily="34" charset="0"/>
                <a:ea typeface="Tahoma" panose="020B0604030504040204" pitchFamily="34" charset="0"/>
                <a:cs typeface="Tahoma" panose="020B0604030504040204" pitchFamily="34" charset="0"/>
              </a:rPr>
              <a:t>Государственное автономное профессиональное образовательное учреждение</a:t>
            </a:r>
          </a:p>
          <a:p>
            <a:pPr algn="ctr"/>
            <a:r>
              <a:rPr lang="ru-RU" dirty="0">
                <a:latin typeface="Tahoma" panose="020B0604030504040204" pitchFamily="34" charset="0"/>
                <a:ea typeface="Tahoma" panose="020B0604030504040204" pitchFamily="34" charset="0"/>
                <a:cs typeface="Tahoma" panose="020B0604030504040204" pitchFamily="34" charset="0"/>
              </a:rPr>
              <a:t>Свердловской области  </a:t>
            </a:r>
          </a:p>
          <a:p>
            <a:pPr algn="ctr"/>
            <a:r>
              <a:rPr lang="ru-RU" dirty="0">
                <a:latin typeface="Tahoma" panose="020B0604030504040204" pitchFamily="34" charset="0"/>
                <a:ea typeface="Tahoma" panose="020B0604030504040204" pitchFamily="34" charset="0"/>
                <a:cs typeface="Tahoma" panose="020B0604030504040204" pitchFamily="34" charset="0"/>
              </a:rPr>
              <a:t>«</a:t>
            </a:r>
            <a:r>
              <a:rPr lang="ru-RU" dirty="0" err="1">
                <a:latin typeface="Tahoma" panose="020B0604030504040204" pitchFamily="34" charset="0"/>
                <a:ea typeface="Tahoma" panose="020B0604030504040204" pitchFamily="34" charset="0"/>
                <a:cs typeface="Tahoma" panose="020B0604030504040204" pitchFamily="34" charset="0"/>
              </a:rPr>
              <a:t>Камышловский</a:t>
            </a:r>
            <a:r>
              <a:rPr lang="ru-RU" dirty="0">
                <a:latin typeface="Tahoma" panose="020B0604030504040204" pitchFamily="34" charset="0"/>
                <a:ea typeface="Tahoma" panose="020B0604030504040204" pitchFamily="34" charset="0"/>
                <a:cs typeface="Tahoma" panose="020B0604030504040204" pitchFamily="34" charset="0"/>
              </a:rPr>
              <a:t> педагогический колледж»</a:t>
            </a:r>
          </a:p>
        </p:txBody>
      </p:sp>
      <p:sp>
        <p:nvSpPr>
          <p:cNvPr id="9" name="Скругленный прямоугольник 8"/>
          <p:cNvSpPr/>
          <p:nvPr/>
        </p:nvSpPr>
        <p:spPr>
          <a:xfrm>
            <a:off x="4437872" y="3404297"/>
            <a:ext cx="9640856" cy="1665984"/>
          </a:xfrm>
          <a:prstGeom prst="roundRect">
            <a:avLst/>
          </a:prstGeom>
          <a:solidFill>
            <a:schemeClr val="bg1"/>
          </a:solidFill>
          <a:ln>
            <a:solidFill>
              <a:schemeClr val="bg1"/>
            </a:solidFill>
          </a:ln>
          <a:effectLst>
            <a:outerShdw blurRad="50800" dist="38100" dir="5400000" algn="t" rotWithShape="0">
              <a:prstClr val="black">
                <a:alpha val="40000"/>
              </a:prstClr>
            </a:outerShdw>
            <a:reflection blurRad="6350" stA="50000" endA="300" endPos="55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00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Tahoma" panose="020B0604030504040204" pitchFamily="34" charset="0"/>
                <a:ea typeface="Tahoma" panose="020B0604030504040204" pitchFamily="34" charset="0"/>
                <a:cs typeface="Tahoma" panose="020B0604030504040204" pitchFamily="34" charset="0"/>
              </a:rPr>
              <a:t>«</a:t>
            </a:r>
            <a:r>
              <a:rPr lang="ru-RU" sz="400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Tahoma" panose="020B0604030504040204" pitchFamily="34" charset="0"/>
                <a:ea typeface="Tahoma" panose="020B0604030504040204" pitchFamily="34" charset="0"/>
                <a:cs typeface="Tahoma" panose="020B0604030504040204" pitchFamily="34" charset="0"/>
              </a:rPr>
              <a:t>Неньютоновская жидкость»</a:t>
            </a:r>
            <a:endParaRPr lang="ru-RU" sz="400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Tahoma" panose="020B0604030504040204" pitchFamily="34" charset="0"/>
              <a:ea typeface="Tahoma" panose="020B0604030504040204" pitchFamily="34" charset="0"/>
              <a:cs typeface="Tahoma" panose="020B0604030504040204" pitchFamily="34" charset="0"/>
            </a:endParaRPr>
          </a:p>
        </p:txBody>
      </p:sp>
      <p:sp>
        <p:nvSpPr>
          <p:cNvPr id="10" name="Прямоугольник 9"/>
          <p:cNvSpPr/>
          <p:nvPr/>
        </p:nvSpPr>
        <p:spPr>
          <a:xfrm>
            <a:off x="15545935" y="8559956"/>
            <a:ext cx="2749167" cy="2246769"/>
          </a:xfrm>
          <a:prstGeom prst="rect">
            <a:avLst/>
          </a:prstGeom>
        </p:spPr>
        <p:txBody>
          <a:bodyPr wrap="square">
            <a:spAutoFit/>
          </a:bodyPr>
          <a:lstStyle/>
          <a:p>
            <a:r>
              <a:rPr lang="ru-RU" b="1" dirty="0">
                <a:latin typeface="Tahoma" panose="020B0604030504040204" pitchFamily="34" charset="0"/>
                <a:ea typeface="Tahoma" panose="020B0604030504040204" pitchFamily="34" charset="0"/>
                <a:cs typeface="Tahoma" panose="020B0604030504040204" pitchFamily="34" charset="0"/>
              </a:rPr>
              <a:t>Исполнитель:</a:t>
            </a:r>
            <a:endParaRPr lang="ru-RU" dirty="0">
              <a:latin typeface="Tahoma" panose="020B0604030504040204" pitchFamily="34" charset="0"/>
              <a:ea typeface="Tahoma" panose="020B0604030504040204" pitchFamily="34" charset="0"/>
              <a:cs typeface="Tahoma" panose="020B0604030504040204" pitchFamily="34" charset="0"/>
            </a:endParaRPr>
          </a:p>
          <a:p>
            <a:r>
              <a:rPr lang="ru-RU" dirty="0">
                <a:latin typeface="Tahoma" panose="020B0604030504040204" pitchFamily="34" charset="0"/>
                <a:ea typeface="Tahoma" panose="020B0604030504040204" pitchFamily="34" charset="0"/>
                <a:cs typeface="Tahoma" panose="020B0604030504040204" pitchFamily="34" charset="0"/>
              </a:rPr>
              <a:t>Андреева М.Б., </a:t>
            </a:r>
          </a:p>
          <a:p>
            <a:r>
              <a:rPr lang="ru-RU" dirty="0">
                <a:latin typeface="Tahoma" panose="020B0604030504040204" pitchFamily="34" charset="0"/>
                <a:ea typeface="Tahoma" panose="020B0604030504040204" pitchFamily="34" charset="0"/>
                <a:cs typeface="Tahoma" panose="020B0604030504040204" pitchFamily="34" charset="0"/>
              </a:rPr>
              <a:t>студентка 1</a:t>
            </a:r>
            <a:r>
              <a:rPr lang="ru-RU" baseline="30000" dirty="0">
                <a:latin typeface="Tahoma" panose="020B0604030504040204" pitchFamily="34" charset="0"/>
                <a:ea typeface="Tahoma" panose="020B0604030504040204" pitchFamily="34" charset="0"/>
                <a:cs typeface="Tahoma" panose="020B0604030504040204" pitchFamily="34" charset="0"/>
              </a:rPr>
              <a:t>до</a:t>
            </a:r>
            <a:r>
              <a:rPr lang="ru-RU" dirty="0">
                <a:latin typeface="Tahoma" panose="020B0604030504040204" pitchFamily="34" charset="0"/>
                <a:ea typeface="Tahoma" panose="020B0604030504040204" pitchFamily="34" charset="0"/>
                <a:cs typeface="Tahoma" panose="020B0604030504040204" pitchFamily="34" charset="0"/>
              </a:rPr>
              <a:t> группы</a:t>
            </a:r>
          </a:p>
          <a:p>
            <a:r>
              <a:rPr lang="ru-RU" b="1" dirty="0">
                <a:latin typeface="Tahoma" panose="020B0604030504040204" pitchFamily="34" charset="0"/>
                <a:ea typeface="Tahoma" panose="020B0604030504040204" pitchFamily="34" charset="0"/>
                <a:cs typeface="Tahoma" panose="020B0604030504040204" pitchFamily="34" charset="0"/>
              </a:rPr>
              <a:t>Руководитель:</a:t>
            </a:r>
            <a:r>
              <a:rPr lang="ru-RU" dirty="0">
                <a:latin typeface="Tahoma" panose="020B0604030504040204" pitchFamily="34" charset="0"/>
                <a:ea typeface="Tahoma" panose="020B0604030504040204" pitchFamily="34" charset="0"/>
                <a:cs typeface="Tahoma" panose="020B0604030504040204" pitchFamily="34" charset="0"/>
              </a:rPr>
              <a:t> </a:t>
            </a:r>
          </a:p>
          <a:p>
            <a:r>
              <a:rPr lang="ru-RU" dirty="0">
                <a:latin typeface="Tahoma" panose="020B0604030504040204" pitchFamily="34" charset="0"/>
                <a:ea typeface="Tahoma" panose="020B0604030504040204" pitchFamily="34" charset="0"/>
                <a:cs typeface="Tahoma" panose="020B0604030504040204" pitchFamily="34" charset="0"/>
              </a:rPr>
              <a:t>Петрова А.А., </a:t>
            </a:r>
          </a:p>
          <a:p>
            <a:r>
              <a:rPr lang="ru-RU" dirty="0">
                <a:latin typeface="Tahoma" panose="020B0604030504040204" pitchFamily="34" charset="0"/>
                <a:ea typeface="Tahoma" panose="020B0604030504040204" pitchFamily="34" charset="0"/>
                <a:cs typeface="Tahoma" panose="020B0604030504040204" pitchFamily="34" charset="0"/>
              </a:rPr>
              <a:t>преподаватель </a:t>
            </a:r>
          </a:p>
          <a:p>
            <a:endParaRPr lang="ru-RU" sz="3200" dirty="0"/>
          </a:p>
        </p:txBody>
      </p:sp>
    </p:spTree>
    <p:extLst>
      <p:ext uri="{BB962C8B-B14F-4D97-AF65-F5344CB8AC3E}">
        <p14:creationId xmlns:p14="http://schemas.microsoft.com/office/powerpoint/2010/main" val="305717317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DBEAF6"/>
        </a:solidFill>
        <a:effectLst/>
      </p:bgPr>
    </p:bg>
    <p:spTree>
      <p:nvGrpSpPr>
        <p:cNvPr id="1" name=""/>
        <p:cNvGrpSpPr/>
        <p:nvPr/>
      </p:nvGrpSpPr>
      <p:grpSpPr>
        <a:xfrm>
          <a:off x="0" y="0"/>
          <a:ext cx="0" cy="0"/>
          <a:chOff x="0" y="0"/>
          <a:chExt cx="0" cy="0"/>
        </a:xfrm>
      </p:grpSpPr>
      <p:sp>
        <p:nvSpPr>
          <p:cNvPr id="11" name="Скругленный прямоугольник 10"/>
          <p:cNvSpPr/>
          <p:nvPr/>
        </p:nvSpPr>
        <p:spPr>
          <a:xfrm>
            <a:off x="5084524" y="363547"/>
            <a:ext cx="8153400" cy="1143000"/>
          </a:xfrm>
          <a:prstGeom prst="roundRect">
            <a:avLst/>
          </a:prstGeom>
          <a:solidFill>
            <a:schemeClr val="bg1"/>
          </a:solidFill>
          <a:ln>
            <a:solidFill>
              <a:schemeClr val="bg1"/>
            </a:solidFill>
          </a:ln>
          <a:effectLst>
            <a:outerShdw blurRad="50800" dist="38100" dir="5400000" algn="t" rotWithShape="0">
              <a:prstClr val="black">
                <a:alpha val="40000"/>
              </a:prstClr>
            </a:outerShdw>
            <a:reflection blurRad="6350" stA="50000" endA="300" endPos="55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reflection blurRad="6350" stA="55000" endA="300" endPos="45500" dir="5400000" sy="-100000" algn="bl" rotWithShape="0"/>
                </a:effectLst>
                <a:latin typeface="Tahoma" panose="020B0604030504040204" pitchFamily="34" charset="0"/>
                <a:ea typeface="Tahoma" panose="020B0604030504040204" pitchFamily="34" charset="0"/>
                <a:cs typeface="Tahoma" panose="020B0604030504040204" pitchFamily="34" charset="0"/>
              </a:rPr>
              <a:t>Опрос</a:t>
            </a:r>
            <a:endParaRPr lang="ru-RU" sz="36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reflection blurRad="6350" stA="55000" endA="300" endPos="45500" dir="5400000" sy="-100000" algn="bl" rotWithShape="0"/>
              </a:effectLst>
              <a:latin typeface="Tahoma" panose="020B0604030504040204" pitchFamily="34" charset="0"/>
              <a:ea typeface="Tahoma" panose="020B0604030504040204" pitchFamily="34" charset="0"/>
              <a:cs typeface="Tahoma" panose="020B0604030504040204" pitchFamily="34" charset="0"/>
            </a:endParaRPr>
          </a:p>
        </p:txBody>
      </p:sp>
      <p:sp>
        <p:nvSpPr>
          <p:cNvPr id="20" name="Скругленный прямоугольник 19"/>
          <p:cNvSpPr/>
          <p:nvPr/>
        </p:nvSpPr>
        <p:spPr>
          <a:xfrm>
            <a:off x="152400" y="2400300"/>
            <a:ext cx="11049000" cy="3213463"/>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2" name="TextBox 1"/>
          <p:cNvSpPr txBox="1"/>
          <p:nvPr/>
        </p:nvSpPr>
        <p:spPr>
          <a:xfrm>
            <a:off x="457200" y="2933700"/>
            <a:ext cx="11811000" cy="2015192"/>
          </a:xfrm>
          <a:prstGeom prst="rect">
            <a:avLst/>
          </a:prstGeom>
          <a:noFill/>
        </p:spPr>
        <p:txBody>
          <a:bodyPr wrap="square" rtlCol="0">
            <a:spAutoFit/>
          </a:bodyPr>
          <a:lstStyle/>
          <a:p>
            <a:r>
              <a:rPr lang="ru-RU" sz="2400" b="1" dirty="0" smtClean="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1</a:t>
            </a:r>
            <a:r>
              <a:rPr lang="ru-RU" sz="2400" b="1" dirty="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 Знаете ли вы какая жидкость называется неньютоновский? </a:t>
            </a:r>
            <a:endParaRPr lang="en-US" sz="2400" b="1" dirty="0" smtClean="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endParaRPr>
          </a:p>
          <a:p>
            <a:r>
              <a:rPr lang="ru-RU" sz="2400" b="1" dirty="0" smtClean="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2</a:t>
            </a:r>
            <a:r>
              <a:rPr lang="ru-RU" sz="2400" b="1" dirty="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 Какими свойствами она обладает</a:t>
            </a:r>
            <a:r>
              <a:rPr lang="ru-RU" sz="2400" b="1" dirty="0" smtClean="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a:t>
            </a:r>
          </a:p>
          <a:p>
            <a:r>
              <a:rPr lang="ru-RU" sz="2400" b="1" dirty="0" smtClean="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3</a:t>
            </a:r>
            <a:r>
              <a:rPr lang="ru-RU" sz="2400" b="1" dirty="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 Где применяется? </a:t>
            </a:r>
            <a:endParaRPr lang="ru-RU" sz="2400" b="1" dirty="0" smtClean="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endParaRPr>
          </a:p>
          <a:p>
            <a:r>
              <a:rPr lang="ru-RU" sz="2400" b="1" dirty="0" smtClean="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4</a:t>
            </a:r>
            <a:r>
              <a:rPr lang="ru-RU" sz="2400" b="1" dirty="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 Можно ли провести опытно-исследовательскую работу с неньютоновскими жидкостями при работе с дошкольниками?</a:t>
            </a:r>
          </a:p>
        </p:txBody>
      </p:sp>
      <p:graphicFrame>
        <p:nvGraphicFramePr>
          <p:cNvPr id="16" name="Диаграмма 15"/>
          <p:cNvGraphicFramePr/>
          <p:nvPr>
            <p:extLst>
              <p:ext uri="{D42A27DB-BD31-4B8C-83A1-F6EECF244321}">
                <p14:modId xmlns:p14="http://schemas.microsoft.com/office/powerpoint/2010/main" val="4213919607"/>
              </p:ext>
            </p:extLst>
          </p:nvPr>
        </p:nvGraphicFramePr>
        <p:xfrm>
          <a:off x="9906000" y="3237745"/>
          <a:ext cx="8382000" cy="5818836"/>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59417077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D9E7F7"/>
        </a:solidFill>
        <a:effectLst/>
      </p:bgPr>
    </p:bg>
    <p:spTree>
      <p:nvGrpSpPr>
        <p:cNvPr id="1" name=""/>
        <p:cNvGrpSpPr/>
        <p:nvPr/>
      </p:nvGrpSpPr>
      <p:grpSpPr>
        <a:xfrm>
          <a:off x="0" y="0"/>
          <a:ext cx="0" cy="0"/>
          <a:chOff x="0" y="0"/>
          <a:chExt cx="0" cy="0"/>
        </a:xfrm>
      </p:grpSpPr>
      <p:sp>
        <p:nvSpPr>
          <p:cNvPr id="15" name="Скругленный прямоугольник 14"/>
          <p:cNvSpPr/>
          <p:nvPr/>
        </p:nvSpPr>
        <p:spPr>
          <a:xfrm>
            <a:off x="5084524" y="363547"/>
            <a:ext cx="8153400" cy="1143000"/>
          </a:xfrm>
          <a:prstGeom prst="roundRect">
            <a:avLst/>
          </a:prstGeom>
          <a:solidFill>
            <a:schemeClr val="bg1"/>
          </a:solidFill>
          <a:ln>
            <a:solidFill>
              <a:schemeClr val="bg1"/>
            </a:solidFill>
          </a:ln>
          <a:effectLst>
            <a:outerShdw blurRad="50800" dist="38100" dir="5400000" algn="t" rotWithShape="0">
              <a:prstClr val="black">
                <a:alpha val="40000"/>
              </a:prstClr>
            </a:outerShdw>
            <a:reflection blurRad="6350" stA="50000" endA="300" endPos="55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reflection blurRad="6350" stA="55000" endA="300" endPos="45500" dir="5400000" sy="-100000" algn="bl" rotWithShape="0"/>
                </a:effectLst>
                <a:latin typeface="Tahoma" panose="020B0604030504040204" pitchFamily="34" charset="0"/>
                <a:ea typeface="Tahoma" panose="020B0604030504040204" pitchFamily="34" charset="0"/>
                <a:cs typeface="Tahoma" panose="020B0604030504040204" pitchFamily="34" charset="0"/>
              </a:rPr>
              <a:t>Цель</a:t>
            </a:r>
            <a:endParaRPr lang="ru-RU" sz="36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reflection blurRad="6350" stA="55000" endA="300" endPos="45500" dir="5400000" sy="-100000" algn="bl" rotWithShape="0"/>
              </a:effectLst>
              <a:latin typeface="Tahoma" panose="020B0604030504040204" pitchFamily="34" charset="0"/>
              <a:ea typeface="Tahoma" panose="020B0604030504040204" pitchFamily="34" charset="0"/>
              <a:cs typeface="Tahoma" panose="020B0604030504040204" pitchFamily="34" charset="0"/>
            </a:endParaRPr>
          </a:p>
        </p:txBody>
      </p:sp>
      <p:sp>
        <p:nvSpPr>
          <p:cNvPr id="16" name="Скругленный прямоугольник 15"/>
          <p:cNvSpPr/>
          <p:nvPr/>
        </p:nvSpPr>
        <p:spPr>
          <a:xfrm>
            <a:off x="3860033" y="2628900"/>
            <a:ext cx="10602382" cy="1371600"/>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571500" indent="-571500" algn="ctr">
              <a:buFont typeface="Wingdings" panose="05000000000000000000" pitchFamily="2" charset="2"/>
              <a:buChar char="q"/>
            </a:pPr>
            <a:r>
              <a:rPr lang="ru-RU" sz="2400" b="1" dirty="0">
                <a:solidFill>
                  <a:schemeClr val="tx1"/>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Изучить понятие и  свойства неньютоновской </a:t>
            </a:r>
            <a:r>
              <a:rPr lang="ru-RU" sz="2400" b="1" dirty="0" smtClean="0">
                <a:solidFill>
                  <a:schemeClr val="tx1"/>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жидкости</a:t>
            </a:r>
            <a:endParaRPr lang="ru-RU" sz="3600" b="1" dirty="0">
              <a:solidFill>
                <a:schemeClr val="tx1"/>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endParaRPr>
          </a:p>
        </p:txBody>
      </p:sp>
      <p:pic>
        <p:nvPicPr>
          <p:cNvPr id="18" name="Рисунок 17" descr="https://static.tildacdn.com/tild3266-3034-4739-b730-613637633966/4964575764_0496c4bf3.jp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820400" y="4687613"/>
            <a:ext cx="5998924" cy="4348843"/>
          </a:xfrm>
          <a:prstGeom prst="rect">
            <a:avLst/>
          </a:prstGeom>
          <a:noFill/>
          <a:ln>
            <a:noFill/>
          </a:ln>
          <a:effectLst>
            <a:glow rad="406400">
              <a:schemeClr val="accent1">
                <a:alpha val="40000"/>
              </a:schemeClr>
            </a:glow>
            <a:outerShdw sx="1000" sy="1000" algn="ctr" rotWithShape="0">
              <a:schemeClr val="tx2">
                <a:lumMod val="60000"/>
                <a:lumOff val="40000"/>
              </a:schemeClr>
            </a:outerShdw>
            <a:reflection endPos="0" dist="50800" dir="5400000" sy="-100000" algn="bl" rotWithShape="0"/>
          </a:effectLst>
        </p:spPr>
      </p:pic>
      <p:pic>
        <p:nvPicPr>
          <p:cNvPr id="19" name="Рисунок 18" descr="https://polymus.ru/media/cache/0b/77/0b779e2cf382f12cc1f0aaa54212b2fa.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76400" y="4660213"/>
            <a:ext cx="6324600" cy="4376244"/>
          </a:xfrm>
          <a:prstGeom prst="rect">
            <a:avLst/>
          </a:prstGeom>
          <a:noFill/>
          <a:ln>
            <a:noFill/>
          </a:ln>
          <a:effectLst>
            <a:glow rad="330200">
              <a:schemeClr val="accent1">
                <a:alpha val="40000"/>
              </a:schemeClr>
            </a:glow>
            <a:outerShdw sx="1000" sy="1000" algn="ctr" rotWithShape="0">
              <a:schemeClr val="tx2">
                <a:lumMod val="40000"/>
                <a:lumOff val="60000"/>
              </a:schemeClr>
            </a:outerShdw>
          </a:effec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D9E7F7"/>
        </a:solidFill>
        <a:effectLst/>
      </p:bgPr>
    </p:bg>
    <p:spTree>
      <p:nvGrpSpPr>
        <p:cNvPr id="1" name=""/>
        <p:cNvGrpSpPr/>
        <p:nvPr/>
      </p:nvGrpSpPr>
      <p:grpSpPr>
        <a:xfrm>
          <a:off x="0" y="0"/>
          <a:ext cx="0" cy="0"/>
          <a:chOff x="0" y="0"/>
          <a:chExt cx="0" cy="0"/>
        </a:xfrm>
      </p:grpSpPr>
      <p:sp>
        <p:nvSpPr>
          <p:cNvPr id="15" name="Скругленный прямоугольник 14"/>
          <p:cNvSpPr/>
          <p:nvPr/>
        </p:nvSpPr>
        <p:spPr>
          <a:xfrm>
            <a:off x="5084524" y="342900"/>
            <a:ext cx="8153400" cy="1143000"/>
          </a:xfrm>
          <a:prstGeom prst="roundRect">
            <a:avLst/>
          </a:prstGeom>
          <a:solidFill>
            <a:schemeClr val="bg1"/>
          </a:solidFill>
          <a:ln>
            <a:solidFill>
              <a:schemeClr val="bg1"/>
            </a:solidFill>
          </a:ln>
          <a:effectLst>
            <a:outerShdw blurRad="50800" dist="38100" dir="5400000" algn="t" rotWithShape="0">
              <a:prstClr val="black">
                <a:alpha val="40000"/>
              </a:prstClr>
            </a:outerShdw>
            <a:reflection blurRad="6350" stA="50000" endA="300" endPos="55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reflection blurRad="6350" stA="55000" endA="300" endPos="45500" dir="5400000" sy="-100000" algn="bl" rotWithShape="0"/>
                </a:effectLst>
                <a:latin typeface="Tahoma" panose="020B0604030504040204" pitchFamily="34" charset="0"/>
                <a:ea typeface="Tahoma" panose="020B0604030504040204" pitchFamily="34" charset="0"/>
                <a:cs typeface="Tahoma" panose="020B0604030504040204" pitchFamily="34" charset="0"/>
              </a:rPr>
              <a:t>Задачи</a:t>
            </a:r>
            <a:endParaRPr lang="ru-RU" sz="36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reflection blurRad="6350" stA="55000" endA="300" endPos="45500" dir="5400000" sy="-100000" algn="bl" rotWithShape="0"/>
              </a:effectLst>
              <a:latin typeface="Tahoma" panose="020B0604030504040204" pitchFamily="34" charset="0"/>
              <a:ea typeface="Tahoma" panose="020B0604030504040204" pitchFamily="34" charset="0"/>
              <a:cs typeface="Tahoma" panose="020B0604030504040204" pitchFamily="34" charset="0"/>
            </a:endParaRPr>
          </a:p>
        </p:txBody>
      </p:sp>
      <p:sp>
        <p:nvSpPr>
          <p:cNvPr id="16" name="Скругленный прямоугольник 15"/>
          <p:cNvSpPr/>
          <p:nvPr/>
        </p:nvSpPr>
        <p:spPr>
          <a:xfrm>
            <a:off x="2057400" y="3467100"/>
            <a:ext cx="13563600" cy="4203550"/>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571500" indent="-571500" algn="ctr">
              <a:buFont typeface="Wingdings" panose="05000000000000000000" pitchFamily="2" charset="2"/>
              <a:buChar char="q"/>
            </a:pPr>
            <a:endParaRPr lang="ru-RU" sz="3600" dirty="0">
              <a:solidFill>
                <a:schemeClr val="tx1"/>
              </a:solidFill>
              <a:effectLst>
                <a:outerShdw blurRad="38100" dist="38100" dir="2700000" algn="tl">
                  <a:srgbClr val="000000">
                    <a:alpha val="43137"/>
                  </a:srgbClr>
                </a:outerShdw>
              </a:effectLst>
            </a:endParaRPr>
          </a:p>
        </p:txBody>
      </p:sp>
      <p:sp>
        <p:nvSpPr>
          <p:cNvPr id="2" name="Прямоугольник 1"/>
          <p:cNvSpPr/>
          <p:nvPr/>
        </p:nvSpPr>
        <p:spPr>
          <a:xfrm>
            <a:off x="2819400" y="4152900"/>
            <a:ext cx="11608236" cy="2246769"/>
          </a:xfrm>
          <a:prstGeom prst="rect">
            <a:avLst/>
          </a:prstGeom>
        </p:spPr>
        <p:txBody>
          <a:bodyPr wrap="square">
            <a:spAutoFit/>
          </a:bodyPr>
          <a:lstStyle/>
          <a:p>
            <a:pPr marL="285750" indent="-285750">
              <a:buFont typeface="Wingdings" panose="05000000000000000000" pitchFamily="2" charset="2"/>
              <a:buChar char="q"/>
            </a:pPr>
            <a:r>
              <a:rPr lang="ru-RU" sz="2800" b="1" dirty="0" smtClean="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Собрать </a:t>
            </a:r>
            <a:r>
              <a:rPr lang="ru-RU" sz="2800" b="1" dirty="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теоретический материал о неньютоновской </a:t>
            </a:r>
            <a:r>
              <a:rPr lang="ru-RU" sz="2800" b="1" dirty="0" smtClean="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жидкости</a:t>
            </a:r>
          </a:p>
          <a:p>
            <a:pPr marL="285750" indent="-285750">
              <a:buFont typeface="Wingdings" panose="05000000000000000000" pitchFamily="2" charset="2"/>
              <a:buChar char="q"/>
            </a:pPr>
            <a:r>
              <a:rPr lang="ru-RU" sz="2800" b="1" dirty="0" smtClean="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Изучить </a:t>
            </a:r>
            <a:r>
              <a:rPr lang="ru-RU" sz="2800" b="1" dirty="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некоторые физические свойства </a:t>
            </a:r>
            <a:r>
              <a:rPr lang="ru-RU" sz="2800" b="1" dirty="0" smtClean="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неньютоновской жидкост</a:t>
            </a:r>
            <a:r>
              <a:rPr lang="ru-RU" sz="2800" b="1" dirty="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и</a:t>
            </a:r>
            <a:r>
              <a:rPr lang="ru-RU" sz="2800" b="1" dirty="0" smtClean="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a:t>
            </a:r>
            <a:endParaRPr lang="ru-RU" sz="2800" b="1" dirty="0" smtClean="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endParaRPr>
          </a:p>
          <a:p>
            <a:pPr marL="285750" indent="-285750">
              <a:buFont typeface="Wingdings" panose="05000000000000000000" pitchFamily="2" charset="2"/>
              <a:buChar char="q"/>
            </a:pPr>
            <a:r>
              <a:rPr lang="ru-RU" sz="2800" b="1" dirty="0" smtClean="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Узнать </a:t>
            </a:r>
            <a:r>
              <a:rPr lang="ru-RU" sz="2800" b="1" dirty="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область применения </a:t>
            </a:r>
            <a:r>
              <a:rPr lang="ru-RU" sz="2800" b="1" dirty="0" smtClean="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неньютоновской жидкости</a:t>
            </a:r>
            <a:endParaRPr lang="ru-RU" sz="2800" b="1" dirty="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endParaRPr>
          </a:p>
        </p:txBody>
      </p:sp>
      <p:pic>
        <p:nvPicPr>
          <p:cNvPr id="3" name="Рисунок 2"/>
          <p:cNvPicPr>
            <a:picLocks noChangeAspect="1"/>
          </p:cNvPicPr>
          <p:nvPr/>
        </p:nvPicPr>
        <p:blipFill>
          <a:blip r:embed="rId2"/>
          <a:stretch>
            <a:fillRect/>
          </a:stretch>
        </p:blipFill>
        <p:spPr>
          <a:xfrm>
            <a:off x="13639800" y="2324100"/>
            <a:ext cx="3529802" cy="2450950"/>
          </a:xfrm>
          <a:prstGeom prst="rect">
            <a:avLst/>
          </a:prstGeom>
          <a:effectLst>
            <a:glow rad="88900">
              <a:schemeClr val="accent1">
                <a:alpha val="40000"/>
              </a:schemeClr>
            </a:glow>
          </a:effectLst>
        </p:spPr>
      </p:pic>
    </p:spTree>
    <p:extLst>
      <p:ext uri="{BB962C8B-B14F-4D97-AF65-F5344CB8AC3E}">
        <p14:creationId xmlns:p14="http://schemas.microsoft.com/office/powerpoint/2010/main" val="294333525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D9E7F7"/>
        </a:solidFill>
        <a:effectLst/>
      </p:bgPr>
    </p:bg>
    <p:spTree>
      <p:nvGrpSpPr>
        <p:cNvPr id="1" name=""/>
        <p:cNvGrpSpPr/>
        <p:nvPr/>
      </p:nvGrpSpPr>
      <p:grpSpPr>
        <a:xfrm>
          <a:off x="0" y="0"/>
          <a:ext cx="0" cy="0"/>
          <a:chOff x="0" y="0"/>
          <a:chExt cx="0" cy="0"/>
        </a:xfrm>
      </p:grpSpPr>
      <p:sp>
        <p:nvSpPr>
          <p:cNvPr id="15" name="Скругленный прямоугольник 14"/>
          <p:cNvSpPr/>
          <p:nvPr/>
        </p:nvSpPr>
        <p:spPr>
          <a:xfrm>
            <a:off x="2971800" y="262200"/>
            <a:ext cx="11734800" cy="1246594"/>
          </a:xfrm>
          <a:prstGeom prst="roundRect">
            <a:avLst/>
          </a:prstGeom>
          <a:solidFill>
            <a:schemeClr val="bg1"/>
          </a:solidFill>
          <a:ln>
            <a:solidFill>
              <a:schemeClr val="bg1"/>
            </a:solidFill>
          </a:ln>
          <a:effectLst>
            <a:outerShdw blurRad="50800" dist="38100" dir="5400000" algn="t" rotWithShape="0">
              <a:prstClr val="black">
                <a:alpha val="40000"/>
              </a:prstClr>
            </a:outerShdw>
            <a:reflection blurRad="6350" stA="50000" endA="300" endPos="55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reflection blurRad="6350" stA="55000" endA="300" endPos="45500" dir="5400000" sy="-100000" algn="bl" rotWithShape="0"/>
                </a:effectLst>
                <a:latin typeface="Tahoma" panose="020B0604030504040204" pitchFamily="34" charset="0"/>
                <a:ea typeface="Tahoma" panose="020B0604030504040204" pitchFamily="34" charset="0"/>
                <a:cs typeface="Tahoma" panose="020B0604030504040204" pitchFamily="34" charset="0"/>
              </a:rPr>
              <a:t>Что такое неньютоновская жидкость?</a:t>
            </a:r>
            <a:endParaRPr lang="ru-RU" sz="36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reflection blurRad="6350" stA="55000" endA="300" endPos="45500" dir="5400000" sy="-100000" algn="bl" rotWithShape="0"/>
              </a:effectLst>
              <a:latin typeface="Tahoma" panose="020B0604030504040204" pitchFamily="34" charset="0"/>
              <a:ea typeface="Tahoma" panose="020B0604030504040204" pitchFamily="34" charset="0"/>
              <a:cs typeface="Tahoma" panose="020B0604030504040204" pitchFamily="34" charset="0"/>
            </a:endParaRPr>
          </a:p>
        </p:txBody>
      </p:sp>
      <p:sp>
        <p:nvSpPr>
          <p:cNvPr id="16" name="Скругленный прямоугольник 15"/>
          <p:cNvSpPr/>
          <p:nvPr/>
        </p:nvSpPr>
        <p:spPr>
          <a:xfrm>
            <a:off x="2286000" y="2463766"/>
            <a:ext cx="13563600" cy="4203550"/>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571500" indent="-571500" algn="ctr">
              <a:buFont typeface="Wingdings" panose="05000000000000000000" pitchFamily="2" charset="2"/>
              <a:buChar char="q"/>
            </a:pPr>
            <a:endParaRPr lang="ru-RU" sz="3600" dirty="0">
              <a:solidFill>
                <a:schemeClr val="tx1"/>
              </a:solidFill>
              <a:effectLst>
                <a:outerShdw blurRad="38100" dist="38100" dir="2700000" algn="tl">
                  <a:srgbClr val="000000">
                    <a:alpha val="43137"/>
                  </a:srgbClr>
                </a:outerShdw>
              </a:effectLst>
            </a:endParaRPr>
          </a:p>
        </p:txBody>
      </p:sp>
      <p:sp>
        <p:nvSpPr>
          <p:cNvPr id="2" name="Прямоугольник 1"/>
          <p:cNvSpPr/>
          <p:nvPr/>
        </p:nvSpPr>
        <p:spPr>
          <a:xfrm>
            <a:off x="2819400" y="3657600"/>
            <a:ext cx="12496800" cy="1815882"/>
          </a:xfrm>
          <a:prstGeom prst="rect">
            <a:avLst/>
          </a:prstGeom>
        </p:spPr>
        <p:txBody>
          <a:bodyPr wrap="square">
            <a:spAutoFit/>
          </a:bodyPr>
          <a:lstStyle/>
          <a:p>
            <a:pPr marL="285750" indent="-285750">
              <a:buFont typeface="Wingdings" panose="05000000000000000000" pitchFamily="2" charset="2"/>
              <a:buChar char="q"/>
            </a:pPr>
            <a:r>
              <a:rPr lang="ru-RU" sz="2800" b="1" dirty="0" smtClean="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Неньютоновской жидкостью называют жидкость</a:t>
            </a:r>
            <a:r>
              <a:rPr lang="ru-RU" sz="2800" b="1" dirty="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 при течении которой её вязкость зависит от градиента скорости. Обычно такие жидкости сильно неоднородны и состоят из крупных молекул, образующих сложные пространственные структуры.</a:t>
            </a:r>
            <a:endParaRPr lang="ru-RU" sz="2800" b="1" dirty="0" smtClean="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endParaRPr>
          </a:p>
        </p:txBody>
      </p:sp>
      <p:pic>
        <p:nvPicPr>
          <p:cNvPr id="2050" name="Picture 2" descr="https://images.ua.prom.st/461725009_w200_h200_wacker-e-3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05200" y="7118744"/>
            <a:ext cx="4800600" cy="2808351"/>
          </a:xfrm>
          <a:prstGeom prst="roundRect">
            <a:avLst>
              <a:gd name="adj" fmla="val 16667"/>
            </a:avLst>
          </a:prstGeom>
          <a:ln>
            <a:noFill/>
          </a:ln>
          <a:effectLst>
            <a:glow rad="165100">
              <a:schemeClr val="accent1">
                <a:alpha val="40000"/>
              </a:schemeClr>
            </a:glow>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pic>
        <p:nvPicPr>
          <p:cNvPr id="4" name="Рисунок 3"/>
          <p:cNvPicPr>
            <a:picLocks noChangeAspect="1"/>
          </p:cNvPicPr>
          <p:nvPr/>
        </p:nvPicPr>
        <p:blipFill>
          <a:blip r:embed="rId3"/>
          <a:stretch>
            <a:fillRect/>
          </a:stretch>
        </p:blipFill>
        <p:spPr>
          <a:xfrm>
            <a:off x="11366863" y="7137250"/>
            <a:ext cx="3352800" cy="2895600"/>
          </a:xfrm>
          <a:prstGeom prst="roundRect">
            <a:avLst>
              <a:gd name="adj" fmla="val 16667"/>
            </a:avLst>
          </a:prstGeom>
          <a:ln>
            <a:noFill/>
          </a:ln>
          <a:effectLst>
            <a:glow rad="165100">
              <a:schemeClr val="accent1">
                <a:alpha val="40000"/>
              </a:schemeClr>
            </a:glow>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250819743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D9E7F7"/>
        </a:solidFill>
        <a:effectLst/>
      </p:bgPr>
    </p:bg>
    <p:spTree>
      <p:nvGrpSpPr>
        <p:cNvPr id="1" name=""/>
        <p:cNvGrpSpPr/>
        <p:nvPr/>
      </p:nvGrpSpPr>
      <p:grpSpPr>
        <a:xfrm>
          <a:off x="0" y="0"/>
          <a:ext cx="0" cy="0"/>
          <a:chOff x="0" y="0"/>
          <a:chExt cx="0" cy="0"/>
        </a:xfrm>
      </p:grpSpPr>
      <p:sp>
        <p:nvSpPr>
          <p:cNvPr id="15" name="Скругленный прямоугольник 14"/>
          <p:cNvSpPr/>
          <p:nvPr/>
        </p:nvSpPr>
        <p:spPr>
          <a:xfrm>
            <a:off x="2971800" y="262200"/>
            <a:ext cx="11734800" cy="1246594"/>
          </a:xfrm>
          <a:prstGeom prst="roundRect">
            <a:avLst/>
          </a:prstGeom>
          <a:solidFill>
            <a:schemeClr val="bg1"/>
          </a:solidFill>
          <a:ln>
            <a:solidFill>
              <a:schemeClr val="bg1"/>
            </a:solidFill>
          </a:ln>
          <a:effectLst>
            <a:outerShdw blurRad="50800" dist="38100" dir="5400000" algn="t" rotWithShape="0">
              <a:prstClr val="black">
                <a:alpha val="40000"/>
              </a:prstClr>
            </a:outerShdw>
            <a:reflection blurRad="6350" stA="50000" endA="300" endPos="55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reflection blurRad="6350" stA="55000" endA="300" endPos="45500" dir="5400000" sy="-100000" algn="bl" rotWithShape="0"/>
                </a:effectLst>
                <a:latin typeface="Tahoma" panose="020B0604030504040204" pitchFamily="34" charset="0"/>
                <a:ea typeface="Tahoma" panose="020B0604030504040204" pitchFamily="34" charset="0"/>
                <a:cs typeface="Tahoma" panose="020B0604030504040204" pitchFamily="34" charset="0"/>
              </a:rPr>
              <a:t>Почему эта жидкость получила такое название?</a:t>
            </a:r>
            <a:endParaRPr lang="ru-RU" sz="32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reflection blurRad="6350" stA="55000" endA="300" endPos="45500" dir="5400000" sy="-100000" algn="bl" rotWithShape="0"/>
              </a:effectLst>
              <a:latin typeface="Tahoma" panose="020B0604030504040204" pitchFamily="34" charset="0"/>
              <a:ea typeface="Tahoma" panose="020B0604030504040204" pitchFamily="34" charset="0"/>
              <a:cs typeface="Tahoma" panose="020B0604030504040204" pitchFamily="34" charset="0"/>
            </a:endParaRPr>
          </a:p>
        </p:txBody>
      </p:sp>
      <p:sp>
        <p:nvSpPr>
          <p:cNvPr id="16" name="Скругленный прямоугольник 15"/>
          <p:cNvSpPr/>
          <p:nvPr/>
        </p:nvSpPr>
        <p:spPr>
          <a:xfrm>
            <a:off x="381000" y="2781300"/>
            <a:ext cx="11277600" cy="4864120"/>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571500" indent="-571500" algn="ctr">
              <a:buFont typeface="Wingdings" panose="05000000000000000000" pitchFamily="2" charset="2"/>
              <a:buChar char="q"/>
            </a:pPr>
            <a:endParaRPr lang="ru-RU" sz="3600" dirty="0">
              <a:solidFill>
                <a:schemeClr val="tx1"/>
              </a:solidFill>
              <a:effectLst>
                <a:outerShdw blurRad="38100" dist="38100" dir="2700000" algn="tl">
                  <a:srgbClr val="000000">
                    <a:alpha val="43137"/>
                  </a:srgbClr>
                </a:outerShdw>
              </a:effectLst>
            </a:endParaRPr>
          </a:p>
        </p:txBody>
      </p:sp>
      <p:sp>
        <p:nvSpPr>
          <p:cNvPr id="2" name="Прямоугольник 1"/>
          <p:cNvSpPr/>
          <p:nvPr/>
        </p:nvSpPr>
        <p:spPr>
          <a:xfrm>
            <a:off x="609600" y="3550217"/>
            <a:ext cx="10820400" cy="3600986"/>
          </a:xfrm>
          <a:prstGeom prst="rect">
            <a:avLst/>
          </a:prstGeom>
        </p:spPr>
        <p:txBody>
          <a:bodyPr wrap="square">
            <a:spAutoFit/>
          </a:bodyPr>
          <a:lstStyle/>
          <a:p>
            <a:pPr marL="285750" indent="-285750">
              <a:buFont typeface="Wingdings" panose="05000000000000000000" pitchFamily="2" charset="2"/>
              <a:buChar char="q"/>
            </a:pPr>
            <a:r>
              <a:rPr lang="ru-RU" sz="2000" b="1" dirty="0" err="1" smtClean="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Ньютоновская</a:t>
            </a:r>
            <a:r>
              <a:rPr lang="ru-RU" sz="2000" b="1" dirty="0" smtClean="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 </a:t>
            </a:r>
            <a:r>
              <a:rPr lang="ru-RU" sz="2000" b="1" dirty="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жидкость названа в честь Исаака Ньютона, который открыл закон вязкого трения для жидкостей. </a:t>
            </a:r>
            <a:endParaRPr lang="ru-RU" sz="2000" b="1" dirty="0" smtClean="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endParaRPr>
          </a:p>
          <a:p>
            <a:endParaRPr lang="ru-RU" sz="2000" b="1" dirty="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endParaRPr>
          </a:p>
          <a:p>
            <a:pPr marL="285750" indent="-285750">
              <a:buFont typeface="Wingdings" panose="05000000000000000000" pitchFamily="2" charset="2"/>
              <a:buChar char="q"/>
            </a:pPr>
            <a:r>
              <a:rPr lang="ru-RU" sz="2000" b="1" dirty="0" smtClean="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Один </a:t>
            </a:r>
            <a:r>
              <a:rPr lang="ru-RU" sz="2000" b="1" dirty="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из основоположников современной физики, сформулировал основные законы механики и был создателем единой физической программы описания всех физических явлений на базе механики, открыл закон всемирного тяготения, объяснил движение планет вокруг Солнца и Луны вокруг Земли, а также приливы в </a:t>
            </a:r>
            <a:r>
              <a:rPr lang="ru-RU" sz="2000" b="1" dirty="0" smtClean="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океанах. Соответственно</a:t>
            </a:r>
            <a:r>
              <a:rPr lang="ru-RU" sz="2000" b="1" dirty="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 неньютоновская жидкость – это жидкость на которую не действуют законы Ньютона.</a:t>
            </a:r>
          </a:p>
          <a:p>
            <a:endParaRPr lang="ru-RU" sz="4800" dirty="0" smtClean="0">
              <a:effectLst>
                <a:outerShdw blurRad="38100" dist="38100" dir="2700000" algn="tl">
                  <a:srgbClr val="000000">
                    <a:alpha val="43137"/>
                  </a:srgbClr>
                </a:outerShdw>
              </a:effectLst>
            </a:endParaRPr>
          </a:p>
        </p:txBody>
      </p:sp>
      <p:pic>
        <p:nvPicPr>
          <p:cNvPr id="4098" name="Picture 2" descr="https://www.pravmissia.ru/fhjeu745t/uploads/2020/11/Nyuto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801600" y="2530526"/>
            <a:ext cx="4365364" cy="5825033"/>
          </a:xfrm>
          <a:prstGeom prst="roundRect">
            <a:avLst>
              <a:gd name="adj" fmla="val 16667"/>
            </a:avLst>
          </a:prstGeom>
          <a:ln>
            <a:noFill/>
          </a:ln>
          <a:effectLst>
            <a:glow rad="165100">
              <a:schemeClr val="accent1">
                <a:alpha val="40000"/>
              </a:schemeClr>
            </a:glow>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12801600" y="8572501"/>
            <a:ext cx="4876800" cy="830997"/>
          </a:xfrm>
          <a:prstGeom prst="rect">
            <a:avLst/>
          </a:prstGeom>
        </p:spPr>
        <p:txBody>
          <a:bodyPr wrap="square">
            <a:spAutoFit/>
          </a:bodyPr>
          <a:lstStyle/>
          <a:p>
            <a:r>
              <a:rPr lang="ru-RU" sz="1600" b="1" dirty="0">
                <a:solidFill>
                  <a:schemeClr val="bg1">
                    <a:lumMod val="50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Исаак Ньютон (1643-1727) — английский математик, механик, астроном и физик, создатель классической механики</a:t>
            </a:r>
            <a:endParaRPr lang="ru-RU" sz="1600" dirty="0">
              <a:solidFill>
                <a:schemeClr val="bg1">
                  <a:lumMod val="50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endParaRPr>
          </a:p>
        </p:txBody>
      </p:sp>
      <p:pic>
        <p:nvPicPr>
          <p:cNvPr id="7" name="Picture 17"/>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27"/>
              </a:ext>
            </a:extLst>
          </a:blip>
          <a:srcRect/>
          <a:stretch>
            <a:fillRect/>
          </a:stretch>
        </p:blipFill>
        <p:spPr>
          <a:xfrm>
            <a:off x="359229" y="2530526"/>
            <a:ext cx="990600" cy="923734"/>
          </a:xfrm>
          <a:prstGeom prst="rect">
            <a:avLst/>
          </a:prstGeom>
        </p:spPr>
      </p:pic>
    </p:spTree>
    <p:extLst>
      <p:ext uri="{BB962C8B-B14F-4D97-AF65-F5344CB8AC3E}">
        <p14:creationId xmlns:p14="http://schemas.microsoft.com/office/powerpoint/2010/main" val="10533608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D9E7F7"/>
        </a:solidFill>
        <a:effectLst/>
      </p:bgPr>
    </p:bg>
    <p:spTree>
      <p:nvGrpSpPr>
        <p:cNvPr id="1" name=""/>
        <p:cNvGrpSpPr/>
        <p:nvPr/>
      </p:nvGrpSpPr>
      <p:grpSpPr>
        <a:xfrm>
          <a:off x="0" y="0"/>
          <a:ext cx="0" cy="0"/>
          <a:chOff x="0" y="0"/>
          <a:chExt cx="0" cy="0"/>
        </a:xfrm>
      </p:grpSpPr>
      <p:sp>
        <p:nvSpPr>
          <p:cNvPr id="15" name="Скругленный прямоугольник 14"/>
          <p:cNvSpPr/>
          <p:nvPr/>
        </p:nvSpPr>
        <p:spPr>
          <a:xfrm>
            <a:off x="3048000" y="321153"/>
            <a:ext cx="11734800" cy="1246594"/>
          </a:xfrm>
          <a:prstGeom prst="roundRect">
            <a:avLst/>
          </a:prstGeom>
          <a:solidFill>
            <a:schemeClr val="bg1"/>
          </a:solidFill>
          <a:ln>
            <a:solidFill>
              <a:schemeClr val="bg1"/>
            </a:solidFill>
          </a:ln>
          <a:effectLst>
            <a:outerShdw blurRad="50800" dist="38100" dir="5400000" algn="t" rotWithShape="0">
              <a:prstClr val="black">
                <a:alpha val="40000"/>
              </a:prstClr>
            </a:outerShdw>
            <a:reflection blurRad="6350" stA="50000" endA="300" endPos="55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reflection blurRad="6350" stA="55000" endA="300" endPos="45500" dir="5400000" sy="-100000" algn="bl" rotWithShape="0"/>
                </a:effectLst>
                <a:latin typeface="Tahoma" panose="020B0604030504040204" pitchFamily="34" charset="0"/>
                <a:ea typeface="Tahoma" panose="020B0604030504040204" pitchFamily="34" charset="0"/>
                <a:cs typeface="Tahoma" panose="020B0604030504040204" pitchFamily="34" charset="0"/>
              </a:rPr>
              <a:t>Свойства неньютоновской жидкости</a:t>
            </a:r>
            <a:endParaRPr lang="ru-RU" sz="36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reflection blurRad="6350" stA="55000" endA="300" endPos="45500" dir="5400000" sy="-100000" algn="bl" rotWithShape="0"/>
              </a:effectLst>
              <a:latin typeface="Tahoma" panose="020B0604030504040204" pitchFamily="34" charset="0"/>
              <a:ea typeface="Tahoma" panose="020B0604030504040204" pitchFamily="34" charset="0"/>
              <a:cs typeface="Tahoma" panose="020B0604030504040204" pitchFamily="34" charset="0"/>
            </a:endParaRPr>
          </a:p>
        </p:txBody>
      </p:sp>
      <p:sp>
        <p:nvSpPr>
          <p:cNvPr id="16" name="Скругленный прямоугольник 15"/>
          <p:cNvSpPr/>
          <p:nvPr/>
        </p:nvSpPr>
        <p:spPr>
          <a:xfrm>
            <a:off x="381000" y="2705100"/>
            <a:ext cx="11201400" cy="6705600"/>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571500" indent="-571500" algn="ctr">
              <a:buFont typeface="Wingdings" panose="05000000000000000000" pitchFamily="2" charset="2"/>
              <a:buChar char="q"/>
            </a:pPr>
            <a:endParaRPr lang="ru-RU" sz="3600" dirty="0">
              <a:solidFill>
                <a:schemeClr val="tx1"/>
              </a:solidFill>
              <a:effectLst>
                <a:outerShdw blurRad="38100" dist="38100" dir="2700000" algn="tl">
                  <a:srgbClr val="000000">
                    <a:alpha val="43137"/>
                  </a:srgbClr>
                </a:outerShdw>
              </a:effectLst>
            </a:endParaRPr>
          </a:p>
        </p:txBody>
      </p:sp>
      <p:sp>
        <p:nvSpPr>
          <p:cNvPr id="2" name="Прямоугольник 1"/>
          <p:cNvSpPr/>
          <p:nvPr/>
        </p:nvSpPr>
        <p:spPr>
          <a:xfrm>
            <a:off x="609600" y="3550217"/>
            <a:ext cx="10820400" cy="830997"/>
          </a:xfrm>
          <a:prstGeom prst="rect">
            <a:avLst/>
          </a:prstGeom>
        </p:spPr>
        <p:txBody>
          <a:bodyPr wrap="square">
            <a:spAutoFit/>
          </a:bodyPr>
          <a:lstStyle/>
          <a:p>
            <a:pPr marL="685800" indent="-685800">
              <a:buFont typeface="Wingdings" panose="05000000000000000000" pitchFamily="2" charset="2"/>
              <a:buChar char="q"/>
            </a:pPr>
            <a:endParaRPr lang="ru-RU" sz="4800" dirty="0" smtClean="0">
              <a:effectLst>
                <a:outerShdw blurRad="38100" dist="38100" dir="2700000" algn="tl">
                  <a:srgbClr val="000000">
                    <a:alpha val="43137"/>
                  </a:srgbClr>
                </a:outerShdw>
              </a:effectLst>
            </a:endParaRPr>
          </a:p>
        </p:txBody>
      </p:sp>
      <p:sp>
        <p:nvSpPr>
          <p:cNvPr id="4" name="TextBox 3"/>
          <p:cNvSpPr txBox="1"/>
          <p:nvPr/>
        </p:nvSpPr>
        <p:spPr>
          <a:xfrm flipH="1">
            <a:off x="914400" y="3924300"/>
            <a:ext cx="10134600" cy="4401205"/>
          </a:xfrm>
          <a:prstGeom prst="rect">
            <a:avLst/>
          </a:prstGeom>
          <a:noFill/>
        </p:spPr>
        <p:txBody>
          <a:bodyPr wrap="square" rtlCol="0">
            <a:spAutoFit/>
          </a:bodyPr>
          <a:lstStyle/>
          <a:p>
            <a:pPr marL="285750" indent="-285750">
              <a:buFont typeface="Wingdings" panose="05000000000000000000" pitchFamily="2" charset="2"/>
              <a:buChar char="q"/>
            </a:pPr>
            <a:r>
              <a:rPr lang="ru-RU" sz="2800" b="1" dirty="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 Меняет свою плотность и вязкость при воздействии на неё физической силы, причем не только механическим воздействием, но и даже звуковыми волнами. </a:t>
            </a:r>
            <a:endParaRPr lang="ru-RU" sz="2800" b="1" dirty="0" smtClean="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endParaRPr>
          </a:p>
          <a:p>
            <a:pPr marL="285750" indent="-285750">
              <a:buFont typeface="Wingdings" panose="05000000000000000000" pitchFamily="2" charset="2"/>
              <a:buChar char="q"/>
            </a:pPr>
            <a:r>
              <a:rPr lang="ru-RU" sz="2800" b="1" dirty="0" smtClean="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Вязкость </a:t>
            </a:r>
            <a:r>
              <a:rPr lang="ru-RU" sz="2800" b="1" dirty="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зависит от градиента скорости. </a:t>
            </a:r>
            <a:endParaRPr lang="ru-RU" sz="2800" b="1" dirty="0" smtClean="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endParaRPr>
          </a:p>
          <a:p>
            <a:pPr marL="285750" indent="-285750">
              <a:buFont typeface="Wingdings" panose="05000000000000000000" pitchFamily="2" charset="2"/>
              <a:buChar char="q"/>
            </a:pPr>
            <a:r>
              <a:rPr lang="ru-RU" sz="2800" b="1" dirty="0" smtClean="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При </a:t>
            </a:r>
            <a:r>
              <a:rPr lang="ru-RU" sz="2800" b="1" dirty="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механическом воздействии принимает свойства твердых тел и ведет себя как твердое тело. </a:t>
            </a:r>
            <a:endParaRPr lang="ru-RU" sz="2800" b="1" dirty="0" smtClean="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endParaRPr>
          </a:p>
          <a:p>
            <a:pPr marL="285750" indent="-285750">
              <a:buFont typeface="Wingdings" panose="05000000000000000000" pitchFamily="2" charset="2"/>
              <a:buChar char="q"/>
            </a:pPr>
            <a:r>
              <a:rPr lang="ru-RU" sz="2800" b="1" dirty="0" smtClean="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Вязкость </a:t>
            </a:r>
            <a:r>
              <a:rPr lang="ru-RU" sz="2800" b="1" dirty="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неньютоновских жидкостей возрастает при уменьшении скорости тока жидкости.</a:t>
            </a:r>
          </a:p>
        </p:txBody>
      </p:sp>
      <p:pic>
        <p:nvPicPr>
          <p:cNvPr id="8" name="Рисунок 7"/>
          <p:cNvPicPr>
            <a:picLocks noChangeAspect="1"/>
          </p:cNvPicPr>
          <p:nvPr/>
        </p:nvPicPr>
        <p:blipFill>
          <a:blip r:embed="rId2"/>
          <a:stretch>
            <a:fillRect/>
          </a:stretch>
        </p:blipFill>
        <p:spPr>
          <a:xfrm>
            <a:off x="28903" y="1776642"/>
            <a:ext cx="2674288" cy="1856916"/>
          </a:xfrm>
          <a:prstGeom prst="rect">
            <a:avLst/>
          </a:prstGeom>
          <a:effectLst>
            <a:glow rad="88900">
              <a:schemeClr val="accent1">
                <a:alpha val="40000"/>
              </a:schemeClr>
            </a:glow>
          </a:effectLst>
        </p:spPr>
      </p:pic>
      <p:pic>
        <p:nvPicPr>
          <p:cNvPr id="5122" name="Picture 2" descr="https://autogear.ru/misc/i/gallery/12110/5077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001500" y="2055560"/>
            <a:ext cx="5748256" cy="3841751"/>
          </a:xfrm>
          <a:prstGeom prst="roundRect">
            <a:avLst>
              <a:gd name="adj" fmla="val 16667"/>
            </a:avLst>
          </a:prstGeom>
          <a:ln>
            <a:noFill/>
          </a:ln>
          <a:effectLst>
            <a:glow rad="165100">
              <a:schemeClr val="accent1">
                <a:alpha val="40000"/>
              </a:schemeClr>
            </a:glow>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pic>
        <p:nvPicPr>
          <p:cNvPr id="5126" name="Picture 6" descr="https://avatars.mds.yandex.net/get-zen_doc/1581919/pub_5d9effecaad43600adaf5781_5da32b82f557d000ae05b96b/scale_120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001500" y="6210300"/>
            <a:ext cx="5913120" cy="3695700"/>
          </a:xfrm>
          <a:prstGeom prst="roundRect">
            <a:avLst>
              <a:gd name="adj" fmla="val 16667"/>
            </a:avLst>
          </a:prstGeom>
          <a:ln>
            <a:noFill/>
          </a:ln>
          <a:effectLst>
            <a:glow rad="165100">
              <a:schemeClr val="accent1">
                <a:alpha val="40000"/>
              </a:schemeClr>
            </a:glow>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8431404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D9E7F7"/>
        </a:solidFill>
        <a:effectLst/>
      </p:bgPr>
    </p:bg>
    <p:spTree>
      <p:nvGrpSpPr>
        <p:cNvPr id="1" name=""/>
        <p:cNvGrpSpPr/>
        <p:nvPr/>
      </p:nvGrpSpPr>
      <p:grpSpPr>
        <a:xfrm>
          <a:off x="0" y="0"/>
          <a:ext cx="0" cy="0"/>
          <a:chOff x="0" y="0"/>
          <a:chExt cx="0" cy="0"/>
        </a:xfrm>
      </p:grpSpPr>
      <p:sp>
        <p:nvSpPr>
          <p:cNvPr id="15" name="Скругленный прямоугольник 14"/>
          <p:cNvSpPr/>
          <p:nvPr/>
        </p:nvSpPr>
        <p:spPr>
          <a:xfrm>
            <a:off x="2971800" y="235640"/>
            <a:ext cx="11734800" cy="1246594"/>
          </a:xfrm>
          <a:prstGeom prst="roundRect">
            <a:avLst/>
          </a:prstGeom>
          <a:solidFill>
            <a:schemeClr val="bg1"/>
          </a:solidFill>
          <a:ln>
            <a:solidFill>
              <a:schemeClr val="bg1"/>
            </a:solidFill>
          </a:ln>
          <a:effectLst>
            <a:outerShdw blurRad="50800" dist="38100" dir="5400000" algn="t" rotWithShape="0">
              <a:prstClr val="black">
                <a:alpha val="40000"/>
              </a:prstClr>
            </a:outerShdw>
            <a:reflection blurRad="6350" stA="50000" endA="300" endPos="55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reflection blurRad="6350" stA="55000" endA="300" endPos="45500" dir="5400000" sy="-100000" algn="bl" rotWithShape="0"/>
                </a:effectLst>
                <a:latin typeface="Tahoma" panose="020B0604030504040204" pitchFamily="34" charset="0"/>
                <a:ea typeface="Tahoma" panose="020B0604030504040204" pitchFamily="34" charset="0"/>
                <a:cs typeface="Tahoma" panose="020B0604030504040204" pitchFamily="34" charset="0"/>
              </a:rPr>
              <a:t>Применение неньютоновской жидкости</a:t>
            </a:r>
            <a:endParaRPr lang="ru-RU" sz="36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reflection blurRad="6350" stA="55000" endA="300" endPos="45500" dir="5400000" sy="-100000" algn="bl" rotWithShape="0"/>
              </a:effectLst>
              <a:latin typeface="Tahoma" panose="020B0604030504040204" pitchFamily="34" charset="0"/>
              <a:ea typeface="Tahoma" panose="020B0604030504040204" pitchFamily="34" charset="0"/>
              <a:cs typeface="Tahoma" panose="020B0604030504040204" pitchFamily="34" charset="0"/>
            </a:endParaRPr>
          </a:p>
        </p:txBody>
      </p:sp>
      <p:sp>
        <p:nvSpPr>
          <p:cNvPr id="16" name="Скругленный прямоугольник 15"/>
          <p:cNvSpPr/>
          <p:nvPr/>
        </p:nvSpPr>
        <p:spPr>
          <a:xfrm>
            <a:off x="1219200" y="2150184"/>
            <a:ext cx="8801100" cy="3391043"/>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571500" indent="-571500" algn="ctr">
              <a:buFont typeface="Wingdings" panose="05000000000000000000" pitchFamily="2" charset="2"/>
              <a:buChar char="q"/>
            </a:pPr>
            <a:endParaRPr lang="ru-RU" sz="3600" dirty="0">
              <a:solidFill>
                <a:schemeClr val="tx1"/>
              </a:solidFill>
              <a:effectLst>
                <a:outerShdw blurRad="38100" dist="38100" dir="2700000" algn="tl">
                  <a:srgbClr val="000000">
                    <a:alpha val="43137"/>
                  </a:srgbClr>
                </a:outerShdw>
              </a:effectLst>
            </a:endParaRPr>
          </a:p>
        </p:txBody>
      </p:sp>
      <p:sp>
        <p:nvSpPr>
          <p:cNvPr id="2" name="Прямоугольник 1"/>
          <p:cNvSpPr/>
          <p:nvPr/>
        </p:nvSpPr>
        <p:spPr>
          <a:xfrm>
            <a:off x="609600" y="3550217"/>
            <a:ext cx="10820400" cy="830997"/>
          </a:xfrm>
          <a:prstGeom prst="rect">
            <a:avLst/>
          </a:prstGeom>
        </p:spPr>
        <p:txBody>
          <a:bodyPr wrap="square">
            <a:spAutoFit/>
          </a:bodyPr>
          <a:lstStyle/>
          <a:p>
            <a:pPr marL="685800" indent="-685800">
              <a:buFont typeface="Wingdings" panose="05000000000000000000" pitchFamily="2" charset="2"/>
              <a:buChar char="q"/>
            </a:pPr>
            <a:endParaRPr lang="ru-RU" sz="4800" dirty="0" smtClean="0">
              <a:effectLst>
                <a:outerShdw blurRad="38100" dist="38100" dir="2700000" algn="tl">
                  <a:srgbClr val="000000">
                    <a:alpha val="43137"/>
                  </a:srgbClr>
                </a:outerShdw>
              </a:effectLst>
            </a:endParaRPr>
          </a:p>
        </p:txBody>
      </p:sp>
      <p:sp>
        <p:nvSpPr>
          <p:cNvPr id="4" name="TextBox 3"/>
          <p:cNvSpPr txBox="1"/>
          <p:nvPr/>
        </p:nvSpPr>
        <p:spPr>
          <a:xfrm flipH="1">
            <a:off x="1847849" y="2599210"/>
            <a:ext cx="7677150" cy="2308324"/>
          </a:xfrm>
          <a:prstGeom prst="rect">
            <a:avLst/>
          </a:prstGeom>
          <a:noFill/>
        </p:spPr>
        <p:txBody>
          <a:bodyPr wrap="square" rtlCol="0">
            <a:spAutoFit/>
          </a:bodyPr>
          <a:lstStyle/>
          <a:p>
            <a:pPr marL="285750" indent="-285750">
              <a:buFont typeface="Wingdings" panose="05000000000000000000" pitchFamily="2" charset="2"/>
              <a:buChar char="q"/>
            </a:pPr>
            <a:r>
              <a:rPr lang="ru-RU" sz="2400" b="1" dirty="0" smtClean="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 В </a:t>
            </a:r>
            <a:r>
              <a:rPr lang="ru-RU" sz="2400" b="1" dirty="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военном </a:t>
            </a:r>
            <a:r>
              <a:rPr lang="ru-RU" sz="2400" b="1" dirty="0" smtClean="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производстве:</a:t>
            </a:r>
          </a:p>
          <a:p>
            <a:r>
              <a:rPr lang="ru-RU" sz="2400" b="1" dirty="0" smtClean="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На </a:t>
            </a:r>
            <a:r>
              <a:rPr lang="ru-RU" sz="2400" b="1" dirty="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основе данных жидкостей, министерство обороны начало выпуск </a:t>
            </a:r>
            <a:r>
              <a:rPr lang="ru-RU" sz="2400" b="1" dirty="0" smtClean="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бронежилетов </a:t>
            </a:r>
            <a:r>
              <a:rPr lang="ru-RU" sz="2400" b="1" dirty="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для </a:t>
            </a:r>
            <a:r>
              <a:rPr lang="ru-RU" sz="2400" b="1" dirty="0" smtClean="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военных. Данные </a:t>
            </a:r>
            <a:r>
              <a:rPr lang="ru-RU" sz="2400" b="1" dirty="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бронежилеты по своим характеристикам лучше обычных, так как легче по весу и проще в </a:t>
            </a:r>
            <a:r>
              <a:rPr lang="ru-RU" sz="2400" b="1" dirty="0" smtClean="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изготовлении.</a:t>
            </a:r>
            <a:endParaRPr lang="ru-RU" sz="2400" b="1" dirty="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endParaRPr>
          </a:p>
        </p:txBody>
      </p:sp>
      <p:pic>
        <p:nvPicPr>
          <p:cNvPr id="9" name="Рисунок 8" descr="https://www.chipmaker.ru/uploads/post/monthly_2017_01/post-45722-057577600_1484852130.jp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049000" y="5972448"/>
            <a:ext cx="5181600" cy="3973461"/>
          </a:xfrm>
          <a:prstGeom prst="roundRect">
            <a:avLst>
              <a:gd name="adj" fmla="val 16667"/>
            </a:avLst>
          </a:prstGeom>
          <a:ln>
            <a:noFill/>
          </a:ln>
          <a:effectLst>
            <a:glow rad="152400">
              <a:schemeClr val="accent1">
                <a:alpha val="40000"/>
              </a:schemeClr>
            </a:glow>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6148" name="Picture 4" descr="https://mtdata.ru/u16/photo0702/20445524398-0/origina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3998" y="5972448"/>
            <a:ext cx="7162801" cy="4029076"/>
          </a:xfrm>
          <a:prstGeom prst="roundRect">
            <a:avLst>
              <a:gd name="adj" fmla="val 16667"/>
            </a:avLst>
          </a:prstGeom>
          <a:ln>
            <a:noFill/>
          </a:ln>
          <a:effectLst>
            <a:glow rad="165100">
              <a:schemeClr val="accent1">
                <a:alpha val="40000"/>
              </a:schemeClr>
            </a:glow>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pic>
        <p:nvPicPr>
          <p:cNvPr id="6152" name="Picture 8" descr="https://extxe.com/wp-content/uploads/2019/03/Liquid-Armor-2.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192000" y="2189495"/>
            <a:ext cx="3738004" cy="3115003"/>
          </a:xfrm>
          <a:prstGeom prst="roundRect">
            <a:avLst>
              <a:gd name="adj" fmla="val 16667"/>
            </a:avLst>
          </a:prstGeom>
          <a:ln>
            <a:noFill/>
          </a:ln>
          <a:effectLst>
            <a:glow rad="165100">
              <a:schemeClr val="accent1">
                <a:alpha val="40000"/>
              </a:schemeClr>
            </a:glow>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5933591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788</TotalTime>
  <Words>721</Words>
  <Application>Microsoft Office PowerPoint</Application>
  <PresentationFormat>Произвольный</PresentationFormat>
  <Paragraphs>103</Paragraphs>
  <Slides>20</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20</vt:i4>
      </vt:variant>
    </vt:vector>
  </HeadingPairs>
  <TitlesOfParts>
    <vt:vector size="25" baseType="lpstr">
      <vt:lpstr>Calibri</vt:lpstr>
      <vt:lpstr>Arial</vt:lpstr>
      <vt:lpstr>Tahoma</vt:lpstr>
      <vt:lpstr>Wingdings</vt:lpstr>
      <vt:lpstr>Office Theme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Будущее коммуникации</dc:title>
  <cp:lastModifiedBy>79827514397</cp:lastModifiedBy>
  <cp:revision>48</cp:revision>
  <dcterms:created xsi:type="dcterms:W3CDTF">2006-08-16T00:00:00Z</dcterms:created>
  <dcterms:modified xsi:type="dcterms:W3CDTF">2022-04-11T14:46:04Z</dcterms:modified>
  <dc:identifier>DAE6MsK7iWk</dc:identifier>
</cp:coreProperties>
</file>