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1" r:id="rId2"/>
    <p:sldMasterId id="2147483714" r:id="rId3"/>
    <p:sldMasterId id="2147483726" r:id="rId4"/>
  </p:sldMasterIdLst>
  <p:notesMasterIdLst>
    <p:notesMasterId r:id="rId31"/>
  </p:notesMasterIdLst>
  <p:sldIdLst>
    <p:sldId id="286" r:id="rId5"/>
    <p:sldId id="288" r:id="rId6"/>
    <p:sldId id="307" r:id="rId7"/>
    <p:sldId id="308" r:id="rId8"/>
    <p:sldId id="262" r:id="rId9"/>
    <p:sldId id="265" r:id="rId10"/>
    <p:sldId id="266" r:id="rId11"/>
    <p:sldId id="267" r:id="rId12"/>
    <p:sldId id="292" r:id="rId13"/>
    <p:sldId id="296" r:id="rId14"/>
    <p:sldId id="298" r:id="rId15"/>
    <p:sldId id="297" r:id="rId16"/>
    <p:sldId id="299" r:id="rId17"/>
    <p:sldId id="300" r:id="rId18"/>
    <p:sldId id="301" r:id="rId19"/>
    <p:sldId id="309" r:id="rId20"/>
    <p:sldId id="272" r:id="rId21"/>
    <p:sldId id="280" r:id="rId22"/>
    <p:sldId id="303" r:id="rId23"/>
    <p:sldId id="304" r:id="rId24"/>
    <p:sldId id="305" r:id="rId25"/>
    <p:sldId id="302" r:id="rId26"/>
    <p:sldId id="306" r:id="rId27"/>
    <p:sldId id="281" r:id="rId28"/>
    <p:sldId id="310" r:id="rId29"/>
    <p:sldId id="31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FAF1B-40E3-4D8F-8E9A-FBF2D435B7F9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10003-0BCB-4043-8D58-BE994BC405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5295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10003-0BCB-4043-8D58-BE994BC405E6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5717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78D6A-EB97-44E5-8C08-18CABB1F5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2FDE0-236A-44A1-BDE1-38B8D9645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9875" y="128588"/>
            <a:ext cx="2054225" cy="5984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0275" cy="5984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2EBFE-E49D-44E1-B39A-3417399D6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1850" y="1600200"/>
            <a:ext cx="4032250" cy="4513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1EE19-4337-49CC-B33C-BA8CF7412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8588"/>
            <a:ext cx="8216900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1850" y="1600200"/>
            <a:ext cx="4032250" cy="21796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1850" y="3932238"/>
            <a:ext cx="4032250" cy="218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576D4-A2D6-4708-9811-141559C36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BB021-B2CB-4BD4-9472-E2661C798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extLst/>
        </p:spPr>
        <p:txBody>
          <a:bodyPr lIns="82945" tIns="41473" rIns="82945" bIns="41473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CD35342-1CFD-442E-8BFA-DB387BC7A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pull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F5EC66-E74B-463D-9507-6A4B4D9686E5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64A993-75BE-465F-B960-964513E757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D2CEDDF-5C9B-42E6-8562-6917592A4378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74F45C8A-7DF4-4964-93C2-CDE4814503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1CA6A4D-8300-47EB-BE05-C4F987B1802A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A2585D40-8F74-4F8C-838A-A03570D6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3E1F40D-E83E-4643-9C96-1CB9A2950624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961324D3-AF2B-4359-9916-048B81F0E1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9098-1ACE-44F9-9BEA-55EDB83F6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822E168-9FC2-4C8A-A020-FF58DCA2879C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142682B-8771-4841-8D72-6311211DF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043FD27-317C-44D1-A082-8E7FA6622616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BA3E1671-D883-4F3A-BE5A-1203D5A12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7FE8E2-C823-467F-9D23-E46B9A6590AC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0965C359-B3F6-42C6-A00B-00BC348CF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840566-826D-4006-9912-472EC6AAA965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5D794205-D1ED-4AF8-9403-9AA16D4921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422CC4-8BFF-4787-9759-C5FF278623B5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3D1EA3F6-4FCE-4C97-A1E4-0DBE2A662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51822-C46C-4D62-B86F-AA66EE9072EF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2EDB7C52-E7BC-4EC9-A0A2-6F632868A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7CC04BD-B241-47F8-99DC-6469D47E9D37}" type="datetimeFigureOut">
              <a:rPr lang="ru-RU"/>
              <a:pPr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fld id="{FC1BE3E4-8273-4DBF-8F46-82C6782D8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EE0D64-AEBC-4E5B-8195-EB888B46A965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733261-9160-404E-9E7B-EE29A6C103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B7555D-EE6B-40C3-BCB7-943B6B8B94B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40EAF9-6A0D-4662-A375-F5E2A858136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EA8585-9E13-4A76-B202-1EC730DE23D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0B8CED-74BD-4AD4-9A3F-1E3A16CBC9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1850" y="1600200"/>
            <a:ext cx="4032250" cy="45132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2D2EB-6D32-49E0-8B40-0AABA19FD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B7ADB8-49AB-48D0-A04D-25FFD212946D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75569D-41FC-4166-98BE-C41926EA6F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D3622-A74B-478F-97CE-4F32B21AEA36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12568F-E93F-42A2-9C10-C68A56DB9F0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98022F-06F3-4B64-B4CB-2E39B8592B1B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07A65-6382-48AE-9C4A-6527E17997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DEFF3-2F71-4E1F-9A0E-00E3657E67C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2966A2-8646-4883-BE9F-9EC1216AFCD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83C06-4877-4CD2-9E08-BFDF0F169E47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4CD3C-F171-49F3-B9B5-82872C0611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D228CF-E0E5-4E69-869A-993C76D34420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0F4ED-D6B2-45EB-A9F6-905877B22D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F949A-16B1-473B-BAA2-B69937B82FAA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54B1F8-6B68-4C44-A708-E00F9367148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27BDA0-F77D-49E0-AB3E-51C5D4951B19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 sz="1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49A264-1834-448C-8517-932781624E9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29219-85FC-4EEE-9BE6-286BE6DDC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2EACC-81F6-4299-8139-8EA20C6AC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CACC9-AF89-403D-B216-4200708FD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631FD-B01C-4BF3-B336-CD35C97BF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D1996-F339-4668-906E-FC3A755FF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169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16900" cy="451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3175"/>
            <a:ext cx="212090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0B0B44EA-017D-491C-95FE-3DAEFE243A5F}" type="slidenum">
              <a:rPr lang="ru-RU"/>
              <a:pPr defTabSz="449263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‹#›</a:t>
            </a:fld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100">
                <a:solidFill>
                  <a:srgbClr val="A6A6A6"/>
                </a:solidFill>
                <a:latin typeface="Arial" charset="0"/>
              </a:rPr>
              <a:t>FokinaLida.75@mail.ru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solidFill>
            <a:srgbClr val="FFFFFF"/>
          </a:solidFill>
          <a:ln w="76320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03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1875" y="260350"/>
            <a:ext cx="1535113" cy="151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4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5087938"/>
            <a:ext cx="1536700" cy="1512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825" y="260350"/>
            <a:ext cx="1512888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83463" y="5084763"/>
            <a:ext cx="1512887" cy="1536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2678F-3DEA-432E-8B88-3025405D11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F41DC-EF20-47AD-B79C-C1EC5C1461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EC2BB1-A75E-4B27-A49E-D562D29E9E68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Gothic" pitchFamily="49" charset="-128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B7F78F-B57E-4351-9469-B88580107EE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Русский язык</a:t>
            </a:r>
            <a:b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2" descr="Аватар Маша пишет что-то на листе бумаги (Маша и Медведь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571625"/>
            <a:ext cx="6000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fony-kartinki.ru/_ph/48/2/3276058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1388368" y="201265"/>
            <a:ext cx="6696744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1210180" y="1556793"/>
            <a:ext cx="6840760" cy="2329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Лицо глаголов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6246" y="4264660"/>
            <a:ext cx="1877731" cy="2932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0478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626840" y="196564"/>
            <a:ext cx="7689576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вы знаете про глагол?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1051248" y="2617992"/>
            <a:ext cx="6840760" cy="936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4630198"/>
            <a:ext cx="1643665" cy="2566892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309DA51E-3BB3-4A8B-BAB8-6C29D3F2E2F3}"/>
              </a:ext>
            </a:extLst>
          </p:cNvPr>
          <p:cNvSpPr/>
          <p:nvPr/>
        </p:nvSpPr>
        <p:spPr>
          <a:xfrm>
            <a:off x="881305" y="197110"/>
            <a:ext cx="7977608" cy="55409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часть речи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D4A98632-E512-4C2E-BC0B-C7825FA2F267}"/>
              </a:ext>
            </a:extLst>
          </p:cNvPr>
          <p:cNvSpPr/>
          <p:nvPr/>
        </p:nvSpPr>
        <p:spPr>
          <a:xfrm>
            <a:off x="364749" y="1369003"/>
            <a:ext cx="2520432" cy="66208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действие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59816C68-EFAF-4464-8686-335D8A1F5037}"/>
              </a:ext>
            </a:extLst>
          </p:cNvPr>
          <p:cNvSpPr/>
          <p:nvPr/>
        </p:nvSpPr>
        <p:spPr>
          <a:xfrm>
            <a:off x="3018461" y="1294979"/>
            <a:ext cx="3240360" cy="104531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что делать?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что сделать?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A89DF66A-A643-4447-BD67-25BF29932020}"/>
              </a:ext>
            </a:extLst>
          </p:cNvPr>
          <p:cNvSpPr/>
          <p:nvPr/>
        </p:nvSpPr>
        <p:spPr>
          <a:xfrm>
            <a:off x="6338633" y="1485996"/>
            <a:ext cx="2520280" cy="62851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по числам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DCCFA6E8-40FE-4EBB-ACD1-2821D81CC578}"/>
              </a:ext>
            </a:extLst>
          </p:cNvPr>
          <p:cNvSpPr/>
          <p:nvPr/>
        </p:nvSpPr>
        <p:spPr>
          <a:xfrm>
            <a:off x="364749" y="3770331"/>
            <a:ext cx="2520280" cy="99861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по временам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3CAFC3AA-FE62-4D39-9252-078AF09AAFE6}"/>
              </a:ext>
            </a:extLst>
          </p:cNvPr>
          <p:cNvSpPr/>
          <p:nvPr/>
        </p:nvSpPr>
        <p:spPr>
          <a:xfrm>
            <a:off x="3034338" y="3770330"/>
            <a:ext cx="2520280" cy="99861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в п. в. по родам</a:t>
            </a:r>
          </a:p>
        </p:txBody>
      </p:sp>
    </p:spTree>
    <p:extLst>
      <p:ext uri="{BB962C8B-B14F-4D97-AF65-F5344CB8AC3E}">
        <p14:creationId xmlns="" xmlns:p14="http://schemas.microsoft.com/office/powerpoint/2010/main" val="3690785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1388368" y="201265"/>
            <a:ext cx="6696744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Лицо глаголов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4410336" y="1237107"/>
            <a:ext cx="338437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я, мы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0684" y="4934264"/>
            <a:ext cx="1306214" cy="203989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52D5EAEB-F54A-44BA-8A00-C92D988BFEA4}"/>
              </a:ext>
            </a:extLst>
          </p:cNvPr>
          <p:cNvSpPr/>
          <p:nvPr/>
        </p:nvSpPr>
        <p:spPr>
          <a:xfrm>
            <a:off x="4388024" y="2361381"/>
            <a:ext cx="338437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ты, вы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884AEA4-C7C0-46F3-B9F5-250C02955CF9}"/>
              </a:ext>
            </a:extLst>
          </p:cNvPr>
          <p:cNvSpPr/>
          <p:nvPr/>
        </p:nvSpPr>
        <p:spPr>
          <a:xfrm>
            <a:off x="4388023" y="3563227"/>
            <a:ext cx="3384377" cy="1610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он, она, оно, они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87C17E8-9042-41F9-9E87-347E308BFC87}"/>
              </a:ext>
            </a:extLst>
          </p:cNvPr>
          <p:cNvSpPr/>
          <p:nvPr/>
        </p:nvSpPr>
        <p:spPr>
          <a:xfrm>
            <a:off x="699260" y="1266477"/>
            <a:ext cx="338437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лицо -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22D6EC1-F471-4189-99E2-1745719A2D88}"/>
              </a:ext>
            </a:extLst>
          </p:cNvPr>
          <p:cNvSpPr/>
          <p:nvPr/>
        </p:nvSpPr>
        <p:spPr>
          <a:xfrm>
            <a:off x="699260" y="2414852"/>
            <a:ext cx="338437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лицо -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C09928F-4AE1-449D-817E-C5F74E3F9B50}"/>
              </a:ext>
            </a:extLst>
          </p:cNvPr>
          <p:cNvSpPr/>
          <p:nvPr/>
        </p:nvSpPr>
        <p:spPr>
          <a:xfrm>
            <a:off x="671542" y="3563227"/>
            <a:ext cx="3384376" cy="1610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лицо -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0F265F90-E27E-417D-A563-D9DA01F559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50" y="341023"/>
            <a:ext cx="1590675" cy="1323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2835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626840" y="196564"/>
            <a:ext cx="7689576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вы знаете про глагол?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1051248" y="2617992"/>
            <a:ext cx="6840760" cy="936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4630198"/>
            <a:ext cx="1643665" cy="2566892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309DA51E-3BB3-4A8B-BAB8-6C29D3F2E2F3}"/>
              </a:ext>
            </a:extLst>
          </p:cNvPr>
          <p:cNvSpPr/>
          <p:nvPr/>
        </p:nvSpPr>
        <p:spPr>
          <a:xfrm>
            <a:off x="881305" y="197110"/>
            <a:ext cx="7977608" cy="55409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часть речи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D4A98632-E512-4C2E-BC0B-C7825FA2F267}"/>
              </a:ext>
            </a:extLst>
          </p:cNvPr>
          <p:cNvSpPr/>
          <p:nvPr/>
        </p:nvSpPr>
        <p:spPr>
          <a:xfrm>
            <a:off x="364749" y="1369003"/>
            <a:ext cx="2520432" cy="66208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действие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59816C68-EFAF-4464-8686-335D8A1F5037}"/>
              </a:ext>
            </a:extLst>
          </p:cNvPr>
          <p:cNvSpPr/>
          <p:nvPr/>
        </p:nvSpPr>
        <p:spPr>
          <a:xfrm>
            <a:off x="3018461" y="1294979"/>
            <a:ext cx="3240360" cy="104531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что делать?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что сделать?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A89DF66A-A643-4447-BD67-25BF29932020}"/>
              </a:ext>
            </a:extLst>
          </p:cNvPr>
          <p:cNvSpPr/>
          <p:nvPr/>
        </p:nvSpPr>
        <p:spPr>
          <a:xfrm>
            <a:off x="6338633" y="1485996"/>
            <a:ext cx="2520280" cy="62851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по числам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DCCFA6E8-40FE-4EBB-ACD1-2821D81CC578}"/>
              </a:ext>
            </a:extLst>
          </p:cNvPr>
          <p:cNvSpPr/>
          <p:nvPr/>
        </p:nvSpPr>
        <p:spPr>
          <a:xfrm>
            <a:off x="364749" y="3770331"/>
            <a:ext cx="2520280" cy="99861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по временам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3CAFC3AA-FE62-4D39-9252-078AF09AAFE6}"/>
              </a:ext>
            </a:extLst>
          </p:cNvPr>
          <p:cNvSpPr/>
          <p:nvPr/>
        </p:nvSpPr>
        <p:spPr>
          <a:xfrm>
            <a:off x="3034338" y="3770330"/>
            <a:ext cx="2520280" cy="99861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в п. в. по родам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="" xmlns:a16="http://schemas.microsoft.com/office/drawing/2014/main" id="{40A7F641-DD55-44CA-9638-D50BFE541366}"/>
              </a:ext>
            </a:extLst>
          </p:cNvPr>
          <p:cNvSpPr/>
          <p:nvPr/>
        </p:nvSpPr>
        <p:spPr>
          <a:xfrm>
            <a:off x="5865186" y="3794214"/>
            <a:ext cx="2633122" cy="99861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в </a:t>
            </a:r>
            <a:r>
              <a:rPr lang="ru-RU" sz="3600" b="1" dirty="0" err="1">
                <a:solidFill>
                  <a:srgbClr val="002060"/>
                </a:solidFill>
              </a:rPr>
              <a:t>н.в</a:t>
            </a:r>
            <a:r>
              <a:rPr lang="ru-RU" sz="3600" b="1" dirty="0">
                <a:solidFill>
                  <a:srgbClr val="002060"/>
                </a:solidFill>
              </a:rPr>
              <a:t>. и </a:t>
            </a:r>
            <a:r>
              <a:rPr lang="ru-RU" sz="3600" b="1" dirty="0" err="1">
                <a:solidFill>
                  <a:srgbClr val="002060"/>
                </a:solidFill>
              </a:rPr>
              <a:t>б.в</a:t>
            </a:r>
            <a:r>
              <a:rPr lang="ru-RU" sz="3600" b="1" dirty="0">
                <a:solidFill>
                  <a:srgbClr val="002060"/>
                </a:solidFill>
              </a:rPr>
              <a:t>. по лицам</a:t>
            </a:r>
          </a:p>
        </p:txBody>
      </p:sp>
    </p:spTree>
    <p:extLst>
      <p:ext uri="{BB962C8B-B14F-4D97-AF65-F5344CB8AC3E}">
        <p14:creationId xmlns="" xmlns:p14="http://schemas.microsoft.com/office/powerpoint/2010/main" val="3964302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1388368" y="201265"/>
            <a:ext cx="6696744" cy="207560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Найти глаголы, определить число, время, лицо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87998EA-644E-4F99-A4D3-1D33E77CA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1986" y="1714622"/>
            <a:ext cx="3292683" cy="494211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973382" y="2456058"/>
            <a:ext cx="7113512" cy="39252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Только липа зацвела,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Подлетела к ней пчела: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Я соберу пыльцу 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цветочка-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Приготовлю мёда бочку!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36F75BAB-B4AE-4AD3-9A7C-2C9504D21251}"/>
              </a:ext>
            </a:extLst>
          </p:cNvPr>
          <p:cNvCxnSpPr/>
          <p:nvPr/>
        </p:nvCxnSpPr>
        <p:spPr>
          <a:xfrm>
            <a:off x="3504345" y="3284984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CCEBC0EC-04B6-44DE-B56A-579EB0E01739}"/>
              </a:ext>
            </a:extLst>
          </p:cNvPr>
          <p:cNvCxnSpPr>
            <a:cxnSpLocks/>
          </p:cNvCxnSpPr>
          <p:nvPr/>
        </p:nvCxnSpPr>
        <p:spPr>
          <a:xfrm>
            <a:off x="4981097" y="3429000"/>
            <a:ext cx="21602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905EB221-E78F-4DF3-BE2E-EFB14438CEC1}"/>
              </a:ext>
            </a:extLst>
          </p:cNvPr>
          <p:cNvCxnSpPr>
            <a:cxnSpLocks/>
          </p:cNvCxnSpPr>
          <p:nvPr/>
        </p:nvCxnSpPr>
        <p:spPr>
          <a:xfrm>
            <a:off x="4981097" y="3284984"/>
            <a:ext cx="21602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499CF18D-C026-4ED2-A0CF-456EDCE10131}"/>
              </a:ext>
            </a:extLst>
          </p:cNvPr>
          <p:cNvCxnSpPr>
            <a:cxnSpLocks/>
          </p:cNvCxnSpPr>
          <p:nvPr/>
        </p:nvCxnSpPr>
        <p:spPr>
          <a:xfrm>
            <a:off x="6012160" y="4077072"/>
            <a:ext cx="15121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F65DE20E-B25C-4C7B-9F91-8627ECBB2782}"/>
              </a:ext>
            </a:extLst>
          </p:cNvPr>
          <p:cNvCxnSpPr>
            <a:cxnSpLocks/>
          </p:cNvCxnSpPr>
          <p:nvPr/>
        </p:nvCxnSpPr>
        <p:spPr>
          <a:xfrm>
            <a:off x="1372672" y="4202981"/>
            <a:ext cx="2859959" cy="365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B1093032-848C-476B-AD6F-919CDFAB5151}"/>
              </a:ext>
            </a:extLst>
          </p:cNvPr>
          <p:cNvCxnSpPr>
            <a:cxnSpLocks/>
          </p:cNvCxnSpPr>
          <p:nvPr/>
        </p:nvCxnSpPr>
        <p:spPr>
          <a:xfrm>
            <a:off x="1358684" y="4077072"/>
            <a:ext cx="29316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A3DB8045-24D0-45B3-A904-98948B12CE4D}"/>
              </a:ext>
            </a:extLst>
          </p:cNvPr>
          <p:cNvCxnSpPr>
            <a:cxnSpLocks/>
          </p:cNvCxnSpPr>
          <p:nvPr/>
        </p:nvCxnSpPr>
        <p:spPr>
          <a:xfrm>
            <a:off x="2404098" y="4797152"/>
            <a:ext cx="41424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="" xmlns:a16="http://schemas.microsoft.com/office/drawing/2014/main" id="{8386ACE0-DF49-4021-8909-DA7970D41BF1}"/>
              </a:ext>
            </a:extLst>
          </p:cNvPr>
          <p:cNvCxnSpPr>
            <a:cxnSpLocks/>
          </p:cNvCxnSpPr>
          <p:nvPr/>
        </p:nvCxnSpPr>
        <p:spPr>
          <a:xfrm>
            <a:off x="2887884" y="4941168"/>
            <a:ext cx="1820924" cy="1598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="" xmlns:a16="http://schemas.microsoft.com/office/drawing/2014/main" id="{F5627B04-932B-4B0D-B770-1F4EB06C1E02}"/>
              </a:ext>
            </a:extLst>
          </p:cNvPr>
          <p:cNvCxnSpPr>
            <a:cxnSpLocks/>
          </p:cNvCxnSpPr>
          <p:nvPr/>
        </p:nvCxnSpPr>
        <p:spPr>
          <a:xfrm>
            <a:off x="2866403" y="4797152"/>
            <a:ext cx="1820924" cy="1598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E29FD8B0-269B-41C0-924E-4F51220C742E}"/>
              </a:ext>
            </a:extLst>
          </p:cNvPr>
          <p:cNvCxnSpPr>
            <a:cxnSpLocks/>
          </p:cNvCxnSpPr>
          <p:nvPr/>
        </p:nvCxnSpPr>
        <p:spPr>
          <a:xfrm>
            <a:off x="1150618" y="6165304"/>
            <a:ext cx="31693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F5803CD1-F339-4D5B-B73A-982600FD5D81}"/>
              </a:ext>
            </a:extLst>
          </p:cNvPr>
          <p:cNvCxnSpPr>
            <a:cxnSpLocks/>
          </p:cNvCxnSpPr>
          <p:nvPr/>
        </p:nvCxnSpPr>
        <p:spPr>
          <a:xfrm>
            <a:off x="1150618" y="6309320"/>
            <a:ext cx="31693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88544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1388367" y="201265"/>
            <a:ext cx="6696744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425595" y="1287406"/>
            <a:ext cx="7990656" cy="863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Зацвела –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ед.ч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п.в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ж.р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7" y="75565"/>
            <a:ext cx="779569" cy="121744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30F393D-C0AB-4715-A793-A9F2185F66D0}"/>
              </a:ext>
            </a:extLst>
          </p:cNvPr>
          <p:cNvSpPr/>
          <p:nvPr/>
        </p:nvSpPr>
        <p:spPr>
          <a:xfrm>
            <a:off x="425595" y="2258175"/>
            <a:ext cx="7990656" cy="863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Подлетела –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ед.ч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п.в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ж.р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100D0E5-B2ED-4EB7-B496-E6BD8140A7A7}"/>
              </a:ext>
            </a:extLst>
          </p:cNvPr>
          <p:cNvSpPr/>
          <p:nvPr/>
        </p:nvSpPr>
        <p:spPr>
          <a:xfrm>
            <a:off x="425595" y="3257838"/>
            <a:ext cx="7990656" cy="863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Соберу –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ед.ч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б.в</a:t>
            </a: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1 лицо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5F0B76CD-5731-4479-9623-2D51D265C808}"/>
              </a:ext>
            </a:extLst>
          </p:cNvPr>
          <p:cNvSpPr/>
          <p:nvPr/>
        </p:nvSpPr>
        <p:spPr>
          <a:xfrm>
            <a:off x="285720" y="4299411"/>
            <a:ext cx="8572560" cy="12711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Приготовлю – ед.ч</a:t>
            </a:r>
            <a:r>
              <a:rPr lang="ru-RU" sz="4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., б.в.,1лицо</a:t>
            </a:r>
            <a:endParaRPr lang="ru-RU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5958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2908" y="214290"/>
            <a:ext cx="992988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6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Работа по учебнику</a:t>
            </a:r>
            <a:r>
              <a:rPr lang="ru-RU" sz="6000" b="1" i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  <a:cs typeface="Arial" charset="0"/>
              </a:rPr>
              <a:t>.</a:t>
            </a:r>
          </a:p>
        </p:txBody>
      </p:sp>
      <p:pic>
        <p:nvPicPr>
          <p:cNvPr id="82946" name="Picture 2" descr="https://onlain-olimpiada.ru/wp-content/uploads/2020/11/rya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r="51012"/>
          <a:stretch>
            <a:fillRect/>
          </a:stretch>
        </p:blipFill>
        <p:spPr bwMode="auto">
          <a:xfrm rot="631643">
            <a:off x="5194199" y="1559987"/>
            <a:ext cx="3520971" cy="501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071678"/>
            <a:ext cx="60721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6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115</a:t>
            </a:r>
            <a:endParaRPr lang="ru-RU" sz="6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4357694"/>
            <a:ext cx="2808287" cy="201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143108" y="0"/>
            <a:ext cx="4999500" cy="684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t="4177" r="9979" b="65535"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t="34465" r="9979" b="49869"/>
          <a:stretch>
            <a:fillRect/>
          </a:stretch>
        </p:blipFill>
        <p:spPr bwMode="auto">
          <a:xfrm>
            <a:off x="428596" y="285728"/>
            <a:ext cx="8358246" cy="385765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Определите  лицо  и  число  глаголов.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Что  общего  в  написании  личных  окончаний  в вопросах  и  в  глаголах?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Надо  ли  запомнить  написание  Ь (мягкого знака) в  окончаниях глаголов? Почему?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09160069"/>
              </p:ext>
            </p:extLst>
          </p:nvPr>
        </p:nvGraphicFramePr>
        <p:xfrm>
          <a:off x="107504" y="30366"/>
          <a:ext cx="8928992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563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48623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</a:p>
                    <a:p>
                      <a:pPr algn="ctr"/>
                      <a:endParaRPr lang="ru-RU" sz="28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sz="28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 глаголов</a:t>
                      </a:r>
                      <a:endParaRPr lang="ru-RU" sz="280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31872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Настоящее время</a:t>
                      </a:r>
                    </a:p>
                    <a:p>
                      <a:pPr algn="ctr"/>
                      <a:endParaRPr lang="ru-RU" sz="2800" b="1" i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 делаешь?</a:t>
                      </a:r>
                      <a:endParaRPr lang="ru-RU" sz="2800" b="1" i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слушаешь ,</a:t>
                      </a:r>
                      <a:r>
                        <a:rPr lang="ru-RU" sz="2800" b="1" i="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видишь</a:t>
                      </a:r>
                      <a:endParaRPr lang="ru-RU" sz="2800" b="1" i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3187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Будущее время</a:t>
                      </a:r>
                    </a:p>
                    <a:p>
                      <a:endParaRPr lang="ru-RU" sz="28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 сделаешь?</a:t>
                      </a:r>
                    </a:p>
                    <a:p>
                      <a:pPr algn="l"/>
                      <a:r>
                        <a:rPr lang="ru-RU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 будешь делать?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Поздравишь, </a:t>
                      </a:r>
                    </a:p>
                    <a:p>
                      <a:r>
                        <a:rPr lang="ru-RU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будешь писать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0735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3"/>
          <p:cNvSpPr txBox="1">
            <a:spLocks noChangeArrowheads="1"/>
          </p:cNvSpPr>
          <p:nvPr/>
        </p:nvSpPr>
        <p:spPr bwMode="auto">
          <a:xfrm>
            <a:off x="7235825" y="476250"/>
            <a:ext cx="1368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solidFill>
                <a:prstClr val="black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472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14313"/>
            <a:ext cx="8712200" cy="417671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82457" y="1076732"/>
            <a:ext cx="4268521" cy="769431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сс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ная р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бота</a:t>
            </a:r>
            <a:r>
              <a:rPr lang="ru-RU" sz="4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57962" y="357166"/>
            <a:ext cx="7133471" cy="646321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algn="ctr">
              <a:defRPr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Два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ц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ь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ш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е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стое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преля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вторн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.</a:t>
            </a:r>
            <a:endParaRPr lang="ru-RU" sz="36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pic>
        <p:nvPicPr>
          <p:cNvPr id="31751" name="Picture 3" descr="C:\Documents and Settings\Admin\Рабочий стол\ОГУРЛОВА  МУУМИН ЗУРАБОВНА\ШАБЛОНЫ\777\школьная тема\p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2928938"/>
            <a:ext cx="4741862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Купить книгу &quot;Пропись для правильного написания цифр&quot; в книжном интернет-магазине Rea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5715008" y="107154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214678" y="1142984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429256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1714480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715140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4143372" y="357166"/>
            <a:ext cx="285752" cy="14287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436877fc830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405957"/>
            <a:ext cx="1890910" cy="2452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8363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dirty="0" smtClean="0"/>
              <a:t>                                                                                                           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Незнайка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получил задание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                                  записать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глаголы во 2-ом лице ед. числа. Он хорошо усвоил, что глаголы 2-го лица </a:t>
            </a:r>
            <a:r>
              <a:rPr lang="ru-RU" sz="12800" dirty="0" err="1">
                <a:latin typeface="Times New Roman" pitchFamily="18" charset="0"/>
                <a:cs typeface="Times New Roman" pitchFamily="18" charset="0"/>
              </a:rPr>
              <a:t>ед.числа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 оканчиваются на мягкий знак. Вот какие слова он записал:</a:t>
            </a:r>
            <a:r>
              <a:rPr lang="ru-RU" sz="12800" dirty="0"/>
              <a:t/>
            </a:r>
            <a:br>
              <a:rPr lang="ru-RU" sz="12800" dirty="0"/>
            </a:br>
            <a:r>
              <a:rPr lang="ru-RU" sz="12800" dirty="0"/>
              <a:t/>
            </a:r>
            <a:br>
              <a:rPr lang="ru-RU" sz="12800" dirty="0"/>
            </a:br>
            <a:r>
              <a:rPr lang="ru-RU" sz="12800" dirty="0" smtClean="0"/>
              <a:t>	</a:t>
            </a:r>
            <a:r>
              <a:rPr lang="ru-RU" sz="1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Постучишь, летаешь, </a:t>
            </a:r>
            <a:r>
              <a:rPr lang="ru-RU" sz="1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тишь, помощь, режешь, пилишь, тушь, дрожь, дочь, снять, </a:t>
            </a:r>
            <a:r>
              <a:rPr lang="ru-RU" sz="1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глотать, плывёшь</a:t>
            </a:r>
            <a:r>
              <a:rPr lang="ru-RU" sz="1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95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Постуч</a:t>
            </a: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ишь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лета</a:t>
            </a: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ешь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реж</a:t>
            </a: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ешь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  пил</a:t>
            </a: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ишь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плыв</a:t>
            </a:r>
            <a:r>
              <a:rPr lang="ru-RU" sz="4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ёшь</a:t>
            </a:r>
            <a:r>
              <a:rPr lang="ru-RU" sz="4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015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666"/>
            <a:ext cx="2304256" cy="35711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458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t="50132" r="9979" b="7047"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5352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6421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Спиши. Вставь пропущенные буквы. Найди глаголы, определи число, время, лицо.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00175"/>
            <a:ext cx="6120914" cy="100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428868"/>
            <a:ext cx="86409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	</a:t>
            </a:r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Идёт (     ) май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Он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..шит </a:t>
            </a:r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     ) украсить 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сные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п..ляны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лёной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травой и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цв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тами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Дерев..я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май нар..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жает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      ) </a:t>
            </a:r>
            <a:r>
              <a:rPr lang="ru-RU" sz="3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..л..дыми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л..сточками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Н..ступает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    )в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сёлый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праз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..ник юной листвы. </a:t>
            </a:r>
            <a:r>
              <a:rPr lang="ru-RU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Идёт(    ) 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дный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запах от ч..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рёмухи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Белых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цв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тов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 ней больше, чем листьев.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ги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хру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..кое дерево. Не п..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зволяй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л..мать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савицу</a:t>
            </a:r>
            <a:r>
              <a:rPr lang="ru-RU" sz="3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злым рукам.</a:t>
            </a:r>
          </a:p>
        </p:txBody>
      </p:sp>
    </p:spTree>
    <p:extLst>
      <p:ext uri="{BB962C8B-B14F-4D97-AF65-F5344CB8AC3E}">
        <p14:creationId xmlns="" xmlns:p14="http://schemas.microsoft.com/office/powerpoint/2010/main" val="71979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115 выучить правило, с. 116 упр. 204,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Словарь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10002" t="3914" b="69975"/>
          <a:stretch>
            <a:fillRect/>
          </a:stretch>
        </p:blipFill>
        <p:spPr bwMode="auto">
          <a:xfrm>
            <a:off x="428596" y="2708920"/>
            <a:ext cx="8358246" cy="4009077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907704" y="296651"/>
            <a:ext cx="5937250" cy="2822575"/>
          </a:xfrm>
          <a:prstGeom prst="roundRect">
            <a:avLst/>
          </a:prstGeom>
          <a:noFill/>
          <a:ln>
            <a:noFill/>
          </a:ln>
          <a:effectLst/>
          <a:extLst/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857250" y="3276600"/>
            <a:ext cx="8286750" cy="19637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115 выучить правило, </a:t>
            </a:r>
          </a:p>
          <a:p>
            <a:pPr algn="ctr"/>
            <a:r>
              <a:rPr lang="ru-RU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116 упр. 204, </a:t>
            </a:r>
          </a:p>
          <a:p>
            <a:pPr algn="ctr"/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- 13 (О) – записать первые 7 слов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выучить</a:t>
            </a:r>
            <a:endParaRPr lang="ru-RU" altLang="ru-RU" sz="2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981200" y="5410200"/>
            <a:ext cx="5727700" cy="973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Благодарю  за  работу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 на  уроке!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u="sng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Подведение итогов урока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8572560" cy="5399107"/>
          </a:xfrm>
        </p:spPr>
        <p:txBody>
          <a:bodyPr/>
          <a:lstStyle/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Что нового вы узнали сегодня на уроке?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Как определить время глагола?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настоящем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прошедшем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На какие вопросы отвечают глаголы в будущем времени?</a:t>
            </a:r>
          </a:p>
          <a:p>
            <a:pPr marL="1588" indent="-1588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—  Оцените свою работу на уроке.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4000" b="1" dirty="0" smtClean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56322" name="Picture 2" descr="http://nachalka373.ucoz.ru/_tbkp/sov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6429388" y="4857760"/>
            <a:ext cx="1515267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16900" cy="1433512"/>
          </a:xfrm>
        </p:spPr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  <a:latin typeface="Arial Black" pitchFamily="34" charset="0"/>
              </a:rPr>
              <a:t>Словарный диктант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429000"/>
            <a:ext cx="8858280" cy="2613025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cdn.toonvectors.com/images/84/43228/toonvectors-43228-9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2500298" y="1928802"/>
            <a:ext cx="3714776" cy="37147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2569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сюша\Мои документы\Мои рисунки\Рисунок1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937"/>
            <a:ext cx="9144000" cy="6850063"/>
          </a:xfrm>
        </p:spPr>
      </p:pic>
      <p:sp>
        <p:nvSpPr>
          <p:cNvPr id="5" name="TextBox 4"/>
          <p:cNvSpPr txBox="1"/>
          <p:nvPr/>
        </p:nvSpPr>
        <p:spPr>
          <a:xfrm>
            <a:off x="1331640" y="47667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31640" y="33265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412776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	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Определить число глаголов: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Бежит, сидят, пишет, ехать, шуршат, ищет, глядеть, улыбаться.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	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Выпиши  глаголы, распределив 	в два столбика по числам:</a:t>
            </a: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Светится, бывает, стоят, блестеть, нюхают, улетает, цветёт, мелькать, светить, выглядывают.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51620" y="476672"/>
            <a:ext cx="7668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глаголами</a:t>
            </a:r>
            <a:endParaRPr lang="ru-RU" sz="4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021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16900" cy="1571612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Прочитайте отрывки из произведений. Вспомните их названия и авторов. Определите время и число глаголов.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785926"/>
            <a:ext cx="8286808" cy="4327537"/>
          </a:xfrm>
        </p:spPr>
        <p:txBody>
          <a:bodyPr/>
          <a:lstStyle/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семь часов он начал дело,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десять сумка похудела,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 к двенадцати часам</a:t>
            </a:r>
          </a:p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Всё разнёс по адресам.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143512"/>
            <a:ext cx="80010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С.Я. Маршак «Почта»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357166"/>
            <a:ext cx="8286808" cy="5756297"/>
          </a:xfrm>
        </p:spPr>
        <p:txBody>
          <a:bodyPr/>
          <a:lstStyle/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Дядю Стёпу уважают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Все, от взрослых до ребят,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Встретят — взглядом провожают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с улыбкой говорят: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Да-а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! Людей такого роста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Встретить запросто не просто! 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357826"/>
            <a:ext cx="80010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С.В. Михалков  «Дядя Стёпа»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357166"/>
            <a:ext cx="8286808" cy="5756297"/>
          </a:xfrm>
        </p:spPr>
        <p:txBody>
          <a:bodyPr/>
          <a:lstStyle/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Плачет девочка навзрыд, 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 Кузьма ей говорит: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— Не зальёшь огня слезами, 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Мы водой потушим пламя. 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Будешь жить да поживать</a:t>
            </a:r>
          </a:p>
          <a:p>
            <a:pPr marL="177800" indent="-1588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Только, чур, не поджигать! 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357826"/>
            <a:ext cx="80010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С.Я. Маршак «Пожар»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16900" cy="1428760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Прочитайте глаголы. </a:t>
            </a:r>
            <a:b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Разделите их на три группы. По какому признаку вы разделили слова?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785926"/>
            <a:ext cx="8501122" cy="4327537"/>
          </a:xfrm>
        </p:spPr>
        <p:txBody>
          <a:bodyPr/>
          <a:lstStyle/>
          <a:p>
            <a:pPr marL="1588" indent="1079500" algn="just"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Цветёт, выросли, прольёт, проплыл, выучит,  рисует.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3A903C6-1948-45BA-9DCC-1EBC532C25A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Рамка 4">
            <a:extLst>
              <a:ext uri="{FF2B5EF4-FFF2-40B4-BE49-F238E27FC236}">
                <a16:creationId xmlns="" xmlns:a16="http://schemas.microsoft.com/office/drawing/2014/main" id="{C48E9A33-0BC3-4169-87E6-F779CD97B48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8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4AD63741-F240-4112-9E96-2EFC0471500C}"/>
              </a:ext>
            </a:extLst>
          </p:cNvPr>
          <p:cNvSpPr/>
          <p:nvPr/>
        </p:nvSpPr>
        <p:spPr>
          <a:xfrm>
            <a:off x="1388367" y="201265"/>
            <a:ext cx="6696744" cy="8639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?????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321CDE2-D34D-4A68-9184-3E5D40C3B970}"/>
              </a:ext>
            </a:extLst>
          </p:cNvPr>
          <p:cNvSpPr/>
          <p:nvPr/>
        </p:nvSpPr>
        <p:spPr>
          <a:xfrm>
            <a:off x="1140342" y="1279612"/>
            <a:ext cx="7146434" cy="338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играю, мы играем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 играешь, вы играете</a:t>
            </a:r>
          </a:p>
          <a:p>
            <a:pPr algn="ctr"/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играет, она играет, оно играет, они играют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1D34A-20F8-417A-9497-70360F7FA3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01948" y="4663986"/>
            <a:ext cx="1622029" cy="25331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8100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ема Office">
  <a:themeElements>
    <a:clrScheme name="Другая 7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516</Words>
  <Application>Microsoft Office PowerPoint</Application>
  <PresentationFormat>Экран (4:3)</PresentationFormat>
  <Paragraphs>116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3_Тема Office</vt:lpstr>
      <vt:lpstr>2_Тема Office</vt:lpstr>
      <vt:lpstr>7_Тема Office</vt:lpstr>
      <vt:lpstr>9_Тема Office</vt:lpstr>
      <vt:lpstr> Русский язык </vt:lpstr>
      <vt:lpstr>Слайд 2</vt:lpstr>
      <vt:lpstr>Словарный диктант :</vt:lpstr>
      <vt:lpstr>Слайд 4</vt:lpstr>
      <vt:lpstr>Прочитайте отрывки из произведений. Вспомните их названия и авторов. Определите время и число глаголов.</vt:lpstr>
      <vt:lpstr>Слайд 6</vt:lpstr>
      <vt:lpstr>Слайд 7</vt:lpstr>
      <vt:lpstr>Прочитайте глаголы.  Разделите их на три группы. По какому признаку вы разделили слова?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           - Определите  лицо  и  число  глаголов. - Что  общего  в  написании  личных  окончаний  в вопросах  и  в  глаголах?  - Надо  ли  запомнить  написание  Ь (мягкого знака) в  окончаниях глаголов? Почему? </vt:lpstr>
      <vt:lpstr>Слайд 20</vt:lpstr>
      <vt:lpstr> Проверь себя:</vt:lpstr>
      <vt:lpstr>Слайд 22</vt:lpstr>
      <vt:lpstr>Самостоятельная работа Спиши. Вставь пропущенные буквы. Найди глаголы, определи число, время, лицо.  </vt:lpstr>
      <vt:lpstr>Домашнее задание</vt:lpstr>
      <vt:lpstr>Слайд 25</vt:lpstr>
      <vt:lpstr> Подведение итогов урока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мастер</dc:creator>
  <cp:lastModifiedBy>мастер</cp:lastModifiedBy>
  <cp:revision>24</cp:revision>
  <dcterms:created xsi:type="dcterms:W3CDTF">2017-04-16T07:31:55Z</dcterms:created>
  <dcterms:modified xsi:type="dcterms:W3CDTF">2022-04-25T12:43:29Z</dcterms:modified>
</cp:coreProperties>
</file>