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slideLayouts/slideLayout43.xml" ContentType="application/vnd.openxmlformats-officedocument.presentationml.slideLayout+xml"/>
  <Default Extension="jpeg" ContentType="image/jpeg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7" r:id="rId3"/>
    <p:sldMasterId id="2147483702" r:id="rId4"/>
    <p:sldMasterId id="2147483714" r:id="rId5"/>
  </p:sldMasterIdLst>
  <p:notesMasterIdLst>
    <p:notesMasterId r:id="rId26"/>
  </p:notesMasterIdLst>
  <p:sldIdLst>
    <p:sldId id="274" r:id="rId6"/>
    <p:sldId id="276" r:id="rId7"/>
    <p:sldId id="287" r:id="rId8"/>
    <p:sldId id="289" r:id="rId9"/>
    <p:sldId id="279" r:id="rId10"/>
    <p:sldId id="280" r:id="rId11"/>
    <p:sldId id="281" r:id="rId12"/>
    <p:sldId id="288" r:id="rId13"/>
    <p:sldId id="267" r:id="rId14"/>
    <p:sldId id="290" r:id="rId15"/>
    <p:sldId id="268" r:id="rId16"/>
    <p:sldId id="282" r:id="rId17"/>
    <p:sldId id="269" r:id="rId18"/>
    <p:sldId id="271" r:id="rId19"/>
    <p:sldId id="270" r:id="rId20"/>
    <p:sldId id="285" r:id="rId21"/>
    <p:sldId id="286" r:id="rId22"/>
    <p:sldId id="284" r:id="rId23"/>
    <p:sldId id="291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5445F-F1C8-4118-B0CF-9D399B90CDBF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36408-EDA5-4FF3-943D-53C4D764A0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5704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 lIns="82945" tIns="41473" rIns="82945" bIns="4147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extLst/>
        </p:spPr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extLst/>
        </p:spPr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extLst/>
        </p:spPr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CD35342-1CFD-442E-8BFA-DB387BC7AA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78D6A-EB97-44E5-8C08-18CABB1F5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BB021-B2CB-4BD4-9472-E2661C798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09098-1ACE-44F9-9BEA-55EDB83F6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250" cy="4513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1850" y="1600200"/>
            <a:ext cx="4032250" cy="4513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2D2EB-6D32-49E0-8B40-0AABA19FD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29219-85FC-4EEE-9BE6-286BE6DDC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2EACC-81F6-4299-8139-8EA20C6AC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CACC9-AF89-403D-B216-4200708FD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631FD-B01C-4BF3-B336-CD35C97BF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D1996-F339-4668-906E-FC3A755FF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2FDE0-236A-44A1-BDE1-38B8D9645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9875" y="128588"/>
            <a:ext cx="2054225" cy="5984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0275" cy="5984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2EBFE-E49D-44E1-B39A-3417399D65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16900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2250" cy="21796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2238"/>
            <a:ext cx="4032250" cy="218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1850" y="1600200"/>
            <a:ext cx="4032250" cy="4513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1EE19-4337-49CC-B33C-BA8CF7412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128588"/>
            <a:ext cx="8216900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2250" cy="21796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1850" y="1600200"/>
            <a:ext cx="4032250" cy="21796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2238"/>
            <a:ext cx="4032250" cy="218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1850" y="3932238"/>
            <a:ext cx="4032250" cy="218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576D4-A2D6-4708-9811-141559C36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клипарты\школа\27c29d078660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0"/>
            <a:ext cx="8429625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клипарты\школа\b756a7739ab6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4214813"/>
            <a:ext cx="171450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клипарты\школа\Безимени-3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0" y="5214938"/>
            <a:ext cx="15716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Users\Helen\Desktop\схемы\шаблоны мои\русский язык\2012-02-07_165936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13" y="5429250"/>
            <a:ext cx="287655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CF5EC66-E74B-463D-9507-6A4B4D9686E5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2E64A993-75BE-465F-B960-964513E757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D2CEDDF-5C9B-42E6-8562-6917592A4378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74F45C8A-7DF4-4964-93C2-CDE4814503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1CA6A4D-8300-47EB-BE05-C4F987B1802A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A2585D40-8F74-4F8C-838A-A03570D620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3E1F40D-E83E-4643-9C96-1CB9A2950624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961324D3-AF2B-4359-9916-048B81F0E1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822E168-9FC2-4C8A-A020-FF58DCA2879C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F142682B-8771-4841-8D72-6311211DF4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043FD27-317C-44D1-A082-8E7FA6622616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BA3E1671-D883-4F3A-BE5A-1203D5A12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17FE8E2-C823-467F-9D23-E46B9A6590AC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0965C359-B3F6-42C6-A00B-00BC348CF3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C840566-826D-4006-9912-472EC6AAA965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5D794205-D1ED-4AF8-9403-9AA16D4921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5422CC4-8BFF-4787-9759-C5FF278623B5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3D1EA3F6-4FCE-4C97-A1E4-0DBE2A6623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C151822-C46C-4D62-B86F-AA66EE9072EF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2EDB7C52-E7BC-4EC9-A0A2-6F632868AD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7CC04BD-B241-47F8-99DC-6469D47E9D37}" type="datetimeFigureOut">
              <a:rPr lang="ru-RU"/>
              <a:pPr>
                <a:defRPr/>
              </a:pPr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FC1BE3E4-8273-4DBF-8F46-82C6782D8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EE0D64-AEBC-4E5B-8195-EB888B46A965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733261-9160-404E-9E7B-EE29A6C1037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B7555D-EE6B-40C3-BCB7-943B6B8B94B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40EAF9-6A0D-4662-A375-F5E2A858136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EA8585-9E13-4A76-B202-1EC730DE23D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0B8CED-74BD-4AD4-9A3F-1E3A16CBC9B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B7ADB8-49AB-48D0-A04D-25FFD212946D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75569D-41FC-4166-98BE-C41926EA6FC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FD3622-A74B-478F-97CE-4F32B21AEA36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12568F-E93F-42A2-9C10-C68A56DB9F0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98022F-06F3-4B64-B4CB-2E39B8592B1B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407A65-6382-48AE-9C4A-6527E17997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BDEFF3-2F71-4E1F-9A0E-00E3657E67C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2966A2-8646-4883-BE9F-9EC1216AFCD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783C06-4877-4CD2-9E08-BFDF0F169E47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B4CD3C-F171-49F3-B9B5-82872C0611C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D228CF-E0E5-4E69-869A-993C76D34420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10F4ED-D6B2-45EB-A9F6-905877B22D9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4F949A-16B1-473B-BAA2-B69937B82FAA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54B1F8-6B68-4C44-A708-E00F9367148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27BDA0-F77D-49E0-AB3E-51C5D4951B19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49A264-1834-448C-8517-932781624E9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327B6-4D31-4CE6-9FAB-0C14CD40CBC6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509A3-01B0-4713-931C-CECBCC192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16900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16900" cy="451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3175"/>
            <a:ext cx="212090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3175"/>
            <a:ext cx="212090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0B0B44EA-017D-491C-95FE-3DAEFE243A5F}" type="slidenum">
              <a:rPr lang="ru-RU"/>
              <a:pPr defTabSz="449263" fontAlgn="base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‹#›</a:t>
            </a:fld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632575"/>
            <a:ext cx="1638300" cy="261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100">
                <a:solidFill>
                  <a:srgbClr val="A6A6A6"/>
                </a:solidFill>
                <a:latin typeface="Arial" charset="0"/>
              </a:rPr>
              <a:t>FokinaLida.75@mail.ru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79388" y="188913"/>
            <a:ext cx="8785225" cy="6480175"/>
          </a:xfrm>
          <a:prstGeom prst="rect">
            <a:avLst/>
          </a:prstGeom>
          <a:solidFill>
            <a:srgbClr val="FFFFFF"/>
          </a:solidFill>
          <a:ln w="76320">
            <a:solidFill>
              <a:srgbClr val="FFFF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1033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1875" y="260350"/>
            <a:ext cx="1535113" cy="1512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4" name="Picture 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0825" y="5087938"/>
            <a:ext cx="1536700" cy="1512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5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0825" y="260350"/>
            <a:ext cx="1512888" cy="1536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383463" y="5084763"/>
            <a:ext cx="1512887" cy="1536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EC2BB1-A75E-4B27-A49E-D562D29E9E6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B7F78F-B57E-4351-9469-B88580107EE0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2747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Русский язык</a:t>
            </a:r>
            <a:b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sz="6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700" name="Picture 2" descr="Аватар Маша пишет что-то на листе бумаги (Маша и Медведь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571625"/>
            <a:ext cx="60007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http://fony-kartinki.ru/_ph/48/2/32760583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42908" y="214290"/>
            <a:ext cx="9929882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600" b="1" i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cs typeface="Arial" charset="0"/>
              </a:rPr>
              <a:t>Работа по учебнику</a:t>
            </a:r>
            <a:r>
              <a:rPr lang="ru-RU" sz="6000" b="1" i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cs typeface="Arial" charset="0"/>
              </a:rPr>
              <a:t>.</a:t>
            </a:r>
          </a:p>
        </p:txBody>
      </p:sp>
      <p:pic>
        <p:nvPicPr>
          <p:cNvPr id="82946" name="Picture 2" descr="https://onlain-olimpiada.ru/wp-content/uploads/2020/11/rya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r="51012"/>
          <a:stretch>
            <a:fillRect/>
          </a:stretch>
        </p:blipFill>
        <p:spPr bwMode="auto">
          <a:xfrm rot="631643">
            <a:off x="5194199" y="1559987"/>
            <a:ext cx="3520971" cy="501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071678"/>
            <a:ext cx="60721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sz="6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111</a:t>
            </a:r>
            <a:endParaRPr lang="ru-RU" sz="6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7158" y="4357694"/>
            <a:ext cx="2808287" cy="2018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357422" y="18000"/>
            <a:ext cx="4999500" cy="684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-10000" contrast="30000"/>
          </a:blip>
          <a:srcRect t="50577" r="9425" b="7090"/>
          <a:stretch/>
        </p:blipFill>
        <p:spPr bwMode="auto">
          <a:xfrm>
            <a:off x="251520" y="260648"/>
            <a:ext cx="8640960" cy="6112443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1364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857356" y="0"/>
            <a:ext cx="4999500" cy="684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0002" t="5222" r="4264" b="54046"/>
          <a:stretch>
            <a:fillRect/>
          </a:stretch>
        </p:blipFill>
        <p:spPr bwMode="auto">
          <a:xfrm>
            <a:off x="500034" y="285728"/>
            <a:ext cx="8215370" cy="5929354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6" name="Picture 2" descr="https://ds03.infourok.ru/uploads/ex/0f20/0000e5f7-69927b64/img9.jp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72396" y="285728"/>
            <a:ext cx="1285884" cy="64294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857356" y="18000"/>
            <a:ext cx="4999500" cy="684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-10000" contrast="30000"/>
          </a:blip>
          <a:srcRect r="8568" b="50000"/>
          <a:stretch/>
        </p:blipFill>
        <p:spPr bwMode="auto">
          <a:xfrm>
            <a:off x="395536" y="188640"/>
            <a:ext cx="8352928" cy="612068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31214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Ксюша\Мои документы\Мои рисунки\Рисунок1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0063"/>
          </a:xfrm>
        </p:spPr>
      </p:pic>
      <p:sp>
        <p:nvSpPr>
          <p:cNvPr id="3" name="TextBox 2"/>
          <p:cNvSpPr txBox="1"/>
          <p:nvPr/>
        </p:nvSpPr>
        <p:spPr>
          <a:xfrm>
            <a:off x="323528" y="548680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работа.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1268760"/>
            <a:ext cx="903649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Списать предложения, найти орфограммы, подчеркнуть грамматическую основу, определить число  и время глаголов. </a:t>
            </a: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Наступило раннее зимнее утро. Мягко хрустит под ногами снег. Веточки берёз украсились пушистым инеем. По самому краю полянки пробегают зайчики. С верхушки старого дерева скоро свалится снежная шапка.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04248" y="3244334"/>
            <a:ext cx="432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96336" y="3761750"/>
            <a:ext cx="43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62295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112 выучить правило, упр. 197, </a:t>
            </a: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Словарь 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1431" t="59531" b="9136"/>
          <a:stretch>
            <a:fillRect/>
          </a:stretch>
        </p:blipFill>
        <p:spPr bwMode="auto">
          <a:xfrm>
            <a:off x="323528" y="2276872"/>
            <a:ext cx="8358246" cy="4442836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13302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907704" y="296651"/>
            <a:ext cx="5937250" cy="2822575"/>
          </a:xfrm>
          <a:prstGeom prst="roundRect">
            <a:avLst/>
          </a:prstGeom>
          <a:noFill/>
          <a:ln>
            <a:noFill/>
          </a:ln>
          <a:effectLst/>
          <a:extLst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857250" y="3276600"/>
            <a:ext cx="8286750" cy="19637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112 выучить правило,</a:t>
            </a:r>
          </a:p>
          <a:p>
            <a:pPr algn="ctr"/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112 упр. 197, 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  <a:r>
              <a:rPr lang="ru-RU" altLang="ru-RU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- 13 (О) – записать первые 7 слов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выучить</a:t>
            </a:r>
            <a:endParaRPr lang="ru-RU" altLang="ru-RU" sz="28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981200" y="5410200"/>
            <a:ext cx="5727700" cy="9731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Благодарю  за  работу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 на  уроке!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3"/>
          <p:cNvSpPr txBox="1">
            <a:spLocks noChangeArrowheads="1"/>
          </p:cNvSpPr>
          <p:nvPr/>
        </p:nvSpPr>
        <p:spPr bwMode="auto">
          <a:xfrm>
            <a:off x="7235825" y="476250"/>
            <a:ext cx="136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>
              <a:solidFill>
                <a:prstClr val="black"/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472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313" y="214313"/>
            <a:ext cx="8712200" cy="417671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16016" y="1076732"/>
            <a:ext cx="5201404" cy="923320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сс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ная р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бота</a:t>
            </a:r>
            <a:r>
              <a:rPr lang="ru-RU" sz="54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9203" y="357166"/>
            <a:ext cx="8270963" cy="769431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Дв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ад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цат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ь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вт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рое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преля, пятн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ца</a:t>
            </a:r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.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pic>
        <p:nvPicPr>
          <p:cNvPr id="31751" name="Picture 3" descr="C:\Documents and Settings\Admin\Рабочий стол\ОГУРЛОВА  МУУМИН ЗУРАБОВНА\ШАБЛОНЫ\777\школьная тема\p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2928938"/>
            <a:ext cx="4741862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AutoShape 2" descr="Купить книгу &quot;Пропись для правильного написания цифр&quot; в книжном интернет-магазине Read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6000760" y="1142984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928926" y="1142984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2143108" y="428604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929454" y="428604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5572132" y="35716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071934" y="35716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b="1" u="sng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Подведение итогов урока</a:t>
            </a:r>
            <a:endParaRPr lang="ru-RU" b="1" u="sng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142984"/>
            <a:ext cx="8572560" cy="5399107"/>
          </a:xfrm>
        </p:spPr>
        <p:txBody>
          <a:bodyPr/>
          <a:lstStyle/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Что нового вы узнали сегодня на уроке?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Как определить время глагола?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На какие вопросы отвечают глаголы в настоящем времени?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На какие вопросы отвечают глаголы в прошедшем времени?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На какие вопросы отвечают глаголы в будущем времени?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Оцените свою работу на уроке.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4000" b="1" dirty="0" smtClean="0">
              <a:latin typeface="Times New Roman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56322" name="Picture 2" descr="http://nachalka373.ucoz.ru/_tbkp/sov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6429388" y="4857760"/>
            <a:ext cx="1515267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16900" cy="1433512"/>
          </a:xfrm>
        </p:spPr>
        <p:txBody>
          <a:bodyPr/>
          <a:lstStyle/>
          <a:p>
            <a:r>
              <a:rPr lang="ru-RU" u="sng" dirty="0" smtClean="0">
                <a:solidFill>
                  <a:srgbClr val="FF0000"/>
                </a:solidFill>
                <a:latin typeface="Arial Black" pitchFamily="34" charset="0"/>
              </a:rPr>
              <a:t>Словарь: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571480"/>
            <a:ext cx="9144000" cy="5470545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к..л(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ктив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комн..та, к..л(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екция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к..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мпьют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к..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ньки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к..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рова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К(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расная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площ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дь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К(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ремль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вать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cdn.toonvectors.com/images/84/43228/toonvectors-43228-94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3500430" y="4929198"/>
            <a:ext cx="1797008" cy="17970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5313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16900" cy="1143008"/>
          </a:xfrm>
        </p:spPr>
        <p:txBody>
          <a:bodyPr/>
          <a:lstStyle/>
          <a:p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Спишите. Укажите число глаголов.</a:t>
            </a:r>
            <a:b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285784" y="857232"/>
            <a:ext cx="9001188" cy="5256231"/>
          </a:xfrm>
        </p:spPr>
        <p:txBody>
          <a:bodyPr/>
          <a:lstStyle/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Сосенка отошла к дороге, 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 мать — высокая сосна –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Следит за дочкою с тревогой, 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 заплуталась бы она. 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Зовёт — протягивает ветви... 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 ей соседки шелестят: — 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любопытны ж эти детки,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Увидеть сами всё хотят.</a:t>
            </a:r>
          </a:p>
          <a:p>
            <a:pPr marL="1588" indent="107950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</a:t>
            </a: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В. Кашин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58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0.liveinternet.ru/images/attach/c/1/58/421/58421605_56900400_43201876_8196028_26532536_3303189_ANEKDOTfon1.jpg">
            <a:extLst>
              <a:ext uri="{FF2B5EF4-FFF2-40B4-BE49-F238E27FC236}">
                <a16:creationId xmlns="" xmlns:a16="http://schemas.microsoft.com/office/drawing/2014/main" id="{A2E8DCCB-58A4-47B7-AC5E-D4BF3D2DF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148"/>
            <a:ext cx="9144000" cy="68248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>
            <a:extLst>
              <a:ext uri="{FF2B5EF4-FFF2-40B4-BE49-F238E27FC236}">
                <a16:creationId xmlns="" xmlns:a16="http://schemas.microsoft.com/office/drawing/2014/main" id="{C2B39C02-99CA-4E9E-9184-915A40DB22D7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52"/>
            </a:avLst>
          </a:prstGeom>
          <a:solidFill>
            <a:srgbClr val="00B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6A3406E2-8FB1-4AB6-B67A-241E060E7632}"/>
              </a:ext>
            </a:extLst>
          </p:cNvPr>
          <p:cNvSpPr/>
          <p:nvPr/>
        </p:nvSpPr>
        <p:spPr>
          <a:xfrm>
            <a:off x="1187624" y="180170"/>
            <a:ext cx="6840760" cy="1160598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От существительных образуйте глаголы. </a:t>
            </a:r>
            <a:endParaRPr lang="ru-RU" sz="4800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BB4586D-ACC5-4D81-BE64-4AC843D0511D}"/>
              </a:ext>
            </a:extLst>
          </p:cNvPr>
          <p:cNvSpPr/>
          <p:nvPr/>
        </p:nvSpPr>
        <p:spPr>
          <a:xfrm>
            <a:off x="1576925" y="1516920"/>
            <a:ext cx="2732460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пила-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7422C67-CD05-429E-BA70-780476169FC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4544" y="4938737"/>
            <a:ext cx="1782799" cy="178656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C6E87E3-6EAE-43FA-B6EE-BB45CAA17EBE}"/>
              </a:ext>
            </a:extLst>
          </p:cNvPr>
          <p:cNvSpPr/>
          <p:nvPr/>
        </p:nvSpPr>
        <p:spPr>
          <a:xfrm>
            <a:off x="1576925" y="2403919"/>
            <a:ext cx="2732461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мыло-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25172BA-558F-428A-B172-00D6C0DDA028}"/>
              </a:ext>
            </a:extLst>
          </p:cNvPr>
          <p:cNvSpPr/>
          <p:nvPr/>
        </p:nvSpPr>
        <p:spPr>
          <a:xfrm>
            <a:off x="1615827" y="3273420"/>
            <a:ext cx="2736304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завтрак-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ACC6061-6110-4B37-99F7-7D7C7232C2E0}"/>
              </a:ext>
            </a:extLst>
          </p:cNvPr>
          <p:cNvSpPr/>
          <p:nvPr/>
        </p:nvSpPr>
        <p:spPr>
          <a:xfrm>
            <a:off x="1623514" y="4228380"/>
            <a:ext cx="2728617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коса -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0BCF71C6-D470-4F23-9A89-8C8DD24589D3}"/>
              </a:ext>
            </a:extLst>
          </p:cNvPr>
          <p:cNvSpPr/>
          <p:nvPr/>
        </p:nvSpPr>
        <p:spPr>
          <a:xfrm>
            <a:off x="4584088" y="1523235"/>
            <a:ext cx="3200399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пилить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70987A49-E815-4484-AD0B-C758C6232619}"/>
              </a:ext>
            </a:extLst>
          </p:cNvPr>
          <p:cNvSpPr/>
          <p:nvPr/>
        </p:nvSpPr>
        <p:spPr>
          <a:xfrm>
            <a:off x="4597088" y="2402157"/>
            <a:ext cx="3150219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мылить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545CDE5A-286A-40E9-BA69-62FED34C1358}"/>
              </a:ext>
            </a:extLst>
          </p:cNvPr>
          <p:cNvSpPr/>
          <p:nvPr/>
        </p:nvSpPr>
        <p:spPr>
          <a:xfrm>
            <a:off x="4597089" y="3300533"/>
            <a:ext cx="3200400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завтракать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D93A4F8-B3FF-47C9-9B56-77B3A86872FB}"/>
              </a:ext>
            </a:extLst>
          </p:cNvPr>
          <p:cNvSpPr/>
          <p:nvPr/>
        </p:nvSpPr>
        <p:spPr>
          <a:xfrm>
            <a:off x="4622180" y="4228380"/>
            <a:ext cx="3200400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косить 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="" xmlns:a16="http://schemas.microsoft.com/office/drawing/2014/main" id="{A46E14DE-2805-4347-8A67-37F2A111929E}"/>
              </a:ext>
            </a:extLst>
          </p:cNvPr>
          <p:cNvSpPr/>
          <p:nvPr/>
        </p:nvSpPr>
        <p:spPr>
          <a:xfrm>
            <a:off x="1669852" y="325653"/>
            <a:ext cx="5904656" cy="869632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Что делать?</a:t>
            </a:r>
          </a:p>
        </p:txBody>
      </p:sp>
    </p:spTree>
    <p:extLst>
      <p:ext uri="{BB962C8B-B14F-4D97-AF65-F5344CB8AC3E}">
        <p14:creationId xmlns="" xmlns:p14="http://schemas.microsoft.com/office/powerpoint/2010/main" val="23587657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0.liveinternet.ru/images/attach/c/1/58/421/58421605_56900400_43201876_8196028_26532536_3303189_ANEKDOTfon1.jpg">
            <a:extLst>
              <a:ext uri="{FF2B5EF4-FFF2-40B4-BE49-F238E27FC236}">
                <a16:creationId xmlns="" xmlns:a16="http://schemas.microsoft.com/office/drawing/2014/main" id="{A2E8DCCB-58A4-47B7-AC5E-D4BF3D2DF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148"/>
            <a:ext cx="9144000" cy="68248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>
            <a:extLst>
              <a:ext uri="{FF2B5EF4-FFF2-40B4-BE49-F238E27FC236}">
                <a16:creationId xmlns="" xmlns:a16="http://schemas.microsoft.com/office/drawing/2014/main" id="{C2B39C02-99CA-4E9E-9184-915A40DB22D7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52"/>
            </a:avLst>
          </a:prstGeom>
          <a:solidFill>
            <a:srgbClr val="00B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6A3406E2-8FB1-4AB6-B67A-241E060E7632}"/>
              </a:ext>
            </a:extLst>
          </p:cNvPr>
          <p:cNvSpPr/>
          <p:nvPr/>
        </p:nvSpPr>
        <p:spPr>
          <a:xfrm>
            <a:off x="1867744" y="239742"/>
            <a:ext cx="5904656" cy="869632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Добавьте приставки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BB4586D-ACC5-4D81-BE64-4AC843D0511D}"/>
              </a:ext>
            </a:extLst>
          </p:cNvPr>
          <p:cNvSpPr/>
          <p:nvPr/>
        </p:nvSpPr>
        <p:spPr>
          <a:xfrm>
            <a:off x="1576925" y="1516920"/>
            <a:ext cx="2732460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пила-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7422C67-CD05-429E-BA70-780476169FC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4544" y="4938737"/>
            <a:ext cx="1782799" cy="178656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C6E87E3-6EAE-43FA-B6EE-BB45CAA17EBE}"/>
              </a:ext>
            </a:extLst>
          </p:cNvPr>
          <p:cNvSpPr/>
          <p:nvPr/>
        </p:nvSpPr>
        <p:spPr>
          <a:xfrm>
            <a:off x="1576925" y="2403919"/>
            <a:ext cx="2732461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мыло-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25172BA-558F-428A-B172-00D6C0DDA028}"/>
              </a:ext>
            </a:extLst>
          </p:cNvPr>
          <p:cNvSpPr/>
          <p:nvPr/>
        </p:nvSpPr>
        <p:spPr>
          <a:xfrm>
            <a:off x="1615827" y="3273420"/>
            <a:ext cx="2736304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завтрак-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ACC6061-6110-4B37-99F7-7D7C7232C2E0}"/>
              </a:ext>
            </a:extLst>
          </p:cNvPr>
          <p:cNvSpPr/>
          <p:nvPr/>
        </p:nvSpPr>
        <p:spPr>
          <a:xfrm>
            <a:off x="1623514" y="4228380"/>
            <a:ext cx="2728617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коса -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0BCF71C6-D470-4F23-9A89-8C8DD24589D3}"/>
              </a:ext>
            </a:extLst>
          </p:cNvPr>
          <p:cNvSpPr/>
          <p:nvPr/>
        </p:nvSpPr>
        <p:spPr>
          <a:xfrm>
            <a:off x="4584088" y="1523235"/>
            <a:ext cx="3861112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напилить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70987A49-E815-4484-AD0B-C758C6232619}"/>
              </a:ext>
            </a:extLst>
          </p:cNvPr>
          <p:cNvSpPr/>
          <p:nvPr/>
        </p:nvSpPr>
        <p:spPr>
          <a:xfrm>
            <a:off x="4597088" y="2402157"/>
            <a:ext cx="3861112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замылить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545CDE5A-286A-40E9-BA69-62FED34C1358}"/>
              </a:ext>
            </a:extLst>
          </p:cNvPr>
          <p:cNvSpPr/>
          <p:nvPr/>
        </p:nvSpPr>
        <p:spPr>
          <a:xfrm>
            <a:off x="4597088" y="3300533"/>
            <a:ext cx="3935352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позавтракать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D93A4F8-B3FF-47C9-9B56-77B3A86872FB}"/>
              </a:ext>
            </a:extLst>
          </p:cNvPr>
          <p:cNvSpPr/>
          <p:nvPr/>
        </p:nvSpPr>
        <p:spPr>
          <a:xfrm>
            <a:off x="4622180" y="4228380"/>
            <a:ext cx="3910260" cy="7555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накосить 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="" xmlns:a16="http://schemas.microsoft.com/office/drawing/2014/main" id="{6C53E3B6-120B-4C36-9B81-EAA738289341}"/>
              </a:ext>
            </a:extLst>
          </p:cNvPr>
          <p:cNvSpPr/>
          <p:nvPr/>
        </p:nvSpPr>
        <p:spPr>
          <a:xfrm>
            <a:off x="1867744" y="239742"/>
            <a:ext cx="5904656" cy="869632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Что сделать?</a:t>
            </a:r>
          </a:p>
        </p:txBody>
      </p:sp>
    </p:spTree>
    <p:extLst>
      <p:ext uri="{BB962C8B-B14F-4D97-AF65-F5344CB8AC3E}">
        <p14:creationId xmlns="" xmlns:p14="http://schemas.microsoft.com/office/powerpoint/2010/main" val="382065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0.liveinternet.ru/images/attach/c/1/58/421/58421605_56900400_43201876_8196028_26532536_3303189_ANEKDOTfon1.jpg">
            <a:extLst>
              <a:ext uri="{FF2B5EF4-FFF2-40B4-BE49-F238E27FC236}">
                <a16:creationId xmlns="" xmlns:a16="http://schemas.microsoft.com/office/drawing/2014/main" id="{A2E8DCCB-58A4-47B7-AC5E-D4BF3D2DF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148"/>
            <a:ext cx="9144000" cy="68248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>
            <a:extLst>
              <a:ext uri="{FF2B5EF4-FFF2-40B4-BE49-F238E27FC236}">
                <a16:creationId xmlns="" xmlns:a16="http://schemas.microsoft.com/office/drawing/2014/main" id="{C2B39C02-99CA-4E9E-9184-915A40DB22D7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052"/>
            </a:avLst>
          </a:prstGeom>
          <a:solidFill>
            <a:srgbClr val="00B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6A3406E2-8FB1-4AB6-B67A-241E060E7632}"/>
              </a:ext>
            </a:extLst>
          </p:cNvPr>
          <p:cNvSpPr/>
          <p:nvPr/>
        </p:nvSpPr>
        <p:spPr>
          <a:xfrm>
            <a:off x="1619672" y="255112"/>
            <a:ext cx="5904656" cy="869632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Проверь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BB4586D-ACC5-4D81-BE64-4AC843D0511D}"/>
              </a:ext>
            </a:extLst>
          </p:cNvPr>
          <p:cNvSpPr/>
          <p:nvPr/>
        </p:nvSpPr>
        <p:spPr>
          <a:xfrm>
            <a:off x="348480" y="1201826"/>
            <a:ext cx="5112568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существительные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7422C67-CD05-429E-BA70-780476169FC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4544" y="4938737"/>
            <a:ext cx="1782799" cy="178656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645596E2-1F74-4327-93F5-30A3293914BF}"/>
              </a:ext>
            </a:extLst>
          </p:cNvPr>
          <p:cNvSpPr/>
          <p:nvPr/>
        </p:nvSpPr>
        <p:spPr>
          <a:xfrm>
            <a:off x="5875612" y="1190741"/>
            <a:ext cx="2556284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глаголы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A01E73C2-E877-425B-A973-30A7E6791A4B}"/>
              </a:ext>
            </a:extLst>
          </p:cNvPr>
          <p:cNvSpPr/>
          <p:nvPr/>
        </p:nvSpPr>
        <p:spPr>
          <a:xfrm>
            <a:off x="1115616" y="2177281"/>
            <a:ext cx="3287416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дочь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A18CDB8-3818-4237-9F62-FA26E0F9D0CB}"/>
              </a:ext>
            </a:extLst>
          </p:cNvPr>
          <p:cNvSpPr/>
          <p:nvPr/>
        </p:nvSpPr>
        <p:spPr>
          <a:xfrm>
            <a:off x="1105566" y="3038507"/>
            <a:ext cx="3287416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течь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E649DF15-EF18-41B2-A4F1-C9FBE83C58AA}"/>
              </a:ext>
            </a:extLst>
          </p:cNvPr>
          <p:cNvSpPr/>
          <p:nvPr/>
        </p:nvSpPr>
        <p:spPr>
          <a:xfrm>
            <a:off x="1084753" y="3834828"/>
            <a:ext cx="3287416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печь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0B4075BA-EACC-4AF2-92E0-0FE317729616}"/>
              </a:ext>
            </a:extLst>
          </p:cNvPr>
          <p:cNvSpPr/>
          <p:nvPr/>
        </p:nvSpPr>
        <p:spPr>
          <a:xfrm>
            <a:off x="1115616" y="4631149"/>
            <a:ext cx="3287416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ночь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BDDEC2F-B4CD-4DD9-B730-509CE30274CA}"/>
              </a:ext>
            </a:extLst>
          </p:cNvPr>
          <p:cNvSpPr/>
          <p:nvPr/>
        </p:nvSpPr>
        <p:spPr>
          <a:xfrm>
            <a:off x="5194092" y="2192394"/>
            <a:ext cx="3287416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стричь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3A9A6316-54CF-4AA5-8922-9EBC0D4FBE79}"/>
              </a:ext>
            </a:extLst>
          </p:cNvPr>
          <p:cNvSpPr/>
          <p:nvPr/>
        </p:nvSpPr>
        <p:spPr>
          <a:xfrm>
            <a:off x="5170249" y="2973493"/>
            <a:ext cx="3287416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стеречь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B1C7D00C-DAAF-4924-BDF1-EC58B492FDBF}"/>
              </a:ext>
            </a:extLst>
          </p:cNvPr>
          <p:cNvSpPr/>
          <p:nvPr/>
        </p:nvSpPr>
        <p:spPr>
          <a:xfrm>
            <a:off x="5194092" y="3837244"/>
            <a:ext cx="3287416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беречь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D1948FCF-B10A-4059-81D7-AC47666BCA3B}"/>
              </a:ext>
            </a:extLst>
          </p:cNvPr>
          <p:cNvSpPr/>
          <p:nvPr/>
        </p:nvSpPr>
        <p:spPr>
          <a:xfrm>
            <a:off x="5194092" y="4617312"/>
            <a:ext cx="3287416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течь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0BF57C0D-5627-44A8-B901-2BED61FAF236}"/>
              </a:ext>
            </a:extLst>
          </p:cNvPr>
          <p:cNvSpPr/>
          <p:nvPr/>
        </p:nvSpPr>
        <p:spPr>
          <a:xfrm>
            <a:off x="5170249" y="5452393"/>
            <a:ext cx="3287416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печь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A919FB31-90FB-444B-8A1A-C2FE2D01E2B5}"/>
              </a:ext>
            </a:extLst>
          </p:cNvPr>
          <p:cNvSpPr/>
          <p:nvPr/>
        </p:nvSpPr>
        <p:spPr>
          <a:xfrm>
            <a:off x="1115616" y="5452393"/>
            <a:ext cx="3287416" cy="642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речь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="" xmlns:a16="http://schemas.microsoft.com/office/drawing/2014/main" id="{B1B22102-A70E-4FA7-88EA-EA1E2D611E4C}"/>
              </a:ext>
            </a:extLst>
          </p:cNvPr>
          <p:cNvSpPr/>
          <p:nvPr/>
        </p:nvSpPr>
        <p:spPr>
          <a:xfrm>
            <a:off x="1619672" y="251288"/>
            <a:ext cx="5904656" cy="869632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Что заметили?</a:t>
            </a:r>
          </a:p>
        </p:txBody>
      </p:sp>
    </p:spTree>
    <p:extLst>
      <p:ext uri="{BB962C8B-B14F-4D97-AF65-F5344CB8AC3E}">
        <p14:creationId xmlns="" xmlns:p14="http://schemas.microsoft.com/office/powerpoint/2010/main" val="37215061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Ксюша\Мои документы\Мои рисунки\Рисунок1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0063"/>
          </a:xfrm>
        </p:spPr>
      </p:pic>
      <p:sp>
        <p:nvSpPr>
          <p:cNvPr id="6" name="Прямоугольник 5"/>
          <p:cNvSpPr/>
          <p:nvPr/>
        </p:nvSpPr>
        <p:spPr>
          <a:xfrm>
            <a:off x="1043608" y="404665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Правописание – </a:t>
            </a:r>
            <a:r>
              <a:rPr lang="ru-RU" sz="4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ться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- </a:t>
            </a:r>
            <a:r>
              <a:rPr lang="ru-RU" sz="4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тся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235662"/>
            <a:ext cx="38164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кури[</a:t>
            </a: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ца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]          -</a:t>
            </a:r>
          </a:p>
          <a:p>
            <a:pPr algn="ctr">
              <a:buFont typeface="Arial" charset="0"/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улыба[</a:t>
            </a: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ца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]       -</a:t>
            </a:r>
          </a:p>
          <a:p>
            <a:pPr algn="ctr">
              <a:buFont typeface="Arial" charset="0"/>
              <a:buNone/>
            </a:pP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ули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ца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]             -</a:t>
            </a:r>
          </a:p>
          <a:p>
            <a:pPr algn="ctr">
              <a:buFont typeface="Arial" charset="0"/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учи[</a:t>
            </a: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ца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]             -</a:t>
            </a:r>
          </a:p>
          <a:p>
            <a:pPr algn="ctr">
              <a:buFont typeface="Arial" charset="0"/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умни[</a:t>
            </a: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ца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]         -</a:t>
            </a:r>
          </a:p>
          <a:p>
            <a:pPr algn="ctr">
              <a:buFont typeface="Arial" charset="0"/>
              <a:buNone/>
            </a:pP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решае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ца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]       -</a:t>
            </a:r>
          </a:p>
          <a:p>
            <a:pPr algn="ctr">
              <a:buFont typeface="Arial" charset="0"/>
              <a:buNone/>
            </a:pP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верте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ца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]       -</a:t>
            </a:r>
          </a:p>
          <a:p>
            <a:pPr algn="ctr">
              <a:buFont typeface="Arial" charset="0"/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смея</a:t>
            </a:r>
            <a:r>
              <a:rPr lang="en-US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ца</a:t>
            </a:r>
            <a:r>
              <a:rPr lang="en-US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]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-</a:t>
            </a:r>
          </a:p>
          <a:p>
            <a:pPr algn="ctr">
              <a:buFont typeface="Arial" charset="0"/>
              <a:buNone/>
            </a:pP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умывае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ца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]    -</a:t>
            </a:r>
            <a:endParaRPr lang="ru-RU" sz="28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1235662"/>
            <a:ext cx="36724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кури</a:t>
            </a:r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ца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улыба</a:t>
            </a:r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ться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ули</a:t>
            </a:r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ца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учи</a:t>
            </a:r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ться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умни</a:t>
            </a:r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ца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решае</a:t>
            </a:r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тся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верте</a:t>
            </a:r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ться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смея</a:t>
            </a:r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ться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умывае</a:t>
            </a:r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тся</a:t>
            </a:r>
            <a:endParaRPr lang="ru-RU" sz="28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15719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 имён существительных пишется на конце слов –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[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ца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]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Чтобы правильно написать глаголы надо задать вопросы что делать? что сделать?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Вывод: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Если в вопросе есть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ь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то и в глаголе нужно писать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ь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Самооценка по эталону. (Показывают смайлики и объясняют своё решение).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30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16900" cy="1643074"/>
          </a:xfrm>
        </p:spPr>
        <p:txBody>
          <a:bodyPr/>
          <a:lstStyle/>
          <a:p>
            <a:r>
              <a:rPr lang="ru-RU" sz="4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Прочитайте предложения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357298"/>
            <a:ext cx="8501122" cy="4756165"/>
          </a:xfrm>
        </p:spPr>
        <p:txBody>
          <a:bodyPr/>
          <a:lstStyle/>
          <a:p>
            <a:pPr marL="360363" indent="0">
              <a:lnSpc>
                <a:spcPct val="115000"/>
              </a:lnSpc>
              <a:spcAft>
                <a:spcPts val="0"/>
              </a:spcAft>
            </a:pPr>
            <a:r>
              <a:rPr lang="ru-RU" sz="7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Начался урок.</a:t>
            </a:r>
          </a:p>
          <a:p>
            <a:pPr marL="360363" indent="0">
              <a:lnSpc>
                <a:spcPct val="115000"/>
              </a:lnSpc>
              <a:spcAft>
                <a:spcPts val="0"/>
              </a:spcAft>
            </a:pPr>
            <a:r>
              <a:rPr lang="ru-RU" sz="72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Начинается урок. Начнётся урок.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9_Тема Office">
  <a:themeElements>
    <a:clrScheme name="Другая 7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376</Words>
  <Application>Microsoft Office PowerPoint</Application>
  <PresentationFormat>Экран (4:3)</PresentationFormat>
  <Paragraphs>98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Тема Office</vt:lpstr>
      <vt:lpstr>1_Тема Office</vt:lpstr>
      <vt:lpstr>3_Тема Office</vt:lpstr>
      <vt:lpstr>7_Тема Office</vt:lpstr>
      <vt:lpstr>9_Тема Office</vt:lpstr>
      <vt:lpstr> Русский язык </vt:lpstr>
      <vt:lpstr>Слайд 2</vt:lpstr>
      <vt:lpstr>Словарь:</vt:lpstr>
      <vt:lpstr>Спишите. Укажите число глаголов.  </vt:lpstr>
      <vt:lpstr>Слайд 5</vt:lpstr>
      <vt:lpstr>Слайд 6</vt:lpstr>
      <vt:lpstr>Слайд 7</vt:lpstr>
      <vt:lpstr>Слайд 8</vt:lpstr>
      <vt:lpstr>Прочитайте предложения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Домашнее задание</vt:lpstr>
      <vt:lpstr>Слайд 19</vt:lpstr>
      <vt:lpstr> Подведение итогов урока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</dc:title>
  <dc:creator>мастер</dc:creator>
  <cp:lastModifiedBy>мастер</cp:lastModifiedBy>
  <cp:revision>15</cp:revision>
  <dcterms:created xsi:type="dcterms:W3CDTF">2017-04-16T07:17:48Z</dcterms:created>
  <dcterms:modified xsi:type="dcterms:W3CDTF">2022-04-21T13:16:18Z</dcterms:modified>
</cp:coreProperties>
</file>