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Default Extension="pptx" ContentType="application/vnd.openxmlformats-officedocument.presentationml.presentation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emf" ContentType="image/x-emf"/>
  <Override PartName="/ppt/slideLayouts/slideLayout34.xml" ContentType="application/vnd.openxmlformats-officedocument.presentationml.slideLayout+xml"/>
  <Default Extension="jpeg" ContentType="image/jpeg"/>
  <Override PartName="/ppt/slideLayouts/slideLayout4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  <p:sldMasterId id="2147483687" r:id="rId3"/>
    <p:sldMasterId id="2147483699" r:id="rId4"/>
  </p:sldMasterIdLst>
  <p:notesMasterIdLst>
    <p:notesMasterId r:id="rId19"/>
  </p:notesMasterIdLst>
  <p:sldIdLst>
    <p:sldId id="257" r:id="rId5"/>
    <p:sldId id="270" r:id="rId6"/>
    <p:sldId id="259" r:id="rId7"/>
    <p:sldId id="275" r:id="rId8"/>
    <p:sldId id="274" r:id="rId9"/>
    <p:sldId id="263" r:id="rId10"/>
    <p:sldId id="262" r:id="rId11"/>
    <p:sldId id="276" r:id="rId12"/>
    <p:sldId id="264" r:id="rId13"/>
    <p:sldId id="265" r:id="rId14"/>
    <p:sldId id="273" r:id="rId15"/>
    <p:sldId id="267" r:id="rId16"/>
    <p:sldId id="277" r:id="rId17"/>
    <p:sldId id="268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7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1993D0-79E7-4961-98D7-5364DC6513AB}" type="datetimeFigureOut">
              <a:rPr lang="ru-RU" smtClean="0"/>
              <a:pPr/>
              <a:t>17.04.2022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A02DC6-0DF9-43B1-86F2-819EF7DFB8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682415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8D428-F5F0-425B-B1B1-B79B0DF0669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43EF0-F1AD-4BF4-B293-B053ABCF02F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8D428-F5F0-425B-B1B1-B79B0DF0669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43EF0-F1AD-4BF4-B293-B053ABCF02F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8D428-F5F0-425B-B1B1-B79B0DF0669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43EF0-F1AD-4BF4-B293-B053ABCF02F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74639"/>
            <a:ext cx="8229600" cy="5851525"/>
          </a:xfrm>
        </p:spPr>
        <p:txBody>
          <a:bodyPr lIns="82945" tIns="41473" rIns="82945" bIns="41473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extLst/>
        </p:spPr>
        <p:txBody>
          <a:bodyPr lIns="82945" tIns="41473" rIns="82945" bIns="41473"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extLst/>
        </p:spPr>
        <p:txBody>
          <a:bodyPr lIns="82945" tIns="41473" rIns="82945" bIns="41473"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extLst/>
        </p:spPr>
        <p:txBody>
          <a:bodyPr lIns="82945" tIns="41473" rIns="82945" bIns="41473"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7CD35342-1CFD-442E-8BFA-DB387BC7AAA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pull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1178A6-F789-49C7-AE30-A8FC5D02DF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7435FD-9F81-4048-A8D3-D57FD6424A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78D346-AE93-48CA-A393-C72B7007D4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250" cy="45132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1850" y="1600200"/>
            <a:ext cx="4032250" cy="45132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63C743-FD8D-4769-820C-578D708016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38D2AD-FB7E-4103-AADB-FE364AA5B9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E9630C-CDC2-485D-91A4-A38EC87C72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B051A5-0F31-482E-AAFB-EC058443C3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8D428-F5F0-425B-B1B1-B79B0DF0669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43EF0-F1AD-4BF4-B293-B053ABCF02F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E0C28E-5138-4CC6-8511-16496F5688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DBD3CE-1A2B-4C28-8867-CAAAEE62C0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C7967F-AB42-457E-AF93-CD3AE7EFC5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19875" y="128588"/>
            <a:ext cx="2054225" cy="59848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28588"/>
            <a:ext cx="6010275" cy="59848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27DA62-96AA-48B1-B00D-7A3291A878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Заголовок, два объект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8588"/>
            <a:ext cx="8216900" cy="143351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2250" cy="21796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57200" y="3932238"/>
            <a:ext cx="4032250" cy="21812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641850" y="1600200"/>
            <a:ext cx="4032250" cy="45132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D27B2B-C5D4-4B48-95BC-7C9ED55DC0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128588"/>
            <a:ext cx="8216900" cy="143351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2250" cy="21796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1850" y="1600200"/>
            <a:ext cx="4032250" cy="21796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2238"/>
            <a:ext cx="4032250" cy="21812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1850" y="3932238"/>
            <a:ext cx="4032250" cy="21812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6BBB50-2A9A-4C7B-ADC1-48C7EF3902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D:\клипарты\школа\27c29d078660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0"/>
            <a:ext cx="8429625" cy="520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D:\клипарты\школа\b756a7739ab6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3" y="4214813"/>
            <a:ext cx="1714500" cy="235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D:\клипарты\школа\Безимени-3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750" y="5214938"/>
            <a:ext cx="1571625" cy="141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 descr="C:\Users\Helen\Desktop\схемы\шаблоны мои\русский язык\2012-02-07_165936.jpg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71813" y="5429250"/>
            <a:ext cx="2876550" cy="1255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CF5EC66-E74B-463D-9507-6A4B4D9686E5}" type="datetimeFigureOut">
              <a:rPr lang="ru-RU"/>
              <a:pPr>
                <a:defRPr/>
              </a:pPr>
              <a:t>17.04.2022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+mn-ea"/>
                <a:cs typeface="+mn-cs"/>
              </a:defRPr>
            </a:lvl1pPr>
          </a:lstStyle>
          <a:p>
            <a:pPr>
              <a:defRPr/>
            </a:pPr>
            <a:fld id="{2E64A993-75BE-465F-B960-964513E757B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>
    <p:wipe dir="d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D2CEDDF-5C9B-42E6-8562-6917592A4378}" type="datetimeFigureOut">
              <a:rPr lang="ru-RU"/>
              <a:pPr>
                <a:defRPr/>
              </a:pPr>
              <a:t>17.04.2022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+mn-ea"/>
                <a:cs typeface="+mn-cs"/>
              </a:defRPr>
            </a:lvl1pPr>
          </a:lstStyle>
          <a:p>
            <a:pPr>
              <a:defRPr/>
            </a:pPr>
            <a:fld id="{74F45C8A-7DF4-4964-93C2-CDE4814503F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>
    <p:wipe dir="d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41CA6A4D-8300-47EB-BE05-C4F987B1802A}" type="datetimeFigureOut">
              <a:rPr lang="ru-RU"/>
              <a:pPr>
                <a:defRPr/>
              </a:pPr>
              <a:t>17.04.2022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+mn-ea"/>
                <a:cs typeface="+mn-cs"/>
              </a:defRPr>
            </a:lvl1pPr>
          </a:lstStyle>
          <a:p>
            <a:pPr>
              <a:defRPr/>
            </a:pPr>
            <a:fld id="{A2585D40-8F74-4F8C-838A-A03570D620C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>
    <p:wipe dir="d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83E1F40D-E83E-4643-9C96-1CB9A2950624}" type="datetimeFigureOut">
              <a:rPr lang="ru-RU"/>
              <a:pPr>
                <a:defRPr/>
              </a:pPr>
              <a:t>17.04.2022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+mn-ea"/>
                <a:cs typeface="+mn-cs"/>
              </a:defRPr>
            </a:lvl1pPr>
          </a:lstStyle>
          <a:p>
            <a:pPr>
              <a:defRPr/>
            </a:pPr>
            <a:fld id="{961324D3-AF2B-4359-9916-048B81F0E14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8D428-F5F0-425B-B1B1-B79B0DF0669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43EF0-F1AD-4BF4-B293-B053ABCF02F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822E168-9FC2-4C8A-A020-FF58DCA2879C}" type="datetimeFigureOut">
              <a:rPr lang="ru-RU"/>
              <a:pPr>
                <a:defRPr/>
              </a:pPr>
              <a:t>17.04.2022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+mn-ea"/>
                <a:cs typeface="+mn-cs"/>
              </a:defRPr>
            </a:lvl1pPr>
          </a:lstStyle>
          <a:p>
            <a:pPr>
              <a:defRPr/>
            </a:pPr>
            <a:fld id="{F142682B-8771-4841-8D72-6311211DF4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>
    <p:wipe dir="d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4043FD27-317C-44D1-A082-8E7FA6622616}" type="datetimeFigureOut">
              <a:rPr lang="ru-RU"/>
              <a:pPr>
                <a:defRPr/>
              </a:pPr>
              <a:t>17.04.2022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+mn-ea"/>
                <a:cs typeface="+mn-cs"/>
              </a:defRPr>
            </a:lvl1pPr>
          </a:lstStyle>
          <a:p>
            <a:pPr>
              <a:defRPr/>
            </a:pPr>
            <a:fld id="{BA3E1671-D883-4F3A-BE5A-1203D5A1253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>
    <p:wipe dir="d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17FE8E2-C823-467F-9D23-E46B9A6590AC}" type="datetimeFigureOut">
              <a:rPr lang="ru-RU"/>
              <a:pPr>
                <a:defRPr/>
              </a:pPr>
              <a:t>17.04.2022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+mn-ea"/>
                <a:cs typeface="+mn-cs"/>
              </a:defRPr>
            </a:lvl1pPr>
          </a:lstStyle>
          <a:p>
            <a:pPr>
              <a:defRPr/>
            </a:pPr>
            <a:fld id="{0965C359-B3F6-42C6-A00B-00BC348CF33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>
    <p:wipe dir="d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FC840566-826D-4006-9912-472EC6AAA965}" type="datetimeFigureOut">
              <a:rPr lang="ru-RU"/>
              <a:pPr>
                <a:defRPr/>
              </a:pPr>
              <a:t>17.04.2022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+mn-ea"/>
                <a:cs typeface="+mn-cs"/>
              </a:defRPr>
            </a:lvl1pPr>
          </a:lstStyle>
          <a:p>
            <a:pPr>
              <a:defRPr/>
            </a:pPr>
            <a:fld id="{5D794205-D1ED-4AF8-9403-9AA16D49217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>
    <p:wipe dir="d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85422CC4-8BFF-4787-9759-C5FF278623B5}" type="datetimeFigureOut">
              <a:rPr lang="ru-RU"/>
              <a:pPr>
                <a:defRPr/>
              </a:pPr>
              <a:t>17.04.2022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+mn-ea"/>
                <a:cs typeface="+mn-cs"/>
              </a:defRPr>
            </a:lvl1pPr>
          </a:lstStyle>
          <a:p>
            <a:pPr>
              <a:defRPr/>
            </a:pPr>
            <a:fld id="{3D1EA3F6-4FCE-4C97-A1E4-0DBE2A66234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>
    <p:wipe dir="d"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BC151822-C46C-4D62-B86F-AA66EE9072EF}" type="datetimeFigureOut">
              <a:rPr lang="ru-RU"/>
              <a:pPr>
                <a:defRPr/>
              </a:pPr>
              <a:t>17.04.2022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+mn-ea"/>
                <a:cs typeface="+mn-cs"/>
              </a:defRPr>
            </a:lvl1pPr>
          </a:lstStyle>
          <a:p>
            <a:pPr>
              <a:defRPr/>
            </a:pPr>
            <a:fld id="{2EDB7C52-E7BC-4EC9-A0A2-6F632868AD7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>
    <p:wipe dir="d"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7CC04BD-B241-47F8-99DC-6469D47E9D37}" type="datetimeFigureOut">
              <a:rPr lang="ru-RU"/>
              <a:pPr>
                <a:defRPr/>
              </a:pPr>
              <a:t>17.04.2022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+mn-ea"/>
                <a:cs typeface="+mn-cs"/>
              </a:defRPr>
            </a:lvl1pPr>
          </a:lstStyle>
          <a:p>
            <a:pPr>
              <a:defRPr/>
            </a:pPr>
            <a:fld id="{FC1BE3E4-8273-4DBF-8F46-82C6782D8C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>
    <p:wipe dir="d"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hangingPunct="1">
              <a:defRPr sz="1800"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CEE0D64-AEBC-4E5B-8195-EB888B46A965}" type="datetimeFigureOut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hangingPunct="1">
              <a:defRPr sz="1800"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hangingPunct="1">
              <a:defRPr sz="1800"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9733261-9160-404E-9E7B-EE29A6C1037E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hangingPunct="1">
              <a:defRPr sz="1800"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8B7555D-EE6B-40C3-BCB7-943B6B8B94B8}" type="datetimeFigureOut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hangingPunct="1">
              <a:defRPr sz="1800"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hangingPunct="1">
              <a:defRPr sz="1800"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940EAF9-6A0D-4662-A375-F5E2A858136F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hangingPunct="1">
              <a:defRPr sz="1800"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5EA8585-9E13-4A76-B202-1EC730DE23D8}" type="datetimeFigureOut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hangingPunct="1">
              <a:defRPr sz="1800"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hangingPunct="1">
              <a:defRPr sz="1800"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30B8CED-74BD-4AD4-9A3F-1E3A16CBC9B3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8D428-F5F0-425B-B1B1-B79B0DF0669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43EF0-F1AD-4BF4-B293-B053ABCF02F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hangingPunct="1">
              <a:defRPr sz="1800"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4B7ADB8-49AB-48D0-A04D-25FFD212946D}" type="datetimeFigureOut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17.04.2022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hangingPunct="1">
              <a:defRPr sz="1800"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hangingPunct="1">
              <a:defRPr sz="1800"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B75569D-41FC-4166-98BE-C41926EA6FC0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hangingPunct="1">
              <a:defRPr sz="1800"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BFD3622-A74B-478F-97CE-4F32B21AEA36}" type="datetimeFigureOut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17.04.2022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hangingPunct="1">
              <a:defRPr sz="1800"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hangingPunct="1">
              <a:defRPr sz="1800"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012568F-E93F-42A2-9C10-C68A56DB9F04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hangingPunct="1">
              <a:defRPr sz="1800"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E98022F-06F3-4B64-B4CB-2E39B8592B1B}" type="datetimeFigureOut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17.04.2022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hangingPunct="1">
              <a:defRPr sz="1800"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hangingPunct="1">
              <a:defRPr sz="1800"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B407A65-6382-48AE-9C4A-6527E179971A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hangingPunct="1">
              <a:defRPr sz="1800"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1BDEFF3-2F71-4E1F-9A0E-00E3657E67C8}" type="datetimeFigureOut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17.04.2022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hangingPunct="1">
              <a:defRPr sz="1800"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hangingPunct="1">
              <a:defRPr sz="1800"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D2966A2-8646-4883-BE9F-9EC1216AFCD4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hangingPunct="1">
              <a:defRPr sz="1800"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7783C06-4877-4CD2-9E08-BFDF0F169E47}" type="datetimeFigureOut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17.04.2022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hangingPunct="1">
              <a:defRPr sz="1800"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hangingPunct="1">
              <a:defRPr sz="1800"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8B4CD3C-F171-49F3-B9B5-82872C0611CB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hangingPunct="1">
              <a:defRPr sz="1800"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5D228CF-E0E5-4E69-869A-993C76D34420}" type="datetimeFigureOut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17.04.2022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hangingPunct="1">
              <a:defRPr sz="1800"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hangingPunct="1">
              <a:defRPr sz="1800"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110F4ED-D6B2-45EB-A9F6-905877B22D90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hangingPunct="1">
              <a:defRPr sz="1800"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74F949A-16B1-473B-BAA2-B69937B82FAA}" type="datetimeFigureOut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hangingPunct="1">
              <a:defRPr sz="1800"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hangingPunct="1">
              <a:defRPr sz="1800"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254B1F8-6B68-4C44-A708-E00F93671484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hangingPunct="1">
              <a:defRPr sz="1800"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927BDA0-F77D-49E0-AB3E-51C5D4951B19}" type="datetimeFigureOut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hangingPunct="1">
              <a:defRPr sz="1800"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hangingPunct="1">
              <a:defRPr sz="1800"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A49A264-1834-448C-8517-932781624E92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8D428-F5F0-425B-B1B1-B79B0DF0669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43EF0-F1AD-4BF4-B293-B053ABCF02F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8D428-F5F0-425B-B1B1-B79B0DF0669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43EF0-F1AD-4BF4-B293-B053ABCF02F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8D428-F5F0-425B-B1B1-B79B0DF0669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43EF0-F1AD-4BF4-B293-B053ABCF02F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8D428-F5F0-425B-B1B1-B79B0DF0669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43EF0-F1AD-4BF4-B293-B053ABCF02F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8D428-F5F0-425B-B1B1-B79B0DF0669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43EF0-F1AD-4BF4-B293-B053ABCF02F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18" Type="http://schemas.openxmlformats.org/officeDocument/2006/relationships/image" Target="../media/image4.emf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image" Target="../media/image3.emf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1.wmf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image" Target="../media/image10.jpeg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18D428-F5F0-425B-B1B1-B79B0DF0669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343EF0-F1AD-4BF4-B293-B053ABCF02F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8588"/>
            <a:ext cx="8216900" cy="14335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16900" cy="45132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Четвёртый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  <p:sp>
        <p:nvSpPr>
          <p:cNvPr id="2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457200" y="6353175"/>
            <a:ext cx="2120900" cy="3667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</a:defRPr>
            </a:lvl1pPr>
          </a:lstStyle>
          <a:p>
            <a:pPr defTabSz="449263" fontAlgn="base">
              <a:spcBef>
                <a:spcPct val="0"/>
              </a:spcBef>
              <a:spcAft>
                <a:spcPct val="0"/>
              </a:spcAft>
              <a:buSzPct val="100000"/>
              <a:defRPr/>
            </a:pPr>
            <a:endParaRPr lang="ru-RU"/>
          </a:p>
        </p:txBody>
      </p:sp>
      <p:sp>
        <p:nvSpPr>
          <p:cNvPr id="1028" name="Text Box 4"/>
          <p:cNvSpPr txBox="1">
            <a:spLocks noChangeArrowheads="1"/>
          </p:cNvSpPr>
          <p:nvPr/>
        </p:nvSpPr>
        <p:spPr bwMode="auto">
          <a:xfrm>
            <a:off x="3124200" y="6354763"/>
            <a:ext cx="2895600" cy="368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353175"/>
            <a:ext cx="2120900" cy="3667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</a:defRPr>
            </a:lvl1pPr>
          </a:lstStyle>
          <a:p>
            <a:pPr defTabSz="449263" fontAlgn="base">
              <a:spcBef>
                <a:spcPct val="0"/>
              </a:spcBef>
              <a:spcAft>
                <a:spcPct val="0"/>
              </a:spcAft>
              <a:buSzPct val="100000"/>
              <a:defRPr/>
            </a:pPr>
            <a:fld id="{0354F5D0-2457-40D5-876E-B03A74B80C10}" type="slidenum">
              <a:rPr lang="ru-RU"/>
              <a:pPr defTabSz="449263" fontAlgn="base">
                <a:spcBef>
                  <a:spcPct val="0"/>
                </a:spcBef>
                <a:spcAft>
                  <a:spcPct val="0"/>
                </a:spcAft>
                <a:buSzPct val="100000"/>
                <a:defRPr/>
              </a:pPr>
              <a:t>‹#›</a:t>
            </a:fld>
            <a:endParaRPr lang="ru-RU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6632575"/>
            <a:ext cx="1638300" cy="2619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1100">
                <a:solidFill>
                  <a:srgbClr val="A6A6A6"/>
                </a:solidFill>
                <a:latin typeface="Arial" charset="0"/>
              </a:rPr>
              <a:t>FokinaLida.75@mail.ru</a:t>
            </a: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179388" y="188913"/>
            <a:ext cx="8785225" cy="6480175"/>
          </a:xfrm>
          <a:prstGeom prst="rect">
            <a:avLst/>
          </a:prstGeom>
          <a:solidFill>
            <a:srgbClr val="FFFFFF"/>
          </a:solidFill>
          <a:ln w="76320">
            <a:solidFill>
              <a:srgbClr val="FFFFFF"/>
            </a:solidFill>
            <a:prstDash val="sysDot"/>
            <a:miter lim="800000"/>
            <a:headEnd/>
            <a:tailEnd/>
          </a:ln>
          <a:effectLst/>
        </p:spPr>
        <p:txBody>
          <a:bodyPr wrap="none" anchor="ctr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>
              <a:solidFill>
                <a:srgbClr val="FFFFFF"/>
              </a:solidFill>
            </a:endParaRPr>
          </a:p>
        </p:txBody>
      </p:sp>
      <p:pic>
        <p:nvPicPr>
          <p:cNvPr id="1033" name="Picture 8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381875" y="260350"/>
            <a:ext cx="1535113" cy="151288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034" name="Picture 9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250825" y="5087938"/>
            <a:ext cx="1536700" cy="151288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035" name="Picture 10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250825" y="260350"/>
            <a:ext cx="1512888" cy="15367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036" name="Picture 11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7383463" y="5084763"/>
            <a:ext cx="1512887" cy="15367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</p:sldLayoutIdLst>
  <p:txStyles>
    <p:titleStyle>
      <a:lvl1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cs typeface="Arial Unicode MS" charset="0"/>
        </a:defRPr>
      </a:lvl2pPr>
      <a:lvl3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cs typeface="Arial Unicode MS" charset="0"/>
        </a:defRPr>
      </a:lvl3pPr>
      <a:lvl4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cs typeface="Arial Unicode MS" charset="0"/>
        </a:defRPr>
      </a:lvl4pPr>
      <a:lvl5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cs typeface="Arial Unicode MS" charset="0"/>
        </a:defRPr>
      </a:lvl5pPr>
      <a:lvl6pPr marL="25146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cs typeface="Arial Unicode MS" charset="0"/>
        </a:defRPr>
      </a:lvl6pPr>
      <a:lvl7pPr marL="29718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cs typeface="Arial Unicode MS" charset="0"/>
        </a:defRPr>
      </a:lvl7pPr>
      <a:lvl8pPr marL="34290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cs typeface="Arial Unicode MS" charset="0"/>
        </a:defRPr>
      </a:lvl8pPr>
      <a:lvl9pPr marL="38862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cs typeface="Arial Unicode MS" charset="0"/>
        </a:defRPr>
      </a:lvl9pPr>
    </p:titleStyle>
    <p:bodyStyle>
      <a:lvl1pPr marL="342900" indent="-342900" algn="l" defTabSz="449263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>
          <a:solidFill>
            <a:srgbClr val="000000"/>
          </a:solidFill>
          <a:latin typeface="+mn-lt"/>
          <a:cs typeface="+mn-cs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000000"/>
          </a:solidFill>
          <a:latin typeface="+mn-lt"/>
          <a:cs typeface="+mn-cs"/>
        </a:defRPr>
      </a:lvl3pPr>
      <a:lvl4pPr marL="1600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4pPr>
      <a:lvl5pPr marL="20574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5pPr>
      <a:lvl6pPr marL="25146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6pPr>
      <a:lvl7pPr marL="29718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7pPr>
      <a:lvl8pPr marL="34290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8pPr>
      <a:lvl9pPr marL="38862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  <a:ea typeface="MS Gothic" pitchFamily="49" charset="-128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8EC2BB1-A75E-4B27-A49E-D562D29E9E68}" type="datetimeFigureOut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  <a:ea typeface="MS Gothic" pitchFamily="49" charset="-128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  <a:ea typeface="MS Gothic" pitchFamily="49" charset="-128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3B7F78F-B57E-4351-9469-B88580107EE0}" type="slidenum">
              <a:rPr lang="ru-RU" alt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p:transition>
    <p:wipe dir="d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___Microsoft_Office_PowerPoint1.ppt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75"/>
            <a:ext cx="8229600" cy="1274763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6000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sz="6000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sz="6000" dirty="0" smtClean="0">
                <a:solidFill>
                  <a:srgbClr val="FF0000"/>
                </a:solidFill>
                <a:latin typeface="Arial Black" pitchFamily="34" charset="0"/>
              </a:rPr>
              <a:t>Русский язык</a:t>
            </a:r>
            <a:br>
              <a:rPr lang="ru-RU" sz="6000" dirty="0" smtClean="0">
                <a:solidFill>
                  <a:srgbClr val="FF0000"/>
                </a:solidFill>
                <a:latin typeface="Arial Black" pitchFamily="34" charset="0"/>
              </a:rPr>
            </a:br>
            <a:endParaRPr lang="ru-RU" sz="60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969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9700" name="Picture 2" descr="Аватар Маша пишет что-то на листе бумаги (Маша и Медведь)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500" y="1571625"/>
            <a:ext cx="6000750" cy="450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0" name="Picture 4" descr="http://fony-kartinki.ru/_ph/48/2/327605836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lum bright="-10000" contrast="30000"/>
          </a:blip>
          <a:srcRect l="10002" t="2870" b="71020"/>
          <a:stretch>
            <a:fillRect/>
          </a:stretch>
        </p:blipFill>
        <p:spPr bwMode="auto">
          <a:xfrm>
            <a:off x="428596" y="285728"/>
            <a:ext cx="8286808" cy="4500594"/>
          </a:xfrm>
          <a:prstGeom prst="rect">
            <a:avLst/>
          </a:prstGeom>
          <a:ln w="38100" cap="sq">
            <a:solidFill>
              <a:srgbClr val="00B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Самостоятельная работа</a:t>
            </a:r>
            <a:endParaRPr lang="ru-RU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268760"/>
            <a:ext cx="8640960" cy="5184576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3500" b="1" i="1" dirty="0" smtClean="0">
                <a:latin typeface="Times New Roman" pitchFamily="18" charset="0"/>
                <a:cs typeface="Times New Roman" pitchFamily="18" charset="0"/>
              </a:rPr>
              <a:t>Списать  </a:t>
            </a:r>
            <a:r>
              <a:rPr lang="ru-RU" sz="3500" b="1" i="1" dirty="0">
                <a:latin typeface="Times New Roman" pitchFamily="18" charset="0"/>
                <a:cs typeface="Times New Roman" pitchFamily="18" charset="0"/>
              </a:rPr>
              <a:t>предложения, найти грамматическую основу, у глаголов определить число.</a:t>
            </a:r>
          </a:p>
          <a:p>
            <a:endParaRPr lang="ru-RU" b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0" indent="720725" algn="just">
              <a:buNone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	</a:t>
            </a:r>
            <a:r>
              <a:rPr lang="ru-RU" sz="39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Солнце весною дольше остаётся на небе и греет с каждым днём всё сильнее. Снег тает, и вода ручейками сбегает в реки и озёра. Начинают показываться первые цветы.</a:t>
            </a:r>
            <a:endParaRPr lang="ru-RU" sz="39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000232" y="3857628"/>
            <a:ext cx="5777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1244652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Домашнее задание</a:t>
            </a:r>
            <a:endParaRPr lang="ru-RU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4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с. 111 упр. 194, </a:t>
            </a:r>
            <a:r>
              <a:rPr lang="ru-RU" sz="4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Словарь</a:t>
            </a:r>
            <a:r>
              <a:rPr lang="ru-RU" sz="4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4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lum bright="-10000" contrast="30000"/>
          </a:blip>
          <a:srcRect t="4178" r="9979" b="51957"/>
          <a:stretch>
            <a:fillRect/>
          </a:stretch>
        </p:blipFill>
        <p:spPr bwMode="auto">
          <a:xfrm>
            <a:off x="500034" y="1928802"/>
            <a:ext cx="8215370" cy="4572032"/>
          </a:xfrm>
          <a:prstGeom prst="rect">
            <a:avLst/>
          </a:prstGeom>
          <a:ln w="38100" cap="sq">
            <a:solidFill>
              <a:srgbClr val="00B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>
            <a:off x="1907704" y="296651"/>
            <a:ext cx="5937250" cy="2822575"/>
          </a:xfrm>
          <a:prstGeom prst="roundRect">
            <a:avLst/>
          </a:prstGeom>
          <a:noFill/>
          <a:ln>
            <a:noFill/>
          </a:ln>
          <a:effectLst/>
          <a:extLst/>
        </p:spPr>
      </p:pic>
      <p:sp>
        <p:nvSpPr>
          <p:cNvPr id="5" name="Скругленный прямоугольник 4"/>
          <p:cNvSpPr/>
          <p:nvPr/>
        </p:nvSpPr>
        <p:spPr bwMode="auto">
          <a:xfrm>
            <a:off x="857250" y="3276600"/>
            <a:ext cx="8286750" cy="196373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342900" indent="-342900" algn="ctr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ru-RU" sz="32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32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109 </a:t>
            </a:r>
            <a:r>
              <a:rPr lang="ru-RU" sz="32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повторить </a:t>
            </a:r>
            <a:r>
              <a:rPr lang="ru-RU" sz="32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правило, </a:t>
            </a:r>
          </a:p>
          <a:p>
            <a:pPr marL="342900" indent="-342900" algn="ctr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ru-RU" sz="32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с. 111 упр. 194</a:t>
            </a:r>
            <a:r>
              <a:rPr lang="ru-RU" sz="32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marL="342900" indent="-342900" algn="ctr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ru-RU" sz="32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Словарь</a:t>
            </a:r>
            <a:r>
              <a:rPr lang="ru-RU" altLang="ru-RU" sz="2800" b="1" i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- </a:t>
            </a:r>
            <a:r>
              <a:rPr lang="ru-RU" altLang="ru-RU" sz="2800" b="1" i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(Н) </a:t>
            </a:r>
            <a:r>
              <a:rPr lang="ru-RU" altLang="ru-RU" sz="2800" b="1" i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altLang="ru-RU" sz="2800" b="1" i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записать и </a:t>
            </a:r>
            <a:r>
              <a:rPr lang="ru-RU" altLang="ru-RU" sz="2800" b="1" i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выучить</a:t>
            </a:r>
            <a:endParaRPr lang="ru-RU" altLang="ru-RU" sz="2800" b="1" i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 bwMode="auto">
          <a:xfrm>
            <a:off x="1981200" y="5410200"/>
            <a:ext cx="5727700" cy="97313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ru-RU" sz="3200" dirty="0">
                <a:solidFill>
                  <a:srgbClr val="FF0000"/>
                </a:solidFill>
                <a:latin typeface="Arial Black" panose="020B0A04020102020204" pitchFamily="34" charset="0"/>
              </a:rPr>
              <a:t>Благодарю  за  работу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ru-RU" sz="3200" dirty="0">
                <a:solidFill>
                  <a:srgbClr val="FF0000"/>
                </a:solidFill>
                <a:latin typeface="Arial Black" panose="020B0A04020102020204" pitchFamily="34" charset="0"/>
              </a:rPr>
              <a:t> на  уроке!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/>
                <a:ea typeface="Calibri"/>
              </a:rPr>
              <a:t> </a:t>
            </a:r>
            <a:r>
              <a:rPr lang="ru-RU" b="1" u="sng" dirty="0" smtClean="0">
                <a:solidFill>
                  <a:srgbClr val="C00000"/>
                </a:solidFill>
                <a:latin typeface="Times New Roman"/>
                <a:ea typeface="Times New Roman"/>
              </a:rPr>
              <a:t>Подведение итогов урока</a:t>
            </a:r>
            <a:endParaRPr lang="ru-RU" b="1" u="sng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85720" y="1142984"/>
            <a:ext cx="8572560" cy="5399107"/>
          </a:xfrm>
        </p:spPr>
        <p:txBody>
          <a:bodyPr/>
          <a:lstStyle/>
          <a:p>
            <a:pPr marL="1588" indent="-1588" algn="just">
              <a:lnSpc>
                <a:spcPct val="115000"/>
              </a:lnSpc>
              <a:spcAft>
                <a:spcPts val="0"/>
              </a:spcAft>
            </a:pPr>
            <a:r>
              <a:rPr lang="ru-RU" sz="3200" b="1" dirty="0" smtClean="0">
                <a:latin typeface="Times New Roman"/>
                <a:ea typeface="Times New Roman"/>
                <a:cs typeface="Times New Roman"/>
              </a:rPr>
              <a:t>   </a:t>
            </a:r>
            <a:r>
              <a:rPr lang="ru-RU" sz="3200" b="1" dirty="0" smtClean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</a:rPr>
              <a:t>-  Как определить число глагола?</a:t>
            </a:r>
          </a:p>
          <a:p>
            <a:pPr marL="1588" indent="-1588" algn="just">
              <a:lnSpc>
                <a:spcPct val="115000"/>
              </a:lnSpc>
              <a:spcAft>
                <a:spcPts val="0"/>
              </a:spcAft>
            </a:pPr>
            <a:r>
              <a:rPr lang="ru-RU" sz="3200" b="1" dirty="0" smtClean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</a:rPr>
              <a:t>—  Как изменяются глаголы?</a:t>
            </a:r>
          </a:p>
          <a:p>
            <a:pPr marL="1588" indent="-1588" algn="just">
              <a:lnSpc>
                <a:spcPct val="115000"/>
              </a:lnSpc>
              <a:spcAft>
                <a:spcPts val="0"/>
              </a:spcAft>
            </a:pPr>
            <a:r>
              <a:rPr lang="ru-RU" sz="3200" b="1" dirty="0" smtClean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</a:rPr>
              <a:t>—  Что обозначают глаголы в единственном и во множественном числе?</a:t>
            </a:r>
          </a:p>
          <a:p>
            <a:pPr marL="1588" indent="-1588" algn="just">
              <a:lnSpc>
                <a:spcPct val="115000"/>
              </a:lnSpc>
              <a:spcAft>
                <a:spcPts val="0"/>
              </a:spcAft>
            </a:pPr>
            <a:r>
              <a:rPr lang="ru-RU" sz="3200" b="1" dirty="0" smtClean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</a:rPr>
              <a:t>—  На какие вопросы отвечают глаголы в единственном и во множественном числе?</a:t>
            </a:r>
          </a:p>
          <a:p>
            <a:pPr marL="1588" indent="-1588" algn="just">
              <a:lnSpc>
                <a:spcPct val="115000"/>
              </a:lnSpc>
              <a:spcAft>
                <a:spcPts val="0"/>
              </a:spcAft>
            </a:pPr>
            <a:r>
              <a:rPr lang="ru-RU" sz="3200" b="1" dirty="0" smtClean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</a:rPr>
              <a:t>—  Оцените свою работу на уроке.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4000" b="1" dirty="0" smtClean="0">
              <a:latin typeface="Times New Roman"/>
              <a:ea typeface="Times New Roman"/>
              <a:cs typeface="Times New Roman"/>
            </a:endParaRPr>
          </a:p>
          <a:p>
            <a:endParaRPr lang="ru-RU" dirty="0"/>
          </a:p>
        </p:txBody>
      </p:sp>
      <p:pic>
        <p:nvPicPr>
          <p:cNvPr id="56322" name="Picture 2" descr="http://nachalka373.ucoz.ru/_tbkp/sova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 contrast="30000"/>
          </a:blip>
          <a:srcRect/>
          <a:stretch>
            <a:fillRect/>
          </a:stretch>
        </p:blipFill>
        <p:spPr bwMode="auto">
          <a:xfrm>
            <a:off x="6929454" y="4572008"/>
            <a:ext cx="1515267" cy="21431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0" y="0"/>
          <a:ext cx="9144000" cy="6741368"/>
        </p:xfrm>
        <a:graphic>
          <a:graphicData uri="http://schemas.openxmlformats.org/presentationml/2006/ole">
            <p:oleObj spid="_x0000_s1028" name="Презентация" r:id="rId3" imgW="4570444" imgH="3427645" progId="PowerPoint.Show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700763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33"/>
          <p:cNvSpPr txBox="1">
            <a:spLocks noChangeArrowheads="1"/>
          </p:cNvSpPr>
          <p:nvPr/>
        </p:nvSpPr>
        <p:spPr bwMode="auto">
          <a:xfrm>
            <a:off x="7235825" y="476250"/>
            <a:ext cx="13684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0" tIns="45715" rIns="91430" bIns="45715">
            <a:spAutoFit/>
          </a:bodyPr>
          <a:lstStyle/>
          <a:p>
            <a:pPr>
              <a:spcBef>
                <a:spcPct val="50000"/>
              </a:spcBef>
              <a:defRPr/>
            </a:pPr>
            <a:endParaRPr lang="ru-RU">
              <a:solidFill>
                <a:prstClr val="black"/>
              </a:solidFill>
              <a:latin typeface="Monotype Corsiva" pitchFamily="66" charset="0"/>
              <a:cs typeface="Arial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0" y="0"/>
            <a:ext cx="9144000" cy="472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14313" y="214313"/>
            <a:ext cx="8712200" cy="4176712"/>
          </a:xfrm>
          <a:prstGeom prst="roundRect">
            <a:avLst/>
          </a:prstGeom>
          <a:solidFill>
            <a:srgbClr val="00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ctr"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916016" y="1076732"/>
            <a:ext cx="5201404" cy="923320"/>
          </a:xfrm>
          <a:prstGeom prst="rect">
            <a:avLst/>
          </a:prstGeom>
          <a:noFill/>
        </p:spPr>
        <p:txBody>
          <a:bodyPr wrap="none" lIns="91430" tIns="45715" rIns="91430" bIns="45715">
            <a:spAutoFit/>
          </a:bodyPr>
          <a:lstStyle/>
          <a:p>
            <a:pPr algn="ctr">
              <a:defRPr/>
            </a:pPr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Кла</a:t>
            </a:r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ная </a:t>
            </a:r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бота</a:t>
            </a:r>
            <a:r>
              <a:rPr lang="ru-RU" sz="5400" u="sng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cs typeface="Arial" charset="0"/>
              </a:rPr>
              <a:t>.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476452" y="357166"/>
            <a:ext cx="8296482" cy="769431"/>
          </a:xfrm>
          <a:prstGeom prst="rect">
            <a:avLst/>
          </a:prstGeom>
          <a:noFill/>
        </p:spPr>
        <p:txBody>
          <a:bodyPr wrap="none" lIns="91430" tIns="45715" rIns="91430" bIns="45715">
            <a:spAutoFit/>
          </a:bodyPr>
          <a:lstStyle/>
          <a:p>
            <a:pPr algn="ctr">
              <a:defRPr/>
            </a:pPr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Два</a:t>
            </a:r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дц</a:t>
            </a:r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ать </a:t>
            </a:r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 перв</a:t>
            </a:r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ое</a:t>
            </a:r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 </a:t>
            </a:r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а</a:t>
            </a:r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преля, ч</a:t>
            </a:r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е</a:t>
            </a:r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твер</a:t>
            </a:r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г</a:t>
            </a:r>
            <a:r>
              <a:rPr lang="ru-RU" sz="4400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cs typeface="Arial" charset="0"/>
              </a:rPr>
              <a:t>.</a:t>
            </a:r>
            <a:endParaRPr lang="ru-RU" sz="4400" u="sng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Monotype Corsiva" pitchFamily="66" charset="0"/>
              <a:cs typeface="Arial" charset="0"/>
            </a:endParaRPr>
          </a:p>
        </p:txBody>
      </p:sp>
      <p:pic>
        <p:nvPicPr>
          <p:cNvPr id="31751" name="Picture 3" descr="C:\Documents and Settings\Admin\Рабочий стол\ОГУРЛОВА  МУУМИН ЗУРАБОВНА\ШАБЛОНЫ\777\школьная тема\per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3" y="2928938"/>
            <a:ext cx="4741862" cy="455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0" name="AutoShape 2" descr="Купить книгу &quot;Пропись для правильного написания цифр&quot; в книжном интернет-магазине Read.r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/>
          <a:lstStyle/>
          <a:p>
            <a:pPr>
              <a:defRPr/>
            </a:pPr>
            <a:endParaRPr lang="ru-RU">
              <a:solidFill>
                <a:prstClr val="black"/>
              </a:solidFill>
              <a:cs typeface="Arial" charset="0"/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 rot="5400000">
            <a:off x="6012730" y="1168080"/>
            <a:ext cx="285752" cy="142876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5400000">
            <a:off x="2988394" y="1142984"/>
            <a:ext cx="285752" cy="142876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5400000">
            <a:off x="1285852" y="428604"/>
            <a:ext cx="285752" cy="142876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5400000">
            <a:off x="5786446" y="357166"/>
            <a:ext cx="285752" cy="142876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rot="5400000">
            <a:off x="3428992" y="357166"/>
            <a:ext cx="285752" cy="142876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5400000">
            <a:off x="7858148" y="357166"/>
            <a:ext cx="285752" cy="142876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16900" cy="1433512"/>
          </a:xfrm>
        </p:spPr>
        <p:txBody>
          <a:bodyPr/>
          <a:lstStyle/>
          <a:p>
            <a:r>
              <a:rPr lang="ru-RU" u="sng" dirty="0" smtClean="0">
                <a:solidFill>
                  <a:srgbClr val="FF0000"/>
                </a:solidFill>
                <a:latin typeface="Arial Black" pitchFamily="34" charset="0"/>
              </a:rPr>
              <a:t>Словарный  диктант: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-142908" y="1928802"/>
            <a:ext cx="9001188" cy="4113223"/>
          </a:xfrm>
        </p:spPr>
        <p:txBody>
          <a:bodyPr/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ru-RU" sz="6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http://cdn.toonvectors.com/images/84/43228/toonvectors-43228-940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  <a:lum bright="-20000" contrast="30000"/>
          </a:blip>
          <a:srcRect/>
          <a:stretch>
            <a:fillRect/>
          </a:stretch>
        </p:blipFill>
        <p:spPr bwMode="auto">
          <a:xfrm>
            <a:off x="2571736" y="1785926"/>
            <a:ext cx="3857648" cy="38576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Ксюша\Мои документы\Мои рисунки\Рисунок111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0063"/>
          </a:xfrm>
        </p:spPr>
      </p:pic>
      <p:sp>
        <p:nvSpPr>
          <p:cNvPr id="5" name="TextBox 4"/>
          <p:cNvSpPr txBox="1"/>
          <p:nvPr/>
        </p:nvSpPr>
        <p:spPr>
          <a:xfrm>
            <a:off x="467544" y="476672"/>
            <a:ext cx="856895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   </a:t>
            </a:r>
            <a:r>
              <a:rPr lang="ru-RU" sz="4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Составьте предложения. </a:t>
            </a:r>
            <a:endParaRPr lang="ru-RU" sz="44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1357298"/>
            <a:ext cx="90364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4000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вариант</a:t>
            </a:r>
            <a:r>
              <a:rPr lang="ru-RU" sz="4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4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720725"/>
            <a:r>
              <a:rPr lang="ru-RU" sz="4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Будят</a:t>
            </a:r>
            <a:r>
              <a:rPr lang="ru-RU" sz="4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, апрельские, землю, лучи.</a:t>
            </a:r>
            <a:endParaRPr lang="ru-RU" sz="40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504" y="3500438"/>
            <a:ext cx="867933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4000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вариант.</a:t>
            </a:r>
            <a:r>
              <a:rPr lang="ru-RU" sz="4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4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Гнездо</a:t>
            </a:r>
            <a:r>
              <a:rPr lang="ru-RU" sz="4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, всякая, любит, птица.</a:t>
            </a:r>
            <a:endParaRPr lang="ru-RU" sz="48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001024" y="2000240"/>
            <a:ext cx="64807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4</a:t>
            </a:r>
            <a:endParaRPr lang="ru-RU" sz="28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8215338" y="4000504"/>
            <a:ext cx="360039" cy="5418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4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2570834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16900" cy="785818"/>
          </a:xfrm>
        </p:spPr>
        <p:txBody>
          <a:bodyPr/>
          <a:lstStyle/>
          <a:p>
            <a:r>
              <a:rPr lang="ru-RU" sz="32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Прочитайте .Какие буквы пропущены? Объясните правописание этих слов.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14282" y="1571612"/>
            <a:ext cx="8501122" cy="4541851"/>
          </a:xfrm>
        </p:spPr>
        <p:txBody>
          <a:bodyPr/>
          <a:lstStyle/>
          <a:p>
            <a:pPr marL="1588" indent="1079500" algn="just">
              <a:lnSpc>
                <a:spcPct val="115000"/>
              </a:lnSpc>
              <a:spcAft>
                <a:spcPts val="0"/>
              </a:spcAft>
            </a:pPr>
            <a:r>
              <a:rPr lang="ru-RU" sz="4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Апрель - в..</a:t>
            </a:r>
            <a:r>
              <a:rPr lang="ru-RU" sz="4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сенний</a:t>
            </a:r>
            <a:r>
              <a:rPr lang="ru-RU" sz="4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месяц. Весело </a:t>
            </a:r>
            <a:r>
              <a:rPr lang="ru-RU" sz="4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зв</a:t>
            </a:r>
            <a:r>
              <a:rPr lang="ru-RU" sz="4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..</a:t>
            </a:r>
            <a:r>
              <a:rPr lang="ru-RU" sz="4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нит</a:t>
            </a:r>
            <a:r>
              <a:rPr lang="ru-RU" sz="4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к..</a:t>
            </a:r>
            <a:r>
              <a:rPr lang="ru-RU" sz="4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пель</a:t>
            </a:r>
            <a:r>
              <a:rPr lang="ru-RU" sz="4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 Во </a:t>
            </a:r>
            <a:r>
              <a:rPr lang="ru-RU" sz="4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дв</a:t>
            </a:r>
            <a:r>
              <a:rPr lang="ru-RU" sz="4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..ре св..</a:t>
            </a:r>
            <a:r>
              <a:rPr lang="ru-RU" sz="4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ркает</a:t>
            </a:r>
            <a:r>
              <a:rPr lang="ru-RU" sz="4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лужа. В..р..бей задорно чирикает.</a:t>
            </a:r>
          </a:p>
          <a:p>
            <a:pPr marL="1588" indent="1079500" algn="just">
              <a:lnSpc>
                <a:spcPct val="115000"/>
              </a:lnSpc>
              <a:spcAft>
                <a:spcPts val="0"/>
              </a:spcAft>
            </a:pPr>
            <a:endParaRPr lang="ru-RU" sz="6000" b="1" dirty="0" smtClean="0">
              <a:solidFill>
                <a:srgbClr val="00206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16900" cy="1428760"/>
          </a:xfrm>
        </p:spPr>
        <p:txBody>
          <a:bodyPr/>
          <a:lstStyle/>
          <a:p>
            <a:r>
              <a:rPr lang="ru-RU" sz="54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Разделите слова на две группы.</a:t>
            </a:r>
            <a:endParaRPr lang="ru-RU" sz="54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14282" y="2214554"/>
            <a:ext cx="8501122" cy="3898909"/>
          </a:xfrm>
        </p:spPr>
        <p:txBody>
          <a:bodyPr/>
          <a:lstStyle/>
          <a:p>
            <a:pPr marL="1588" indent="1079500" algn="just">
              <a:lnSpc>
                <a:spcPct val="115000"/>
              </a:lnSpc>
              <a:spcAft>
                <a:spcPts val="0"/>
              </a:spcAft>
            </a:pPr>
            <a:r>
              <a:rPr lang="ru-RU" sz="4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Поёт, пишем, сверкает, идут, жду, наблюдают, летят, ходишь, тает.</a:t>
            </a:r>
          </a:p>
          <a:p>
            <a:pPr marL="1588" indent="1079500" algn="just">
              <a:lnSpc>
                <a:spcPct val="115000"/>
              </a:lnSpc>
              <a:spcAft>
                <a:spcPts val="0"/>
              </a:spcAft>
            </a:pPr>
            <a:endParaRPr lang="ru-RU" sz="6000" b="1" dirty="0" smtClean="0">
              <a:solidFill>
                <a:srgbClr val="00206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142908" y="214290"/>
            <a:ext cx="9929882" cy="1015663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600" b="1" i="1" spc="50" dirty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egoe Script" pitchFamily="34" charset="0"/>
                <a:cs typeface="Arial" charset="0"/>
              </a:rPr>
              <a:t>Работа по учебнику</a:t>
            </a:r>
            <a:r>
              <a:rPr lang="ru-RU" sz="6000" b="1" i="1" spc="50" dirty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egoe Script" pitchFamily="34" charset="0"/>
                <a:cs typeface="Arial" charset="0"/>
              </a:rPr>
              <a:t>.</a:t>
            </a:r>
          </a:p>
        </p:txBody>
      </p:sp>
      <p:pic>
        <p:nvPicPr>
          <p:cNvPr id="82946" name="Picture 2" descr="https://onlain-olimpiada.ru/wp-content/uploads/2020/11/rya3.jpg"/>
          <p:cNvPicPr>
            <a:picLocks noChangeAspect="1" noChangeArrowheads="1"/>
          </p:cNvPicPr>
          <p:nvPr/>
        </p:nvPicPr>
        <p:blipFill>
          <a:blip r:embed="rId2" cstate="print">
            <a:lum bright="-10000" contrast="30000"/>
          </a:blip>
          <a:srcRect r="51012"/>
          <a:stretch>
            <a:fillRect/>
          </a:stretch>
        </p:blipFill>
        <p:spPr bwMode="auto">
          <a:xfrm rot="631643">
            <a:off x="5194199" y="1559987"/>
            <a:ext cx="3520971" cy="5018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0" y="2071678"/>
            <a:ext cx="607219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60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стр. </a:t>
            </a:r>
            <a:r>
              <a:rPr lang="ru-RU" sz="60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110</a:t>
            </a:r>
            <a:endParaRPr lang="ru-RU" sz="6000" b="1" i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357158" y="4357694"/>
            <a:ext cx="2808287" cy="20186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lum bright="-10000" contrast="30000"/>
          </a:blip>
          <a:srcRect/>
          <a:stretch>
            <a:fillRect/>
          </a:stretch>
        </p:blipFill>
        <p:spPr bwMode="auto">
          <a:xfrm>
            <a:off x="2143108" y="18000"/>
            <a:ext cx="4999500" cy="6840000"/>
          </a:xfrm>
          <a:prstGeom prst="rect">
            <a:avLst/>
          </a:prstGeom>
          <a:ln w="38100" cap="sq">
            <a:solidFill>
              <a:srgbClr val="00B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4_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Calibri"/>
        <a:ea typeface=""/>
        <a:cs typeface="Arial Unicode MS"/>
      </a:majorFont>
      <a:minorFont>
        <a:latin typeface="Calibri"/>
        <a:ea typeface=""/>
        <a:cs typeface="Arial Unicode MS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alibri" pitchFamily="32" charset="0"/>
            <a:cs typeface="Arial Unicode M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alibri" pitchFamily="32" charset="0"/>
            <a:cs typeface="Arial Unicode MS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7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9_Тема Office">
  <a:themeElements>
    <a:clrScheme name="Другая 75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70C0"/>
      </a:hlink>
      <a:folHlink>
        <a:srgbClr val="0070C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</TotalTime>
  <Words>222</Words>
  <Application>Microsoft Office PowerPoint</Application>
  <PresentationFormat>Экран (4:3)</PresentationFormat>
  <Paragraphs>37</Paragraphs>
  <Slides>14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4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1_Тема Office</vt:lpstr>
      <vt:lpstr>4_Тема Office</vt:lpstr>
      <vt:lpstr>7_Тема Office</vt:lpstr>
      <vt:lpstr>9_Тема Office</vt:lpstr>
      <vt:lpstr>Презентация</vt:lpstr>
      <vt:lpstr> Русский язык </vt:lpstr>
      <vt:lpstr>Слайд 2</vt:lpstr>
      <vt:lpstr>Слайд 3</vt:lpstr>
      <vt:lpstr>Словарный  диктант:</vt:lpstr>
      <vt:lpstr>Слайд 5</vt:lpstr>
      <vt:lpstr>Прочитайте .Какие буквы пропущены? Объясните правописание этих слов.</vt:lpstr>
      <vt:lpstr>Разделите слова на две группы.</vt:lpstr>
      <vt:lpstr>Слайд 8</vt:lpstr>
      <vt:lpstr>Слайд 9</vt:lpstr>
      <vt:lpstr>Слайд 10</vt:lpstr>
      <vt:lpstr>Самостоятельная работа</vt:lpstr>
      <vt:lpstr>Домашнее задание</vt:lpstr>
      <vt:lpstr>Слайд 13</vt:lpstr>
      <vt:lpstr> Подведение итогов урока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Русский язык </dc:title>
  <dc:creator>мастер</dc:creator>
  <cp:lastModifiedBy>мастер</cp:lastModifiedBy>
  <cp:revision>11</cp:revision>
  <dcterms:created xsi:type="dcterms:W3CDTF">2017-04-19T10:43:35Z</dcterms:created>
  <dcterms:modified xsi:type="dcterms:W3CDTF">2022-04-17T10:13:15Z</dcterms:modified>
</cp:coreProperties>
</file>