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0" r:id="rId3"/>
    <p:sldId id="271" r:id="rId4"/>
    <p:sldId id="258" r:id="rId5"/>
    <p:sldId id="262" r:id="rId6"/>
    <p:sldId id="260" r:id="rId7"/>
    <p:sldId id="261" r:id="rId8"/>
    <p:sldId id="263" r:id="rId9"/>
    <p:sldId id="264" r:id="rId10"/>
    <p:sldId id="265" r:id="rId11"/>
    <p:sldId id="267" r:id="rId12"/>
    <p:sldId id="272" r:id="rId13"/>
    <p:sldId id="268" r:id="rId14"/>
    <p:sldId id="269" r:id="rId15"/>
    <p:sldId id="26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72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moziru.com/images/laboratory-clipart-cartoon-12.jpg"/>
          <p:cNvPicPr>
            <a:picLocks noChangeAspect="1" noChangeArrowheads="1"/>
          </p:cNvPicPr>
          <p:nvPr/>
        </p:nvPicPr>
        <p:blipFill>
          <a:blip r:embed="rId2" cstate="print">
            <a:lum bright="20000" contrast="-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>
              <a:defRPr/>
            </a:pPr>
            <a:r>
              <a:rPr lang="ru-RU" b="1" i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   </a:t>
            </a:r>
          </a:p>
          <a:p>
            <a:pPr algn="ctr">
              <a:defRPr/>
            </a:pPr>
            <a:endParaRPr lang="ru-RU" b="1" i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620688"/>
            <a:ext cx="7175351" cy="4304769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  <a:t>       Опытно – экспериментальная деятельность в        ДОУ.</a:t>
            </a:r>
            <a:b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63833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68952" cy="155679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  <a:t>«Микробы» </a:t>
            </a:r>
            <a:b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sz="2700" b="1" i="1" u="sng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Цель:</a:t>
            </a:r>
            <a:r>
              <a:rPr lang="ru-RU" sz="2700" b="1" i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 дать детям простейшие представления о микроорганизмах.</a:t>
            </a:r>
            <a:br>
              <a:rPr lang="ru-RU" sz="2700" b="1" i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779912" y="4005064"/>
            <a:ext cx="1944216" cy="288032"/>
          </a:xfrm>
        </p:spPr>
        <p:txBody>
          <a:bodyPr>
            <a:normAutofit fontScale="70000" lnSpcReduction="20000"/>
          </a:bodyPr>
          <a:lstStyle/>
          <a:p>
            <a:pPr algn="ctr"/>
            <a:endParaRPr lang="ru-RU" dirty="0"/>
          </a:p>
        </p:txBody>
      </p:sp>
      <p:pic>
        <p:nvPicPr>
          <p:cNvPr id="2050" name="Picture 2" descr="C:\Users\Tatayna\Desktop\b115a74afc4a3a1_1123.0ba8b7b2ec_g-midd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2474" y="1628800"/>
            <a:ext cx="7225950" cy="489654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340322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1008112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i="1" dirty="0">
                <a:solidFill>
                  <a:srgbClr val="C00000"/>
                </a:solidFill>
                <a:latin typeface="Comic Sans MS" pitchFamily="66" charset="0"/>
              </a:rPr>
              <a:t> «СВОЙСТВА ВОДЫ» </a:t>
            </a:r>
            <a:r>
              <a:rPr lang="ru-RU" sz="2800" i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2800" i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i="1" dirty="0">
                <a:solidFill>
                  <a:srgbClr val="7030A0"/>
                </a:solidFill>
                <a:latin typeface="Comic Sans MS" pitchFamily="66" charset="0"/>
              </a:rPr>
              <a:t>Изучение разного состояния воды</a:t>
            </a:r>
            <a:endParaRPr lang="ru-RU" sz="2800" i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139952" y="3212976"/>
            <a:ext cx="720080" cy="216024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4098" name="Picture 2" descr="C:\Users\Tatayna\Desktop\фото\20190124_1050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4207" y="1268760"/>
            <a:ext cx="3413977" cy="507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507408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437112"/>
            <a:ext cx="4362887" cy="10780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260648"/>
            <a:ext cx="6400800" cy="1440160"/>
          </a:xfrm>
        </p:spPr>
        <p:txBody>
          <a:bodyPr/>
          <a:lstStyle/>
          <a:p>
            <a:pPr algn="ctr"/>
            <a:r>
              <a:rPr lang="ru-RU" sz="2400" b="1" i="1" dirty="0" err="1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Магнет</a:t>
            </a:r>
            <a:r>
              <a:rPr lang="ru-RU" sz="2400" b="1" i="1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изм</a:t>
            </a: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. </a:t>
            </a:r>
          </a:p>
          <a:p>
            <a:pPr marL="45720" indent="0" algn="ctr">
              <a:buNone/>
            </a:pPr>
            <a:r>
              <a:rPr lang="ru-RU" sz="2400" b="1" i="1" dirty="0">
                <a:solidFill>
                  <a:srgbClr val="7030A0"/>
                </a:solidFill>
                <a:latin typeface="Comic Sans MS" pitchFamily="66" charset="0"/>
              </a:rPr>
              <a:t>Изучение свойств магнита</a:t>
            </a:r>
          </a:p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56792"/>
            <a:ext cx="6480720" cy="472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81688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7" y="332656"/>
            <a:ext cx="7910264" cy="1944216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i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Уголок экспериментирования  в группе</a:t>
            </a:r>
            <a:br>
              <a:rPr lang="ru-RU" sz="3600" i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endParaRPr lang="ru-RU" sz="3600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835696" y="2708920"/>
            <a:ext cx="5708104" cy="14973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Tatayna\Desktop\s12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8064896" cy="446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306365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856983" cy="1296144"/>
          </a:xfrm>
        </p:spPr>
        <p:txBody>
          <a:bodyPr/>
          <a:lstStyle/>
          <a:p>
            <a:pPr algn="ctr"/>
            <a:r>
              <a:rPr lang="ru-RU" sz="3200" i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Рекомендуемая литература для занятий с детьми</a:t>
            </a:r>
            <a:r>
              <a:rPr lang="ru-RU" sz="4800" i="1" dirty="0"/>
              <a:t/>
            </a:r>
            <a:br>
              <a:rPr lang="ru-RU" sz="4800" i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63688" y="3284984"/>
            <a:ext cx="45719" cy="45719"/>
          </a:xfrm>
        </p:spPr>
        <p:txBody>
          <a:bodyPr>
            <a:normAutofit fontScale="25000" lnSpcReduction="20000"/>
          </a:bodyPr>
          <a:lstStyle/>
          <a:p>
            <a:pPr marL="45720" indent="0">
              <a:buNone/>
            </a:pP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242616">
            <a:off x="251520" y="1812447"/>
            <a:ext cx="1566170" cy="2185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1150" y="1776363"/>
            <a:ext cx="1597016" cy="2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864656"/>
            <a:ext cx="1512168" cy="2169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176" t="5433" r="22579" b="5442"/>
          <a:stretch/>
        </p:blipFill>
        <p:spPr bwMode="auto">
          <a:xfrm rot="318765">
            <a:off x="7107351" y="1255735"/>
            <a:ext cx="1641111" cy="2882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03" t="9394" r="22528" b="9907"/>
          <a:stretch/>
        </p:blipFill>
        <p:spPr bwMode="auto">
          <a:xfrm>
            <a:off x="395536" y="4437112"/>
            <a:ext cx="1736120" cy="2275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24045">
            <a:off x="2611150" y="4437112"/>
            <a:ext cx="1650507" cy="2237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724" t="9999" r="13649" b="6620"/>
          <a:stretch/>
        </p:blipFill>
        <p:spPr bwMode="auto">
          <a:xfrm rot="474108">
            <a:off x="4705074" y="4471674"/>
            <a:ext cx="1728191" cy="2203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4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82" t="3644" r="5902" b="8664"/>
          <a:stretch/>
        </p:blipFill>
        <p:spPr bwMode="auto">
          <a:xfrm>
            <a:off x="7070472" y="4471674"/>
            <a:ext cx="1781194" cy="2177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197058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653136"/>
            <a:ext cx="4506903" cy="8620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731520"/>
            <a:ext cx="8640960" cy="2337440"/>
          </a:xfrm>
        </p:spPr>
        <p:txBody>
          <a:bodyPr>
            <a:normAutofit/>
          </a:bodyPr>
          <a:lstStyle/>
          <a:p>
            <a:pPr lvl="3" algn="ctr"/>
            <a:r>
              <a:rPr lang="ru-RU" sz="6600" b="1" i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Спасибо за внимание</a:t>
            </a:r>
          </a:p>
        </p:txBody>
      </p:sp>
      <p:pic>
        <p:nvPicPr>
          <p:cNvPr id="3074" name="Picture 2" descr="C:\Users\Tatayna\Desktop\исслед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08920"/>
            <a:ext cx="5976664" cy="367240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2371260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691680" y="3789040"/>
            <a:ext cx="4464496" cy="144016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260648"/>
            <a:ext cx="7920880" cy="3096344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sz="2400" dirty="0"/>
              <a:t> Дошкольники – прирожденные исследователи. </a:t>
            </a:r>
          </a:p>
          <a:p>
            <a:pPr marL="45720" indent="0">
              <a:buNone/>
            </a:pPr>
            <a:r>
              <a:rPr lang="ru-RU" sz="2400" dirty="0"/>
              <a:t>Эта особенность заложено от природы. Тому подтверждение их любознательность, постоянное стремление к эксперименту, желание самостоятельно находить решение проблемной ситуации. </a:t>
            </a:r>
          </a:p>
          <a:p>
            <a:endParaRPr lang="ru-RU" sz="2400" b="1" i="1" dirty="0"/>
          </a:p>
          <a:p>
            <a:endParaRPr lang="ru-RU" dirty="0"/>
          </a:p>
        </p:txBody>
      </p:sp>
      <p:pic>
        <p:nvPicPr>
          <p:cNvPr id="1026" name="Picture 2" descr="C:\Users\Tatayna\Desktop\иссле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212976"/>
            <a:ext cx="5760640" cy="27891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217836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793289" y="7389440"/>
            <a:ext cx="6512511" cy="8640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16632"/>
            <a:ext cx="8712968" cy="6741368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Цели и задачи экспериментирования в детском саду :</a:t>
            </a:r>
          </a:p>
          <a:p>
            <a:r>
              <a:rPr lang="ru-RU" sz="2000" b="1" i="1" dirty="0">
                <a:solidFill>
                  <a:srgbClr val="7030A0"/>
                </a:solidFill>
                <a:latin typeface="Comic Sans MS" pitchFamily="66" charset="0"/>
              </a:rPr>
              <a:t>Цели:</a:t>
            </a:r>
          </a:p>
          <a:p>
            <a:r>
              <a:rPr lang="ru-RU" sz="2000" dirty="0">
                <a:solidFill>
                  <a:srgbClr val="7030A0"/>
                </a:solidFill>
                <a:latin typeface="Comic Sans MS" pitchFamily="66" charset="0"/>
              </a:rPr>
              <a:t>1.Формирования основного целостного мировидения ребенка. </a:t>
            </a:r>
            <a:br>
              <a:rPr lang="ru-RU" sz="2000" dirty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ru-RU" sz="2000" dirty="0">
                <a:solidFill>
                  <a:srgbClr val="7030A0"/>
                </a:solidFill>
                <a:latin typeface="Comic Sans MS" pitchFamily="66" charset="0"/>
              </a:rPr>
              <a:t>2. Развитие наблюдательности, умение сравнивать, анализировать, обобщать, умение делать выводы. </a:t>
            </a:r>
            <a:br>
              <a:rPr lang="ru-RU" sz="2000" dirty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ru-RU" sz="2000" dirty="0">
                <a:solidFill>
                  <a:srgbClr val="7030A0"/>
                </a:solidFill>
                <a:latin typeface="Comic Sans MS" pitchFamily="66" charset="0"/>
              </a:rPr>
              <a:t>3. Развитие внимания, зрительной, слуховой чувствительности. </a:t>
            </a:r>
            <a:br>
              <a:rPr lang="ru-RU" sz="2000" dirty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ru-RU" sz="2000" dirty="0">
                <a:solidFill>
                  <a:srgbClr val="7030A0"/>
                </a:solidFill>
                <a:latin typeface="Comic Sans MS" pitchFamily="66" charset="0"/>
              </a:rPr>
              <a:t>4. Создание предпосылок формирования у детей практических и умственных действий. </a:t>
            </a:r>
          </a:p>
          <a:p>
            <a:r>
              <a:rPr lang="ru-RU" sz="2000" dirty="0">
                <a:solidFill>
                  <a:srgbClr val="7030A0"/>
                </a:solidFill>
                <a:latin typeface="Comic Sans MS" pitchFamily="66" charset="0"/>
              </a:rPr>
              <a:t>5. Формировать опыт выполнения правил техники безопасности. </a:t>
            </a:r>
          </a:p>
          <a:p>
            <a:r>
              <a:rPr lang="ru-RU" sz="2000" b="1" dirty="0">
                <a:solidFill>
                  <a:srgbClr val="7030A0"/>
                </a:solidFill>
                <a:latin typeface="Comic Sans MS" pitchFamily="66" charset="0"/>
              </a:rPr>
              <a:t>Познавательные задачи:</a:t>
            </a:r>
          </a:p>
          <a:p>
            <a:r>
              <a:rPr lang="ru-RU" sz="2000" dirty="0">
                <a:solidFill>
                  <a:srgbClr val="7030A0"/>
                </a:solidFill>
                <a:latin typeface="Comic Sans MS" pitchFamily="66" charset="0"/>
              </a:rPr>
              <a:t>     Расширение и систематизация элементарных естественнонаучных и экологических представлений детей.</a:t>
            </a:r>
          </a:p>
          <a:p>
            <a:r>
              <a:rPr lang="ru-RU" sz="2000" b="1" dirty="0">
                <a:solidFill>
                  <a:srgbClr val="7030A0"/>
                </a:solidFill>
                <a:latin typeface="Comic Sans MS" pitchFamily="66" charset="0"/>
              </a:rPr>
              <a:t>Развивающие задачи:</a:t>
            </a:r>
          </a:p>
          <a:p>
            <a:r>
              <a:rPr lang="ru-RU" sz="2000" dirty="0">
                <a:solidFill>
                  <a:srgbClr val="7030A0"/>
                </a:solidFill>
                <a:latin typeface="Comic Sans MS" pitchFamily="66" charset="0"/>
              </a:rPr>
              <a:t>     Создание предпосылок формирования практических и умственных действий.</a:t>
            </a:r>
          </a:p>
          <a:p>
            <a:r>
              <a:rPr lang="ru-RU" sz="2000" b="1" dirty="0">
                <a:solidFill>
                  <a:srgbClr val="7030A0"/>
                </a:solidFill>
                <a:latin typeface="Comic Sans MS" pitchFamily="66" charset="0"/>
              </a:rPr>
              <a:t>Воспитательные задачи:</a:t>
            </a:r>
          </a:p>
          <a:p>
            <a:r>
              <a:rPr lang="ru-RU" sz="2000" dirty="0">
                <a:solidFill>
                  <a:srgbClr val="7030A0"/>
                </a:solidFill>
                <a:latin typeface="Comic Sans MS" pitchFamily="66" charset="0"/>
              </a:rPr>
              <a:t>     Стимулировать желание детей экспериментировать.</a:t>
            </a:r>
          </a:p>
          <a:p>
            <a:r>
              <a:rPr lang="ru-RU" sz="2000" dirty="0">
                <a:solidFill>
                  <a:srgbClr val="7030A0"/>
                </a:solidFill>
                <a:latin typeface="Comic Sans MS" pitchFamily="66" charset="0"/>
              </a:rPr>
              <a:t>Формировать коммуникативные навыки.</a:t>
            </a:r>
          </a:p>
          <a:p>
            <a:endParaRPr lang="ru-RU" sz="2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4735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920880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>
                <a:solidFill>
                  <a:srgbClr val="C00000"/>
                </a:solidFill>
                <a:latin typeface="Comic Sans MS" pitchFamily="66" charset="0"/>
              </a:rPr>
              <a:t>Алгоритм  подготовки  эксперимента:</a:t>
            </a:r>
            <a:br>
              <a:rPr lang="ru-RU" i="1" dirty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700808"/>
            <a:ext cx="8712968" cy="4896544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80000"/>
              </a:lnSpc>
              <a:buNone/>
            </a:pPr>
            <a:endParaRPr lang="ru-RU" altLang="ru-RU" b="1" i="1" dirty="0">
              <a:solidFill>
                <a:srgbClr val="7030A0"/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  <a:buNone/>
            </a:pPr>
            <a:r>
              <a:rPr lang="ru-RU" altLang="ru-RU" sz="3800" b="1" i="1" dirty="0">
                <a:solidFill>
                  <a:srgbClr val="7030A0"/>
                </a:solidFill>
                <a:latin typeface="Comic Sans MS" pitchFamily="66" charset="0"/>
              </a:rPr>
              <a:t>1.Выбор объекта исследования.</a:t>
            </a:r>
          </a:p>
          <a:p>
            <a:pPr>
              <a:lnSpc>
                <a:spcPct val="80000"/>
              </a:lnSpc>
              <a:buNone/>
            </a:pPr>
            <a:r>
              <a:rPr lang="ru-RU" altLang="ru-RU" sz="3800" b="1" i="1" dirty="0">
                <a:solidFill>
                  <a:srgbClr val="7030A0"/>
                </a:solidFill>
                <a:latin typeface="Comic Sans MS" pitchFamily="66" charset="0"/>
              </a:rPr>
              <a:t>2.Предварительная работа (экскурсии, наблюдения, беседы и т.д.)</a:t>
            </a:r>
          </a:p>
          <a:p>
            <a:pPr>
              <a:lnSpc>
                <a:spcPct val="80000"/>
              </a:lnSpc>
              <a:buNone/>
            </a:pPr>
            <a:r>
              <a:rPr lang="ru-RU" altLang="ru-RU" sz="3800" b="1" i="1" dirty="0">
                <a:solidFill>
                  <a:srgbClr val="7030A0"/>
                </a:solidFill>
                <a:latin typeface="Comic Sans MS" pitchFamily="66" charset="0"/>
              </a:rPr>
              <a:t>3.Определение типа, вида и тематики эксперимента.</a:t>
            </a:r>
          </a:p>
          <a:p>
            <a:pPr>
              <a:lnSpc>
                <a:spcPct val="80000"/>
              </a:lnSpc>
              <a:buNone/>
            </a:pPr>
            <a:r>
              <a:rPr lang="ru-RU" altLang="ru-RU" sz="3800" b="1" i="1" dirty="0">
                <a:solidFill>
                  <a:srgbClr val="7030A0"/>
                </a:solidFill>
                <a:latin typeface="Comic Sans MS" pitchFamily="66" charset="0"/>
              </a:rPr>
              <a:t>4.Выбор цели, задач работы с детьми.</a:t>
            </a:r>
          </a:p>
          <a:p>
            <a:pPr>
              <a:lnSpc>
                <a:spcPct val="80000"/>
              </a:lnSpc>
              <a:buNone/>
            </a:pPr>
            <a:r>
              <a:rPr lang="ru-RU" altLang="ru-RU" sz="3800" b="1" i="1" dirty="0">
                <a:solidFill>
                  <a:srgbClr val="7030A0"/>
                </a:solidFill>
                <a:latin typeface="Comic Sans MS" pitchFamily="66" charset="0"/>
              </a:rPr>
              <a:t>5.Предварительная исследовательская работа (в мини-лаборатории или в центре науки).</a:t>
            </a:r>
          </a:p>
          <a:p>
            <a:pPr>
              <a:lnSpc>
                <a:spcPct val="80000"/>
              </a:lnSpc>
              <a:buNone/>
            </a:pPr>
            <a:r>
              <a:rPr lang="ru-RU" altLang="ru-RU" sz="3800" b="1" i="1" dirty="0">
                <a:solidFill>
                  <a:srgbClr val="7030A0"/>
                </a:solidFill>
                <a:latin typeface="Comic Sans MS" pitchFamily="66" charset="0"/>
              </a:rPr>
              <a:t>6.Выбор и подготовка пособий и оборудования с учётом сезона, возраста детей, изучаемой темы.</a:t>
            </a:r>
          </a:p>
          <a:p>
            <a:pPr>
              <a:lnSpc>
                <a:spcPct val="80000"/>
              </a:lnSpc>
              <a:buNone/>
            </a:pPr>
            <a:r>
              <a:rPr lang="ru-RU" altLang="ru-RU" sz="3800" b="1" i="1" dirty="0">
                <a:solidFill>
                  <a:srgbClr val="7030A0"/>
                </a:solidFill>
                <a:latin typeface="Comic Sans MS" pitchFamily="66" charset="0"/>
              </a:rPr>
              <a:t>7.Обобщение результатов наблюдений в различных формах </a:t>
            </a:r>
          </a:p>
          <a:p>
            <a:pPr>
              <a:lnSpc>
                <a:spcPct val="80000"/>
              </a:lnSpc>
              <a:buNone/>
            </a:pPr>
            <a:r>
              <a:rPr lang="ru-RU" altLang="ru-RU" sz="3800" b="1" i="1" dirty="0">
                <a:solidFill>
                  <a:srgbClr val="7030A0"/>
                </a:solidFill>
                <a:latin typeface="Comic Sans MS" pitchFamily="66" charset="0"/>
              </a:rPr>
              <a:t>(дневники наблюдений, фотографии, </a:t>
            </a:r>
          </a:p>
          <a:p>
            <a:pPr>
              <a:lnSpc>
                <a:spcPct val="80000"/>
              </a:lnSpc>
              <a:buNone/>
            </a:pPr>
            <a:r>
              <a:rPr lang="ru-RU" altLang="ru-RU" sz="3800" b="1" i="1" dirty="0">
                <a:solidFill>
                  <a:srgbClr val="7030A0"/>
                </a:solidFill>
                <a:latin typeface="Comic Sans MS" pitchFamily="66" charset="0"/>
              </a:rPr>
              <a:t>рисунки и пр.)</a:t>
            </a:r>
          </a:p>
          <a:p>
            <a:pPr>
              <a:lnSpc>
                <a:spcPct val="80000"/>
              </a:lnSpc>
              <a:buNone/>
            </a:pPr>
            <a:r>
              <a:rPr lang="ru-RU" altLang="ru-RU" sz="3800" b="1" i="1" dirty="0">
                <a:solidFill>
                  <a:srgbClr val="7030A0"/>
                </a:solidFill>
                <a:latin typeface="Comic Sans MS" pitchFamily="66" charset="0"/>
              </a:rPr>
              <a:t>8.Прогнозирование результата.</a:t>
            </a:r>
          </a:p>
          <a:p>
            <a:pPr>
              <a:lnSpc>
                <a:spcPct val="80000"/>
              </a:lnSpc>
              <a:buNone/>
            </a:pPr>
            <a:r>
              <a:rPr lang="ru-RU" altLang="ru-RU" sz="3800" b="1" i="1" dirty="0">
                <a:solidFill>
                  <a:srgbClr val="7030A0"/>
                </a:solidFill>
                <a:latin typeface="Comic Sans MS" pitchFamily="66" charset="0"/>
              </a:rPr>
              <a:t>9.Закрепление последовательности действий.</a:t>
            </a:r>
          </a:p>
          <a:p>
            <a:pPr>
              <a:lnSpc>
                <a:spcPct val="80000"/>
              </a:lnSpc>
              <a:buNone/>
            </a:pPr>
            <a:r>
              <a:rPr lang="ru-RU" altLang="ru-RU" sz="3800" b="1" i="1" dirty="0">
                <a:solidFill>
                  <a:srgbClr val="7030A0"/>
                </a:solidFill>
                <a:latin typeface="Comic Sans MS" pitchFamily="66" charset="0"/>
              </a:rPr>
              <a:t>10.Закрепление правил безопасности.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06042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856984" cy="1296144"/>
          </a:xfrm>
        </p:spPr>
        <p:txBody>
          <a:bodyPr>
            <a:normAutofit fontScale="90000"/>
          </a:bodyPr>
          <a:lstStyle/>
          <a:p>
            <a:pPr algn="l"/>
            <a:r>
              <a:rPr lang="ru-RU" i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Классификация экспериментов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:</a:t>
            </a:r>
            <a:br>
              <a:rPr lang="ru-RU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24744"/>
            <a:ext cx="8208912" cy="5328592"/>
          </a:xfrm>
        </p:spPr>
        <p:txBody>
          <a:bodyPr>
            <a:normAutofit/>
          </a:bodyPr>
          <a:lstStyle/>
          <a:p>
            <a:r>
              <a:rPr lang="ru-RU" sz="2200" dirty="0">
                <a:latin typeface="Comic Sans MS" pitchFamily="66" charset="0"/>
              </a:rPr>
              <a:t> </a:t>
            </a:r>
            <a:r>
              <a:rPr lang="ru-RU" sz="2200" b="1" i="1" dirty="0">
                <a:solidFill>
                  <a:srgbClr val="7030A0"/>
                </a:solidFill>
                <a:latin typeface="Comic Sans MS" pitchFamily="66" charset="0"/>
              </a:rPr>
              <a:t>По характеру объектов, используемых в эксперименте:</a:t>
            </a:r>
          </a:p>
          <a:p>
            <a:r>
              <a:rPr lang="ru-RU" sz="2200" b="1" i="1" dirty="0">
                <a:solidFill>
                  <a:srgbClr val="7030A0"/>
                </a:solidFill>
                <a:latin typeface="Comic Sans MS" pitchFamily="66" charset="0"/>
              </a:rPr>
              <a:t> По месту проведения опытов:</a:t>
            </a:r>
          </a:p>
          <a:p>
            <a:r>
              <a:rPr lang="ru-RU" sz="2200" b="1" i="1" dirty="0">
                <a:solidFill>
                  <a:srgbClr val="7030A0"/>
                </a:solidFill>
                <a:latin typeface="Comic Sans MS" pitchFamily="66" charset="0"/>
              </a:rPr>
              <a:t> По количеству детей (форма организации):</a:t>
            </a:r>
          </a:p>
          <a:p>
            <a:r>
              <a:rPr lang="ru-RU" sz="2200" b="1" i="1" dirty="0">
                <a:solidFill>
                  <a:srgbClr val="7030A0"/>
                </a:solidFill>
                <a:latin typeface="Comic Sans MS" pitchFamily="66" charset="0"/>
              </a:rPr>
              <a:t> По причине их проведения:</a:t>
            </a:r>
          </a:p>
          <a:p>
            <a:r>
              <a:rPr lang="ru-RU" sz="2200" b="1" i="1" dirty="0">
                <a:solidFill>
                  <a:srgbClr val="7030A0"/>
                </a:solidFill>
                <a:latin typeface="Comic Sans MS" pitchFamily="66" charset="0"/>
              </a:rPr>
              <a:t> По характеру включения в педагогический процесс:</a:t>
            </a:r>
          </a:p>
          <a:p>
            <a:r>
              <a:rPr lang="ru-RU" sz="2200" b="1" i="1" dirty="0">
                <a:solidFill>
                  <a:srgbClr val="7030A0"/>
                </a:solidFill>
                <a:latin typeface="Comic Sans MS" pitchFamily="66" charset="0"/>
              </a:rPr>
              <a:t> По продолжительности:</a:t>
            </a:r>
          </a:p>
          <a:p>
            <a:r>
              <a:rPr lang="ru-RU" sz="2200" b="1" i="1" dirty="0">
                <a:solidFill>
                  <a:srgbClr val="7030A0"/>
                </a:solidFill>
                <a:latin typeface="Comic Sans MS" pitchFamily="66" charset="0"/>
              </a:rPr>
              <a:t> По количеству наблюдений за одним и тем же объектом:</a:t>
            </a:r>
          </a:p>
          <a:p>
            <a:r>
              <a:rPr lang="ru-RU" sz="2200" b="1" i="1" dirty="0">
                <a:solidFill>
                  <a:srgbClr val="7030A0"/>
                </a:solidFill>
                <a:latin typeface="Comic Sans MS" pitchFamily="66" charset="0"/>
              </a:rPr>
              <a:t> По месту в цикле:</a:t>
            </a:r>
          </a:p>
          <a:p>
            <a:r>
              <a:rPr lang="ru-RU" sz="2200" b="1" i="1" dirty="0">
                <a:solidFill>
                  <a:srgbClr val="7030A0"/>
                </a:solidFill>
                <a:latin typeface="Comic Sans MS" pitchFamily="66" charset="0"/>
              </a:rPr>
              <a:t> По характеру мыслительных операций:</a:t>
            </a:r>
          </a:p>
          <a:p>
            <a:r>
              <a:rPr lang="ru-RU" sz="2200" b="1" i="1" dirty="0">
                <a:solidFill>
                  <a:srgbClr val="7030A0"/>
                </a:solidFill>
                <a:latin typeface="Comic Sans MS" pitchFamily="66" charset="0"/>
              </a:rPr>
              <a:t> По </a:t>
            </a:r>
            <a:r>
              <a:rPr lang="ru-RU" b="1" i="1" dirty="0">
                <a:solidFill>
                  <a:srgbClr val="7030A0"/>
                </a:solidFill>
                <a:latin typeface="Comic Sans MS" pitchFamily="66" charset="0"/>
              </a:rPr>
              <a:t>способу применений в аудитории.</a:t>
            </a:r>
            <a:endParaRPr lang="ru-RU" sz="2200" b="1" i="1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73060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2376264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  <a:t>Основное  оборудование  в  уголке  экспериментирования: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2420888"/>
            <a:ext cx="8928992" cy="4320480"/>
          </a:xfrm>
        </p:spPr>
        <p:txBody>
          <a:bodyPr>
            <a:normAutofit fontScale="32500" lnSpcReduction="20000"/>
          </a:bodyPr>
          <a:lstStyle/>
          <a:p>
            <a:pPr>
              <a:lnSpc>
                <a:spcPct val="90000"/>
              </a:lnSpc>
              <a:buFont typeface="Wingdings" pitchFamily="2" charset="2"/>
              <a:buChar char="ü"/>
              <a:defRPr/>
            </a:pPr>
            <a:endParaRPr lang="ru-RU" altLang="ru-RU" b="1" i="1" dirty="0">
              <a:solidFill>
                <a:srgbClr val="7030A0"/>
              </a:solidFill>
              <a:latin typeface="Comic Sans MS" pitchFamily="66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altLang="ru-RU" sz="4600" b="1" i="1" dirty="0">
                <a:solidFill>
                  <a:srgbClr val="7030A0"/>
                </a:solidFill>
                <a:latin typeface="Comic Sans MS" pitchFamily="66" charset="0"/>
              </a:rPr>
              <a:t>приборы – помощники: лупы, весы, песочные часы, компас, магниты;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altLang="ru-RU" sz="4600" b="1" i="1" dirty="0">
                <a:solidFill>
                  <a:srgbClr val="7030A0"/>
                </a:solidFill>
                <a:latin typeface="Comic Sans MS" pitchFamily="66" charset="0"/>
              </a:rPr>
              <a:t>разнообразные сосуды из различных материалов (пластмасса, стекло, металл, керамика);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altLang="ru-RU" sz="4600" b="1" i="1" dirty="0">
                <a:solidFill>
                  <a:srgbClr val="7030A0"/>
                </a:solidFill>
                <a:latin typeface="Comic Sans MS" pitchFamily="66" charset="0"/>
              </a:rPr>
              <a:t>  природный материал: камешки, глина, песок, ракушки, мох,   шишки, перья, листья и др.;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altLang="ru-RU" sz="4600" b="1" i="1" dirty="0">
                <a:solidFill>
                  <a:srgbClr val="7030A0"/>
                </a:solidFill>
                <a:latin typeface="Comic Sans MS" pitchFamily="66" charset="0"/>
              </a:rPr>
              <a:t>  утилизированный материал: проволока, кусочки кожи, меха, ткани, пробки и др.;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altLang="ru-RU" sz="4600" b="1" i="1" dirty="0">
                <a:solidFill>
                  <a:srgbClr val="7030A0"/>
                </a:solidFill>
                <a:latin typeface="Comic Sans MS" pitchFamily="66" charset="0"/>
              </a:rPr>
              <a:t>  технические материалы: гайки, скрепки, болты, гвоздики и др.;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altLang="ru-RU" sz="4600" b="1" i="1" dirty="0">
                <a:solidFill>
                  <a:srgbClr val="7030A0"/>
                </a:solidFill>
                <a:latin typeface="Comic Sans MS" pitchFamily="66" charset="0"/>
              </a:rPr>
              <a:t>  разные виды бумаги: обычная, картон, наждачная, копировальная и др.;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altLang="ru-RU" sz="4600" b="1" i="1" dirty="0">
                <a:solidFill>
                  <a:srgbClr val="7030A0"/>
                </a:solidFill>
                <a:latin typeface="Comic Sans MS" pitchFamily="66" charset="0"/>
              </a:rPr>
              <a:t>  красители: пищевые и непищевые (гуашь, акварельные краски, и др.);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altLang="ru-RU" sz="4600" b="1" i="1" dirty="0">
                <a:solidFill>
                  <a:srgbClr val="7030A0"/>
                </a:solidFill>
                <a:latin typeface="Comic Sans MS" pitchFamily="66" charset="0"/>
              </a:rPr>
              <a:t>медицинские материалы: пипетки, колбы, деревянные палочки,       шприцы (без игл), мерные ложки, резиновые груши и др.; 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altLang="ru-RU" sz="4600" b="1" i="1" dirty="0">
                <a:solidFill>
                  <a:srgbClr val="7030A0"/>
                </a:solidFill>
                <a:latin typeface="Comic Sans MS" pitchFamily="66" charset="0"/>
              </a:rPr>
              <a:t> прочие материалы: зеркала, воздушные шары, мука, соль, сахар,    цветные и прозрачные стёкла и др.</a:t>
            </a:r>
            <a:br>
              <a:rPr lang="ru-RU" altLang="ru-RU" sz="4600" b="1" i="1" dirty="0">
                <a:solidFill>
                  <a:srgbClr val="7030A0"/>
                </a:solidFill>
                <a:latin typeface="Comic Sans MS" pitchFamily="66" charset="0"/>
              </a:rPr>
            </a:br>
            <a:endParaRPr lang="ru-RU" altLang="ru-RU" sz="4600" b="1" i="1" dirty="0">
              <a:solidFill>
                <a:srgbClr val="7030A0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5061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>
                <a:solidFill>
                  <a:srgbClr val="C00000"/>
                </a:solidFill>
                <a:latin typeface="Comic Sans MS" pitchFamily="66" charset="0"/>
              </a:rPr>
              <a:t>«Воздух»</a:t>
            </a:r>
            <a:br>
              <a:rPr lang="ru-RU" i="1" dirty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sz="2200" i="1" u="sng" dirty="0">
                <a:solidFill>
                  <a:srgbClr val="4F6228"/>
                </a:solidFill>
                <a:latin typeface="Comic Sans MS" pitchFamily="66" charset="0"/>
                <a:cs typeface="Times New Roman" pitchFamily="18" charset="0"/>
              </a:rPr>
              <a:t>Цель</a:t>
            </a:r>
            <a:r>
              <a:rPr lang="ru-RU" sz="2200" i="1" dirty="0">
                <a:solidFill>
                  <a:srgbClr val="4F6228"/>
                </a:solidFill>
                <a:latin typeface="Comic Sans MS" pitchFamily="66" charset="0"/>
                <a:cs typeface="Times New Roman" pitchFamily="18" charset="0"/>
              </a:rPr>
              <a:t>: расширить представления детей о воздухе и его значении в жизни человека</a:t>
            </a:r>
            <a:r>
              <a:rPr lang="ru-RU" sz="2200" b="1" i="1" dirty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ru-RU" sz="2200" b="1" i="1" dirty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sz="2200" b="1" i="1" dirty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ru-RU" sz="2200" b="1" i="1" dirty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 flipH="1">
            <a:off x="4716015" y="2708920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7" name="Picture 3" descr="C:\Users\Tatayna\Desktop\ВОЗДУХ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67328"/>
            <a:ext cx="5976664" cy="51020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2915869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  <a:t>«Вода»</a:t>
            </a:r>
            <a:br>
              <a:rPr lang="ru-RU" b="1" i="1" dirty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sz="2200" b="1" i="1" u="sng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Цель: </a:t>
            </a:r>
            <a:r>
              <a:rPr lang="ru-RU" sz="2200" b="1" i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Формирование у детей осознанного, бережного отношения к воде, как важному природному ресурсу</a:t>
            </a:r>
            <a:r>
              <a:rPr lang="ru-RU" sz="2200" i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.</a:t>
            </a: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148064" y="5157192"/>
            <a:ext cx="45719" cy="45719"/>
          </a:xfrm>
        </p:spPr>
        <p:txBody>
          <a:bodyPr>
            <a:normAutofit fontScale="25000" lnSpcReduction="20000"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b="1" i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2050" name="Picture 2" descr="C:\Users\Tatayna\Desktop\8c5efd7870155f75e8b57cddeb69eb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92896"/>
            <a:ext cx="7416823" cy="410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5580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12968" cy="1368152"/>
          </a:xfrm>
        </p:spPr>
        <p:txBody>
          <a:bodyPr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i="1" dirty="0">
                <a:solidFill>
                  <a:srgbClr val="C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«Что легче, что тяжелее». «Что из чего?»</a:t>
            </a:r>
            <a:br>
              <a:rPr lang="ru-RU" sz="2800" i="1" dirty="0">
                <a:solidFill>
                  <a:srgbClr val="C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C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br>
              <a:rPr lang="ru-RU" sz="2000" i="1" dirty="0">
                <a:solidFill>
                  <a:srgbClr val="C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</a:br>
            <a:r>
              <a:rPr lang="ru-RU" sz="2000" i="1" u="sng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Цель</a:t>
            </a:r>
            <a:r>
              <a:rPr lang="ru-RU" sz="2000" i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: на простом примере показать детям, что предметы могут быть легкими и тяжелыми. </a:t>
            </a:r>
            <a:r>
              <a:rPr lang="ru-RU" sz="3600" i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3600" i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3600" b="1" i="1" dirty="0">
                <a:solidFill>
                  <a:srgbClr val="C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600" b="1" i="1" dirty="0">
                <a:solidFill>
                  <a:srgbClr val="C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</a:br>
            <a:endParaRPr lang="ru-RU" sz="2400" dirty="0"/>
          </a:p>
        </p:txBody>
      </p:sp>
      <p:pic>
        <p:nvPicPr>
          <p:cNvPr id="3074" name="Picture 2" descr="C:\Users\Tatayna\Desktop\8c5efd7870155f75e8b57cddeb69eb1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9985" y="3860800"/>
            <a:ext cx="216830" cy="144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Tatayna\Desktop\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44824"/>
            <a:ext cx="6912768" cy="460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2624569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515</TotalTime>
  <Words>361</Words>
  <Application>Microsoft Office PowerPoint</Application>
  <PresentationFormat>Экран (4:3)</PresentationFormat>
  <Paragraphs>61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       Опытно – экспериментальная деятельность в        ДОУ. </vt:lpstr>
      <vt:lpstr>Слайд 2</vt:lpstr>
      <vt:lpstr>Слайд 3</vt:lpstr>
      <vt:lpstr>Алгоритм  подготовки  эксперимента:  </vt:lpstr>
      <vt:lpstr>Классификация экспериментов:    </vt:lpstr>
      <vt:lpstr>Основное  оборудование  в  уголке  экспериментирования:</vt:lpstr>
      <vt:lpstr>«Воздух» Цель: расширить представления детей о воздухе и его значении в жизни человека   </vt:lpstr>
      <vt:lpstr>«Вода» Цель: Формирование у детей осознанного, бережного отношения к воде, как важному природному ресурсу.</vt:lpstr>
      <vt:lpstr>«Что легче, что тяжелее». «Что из чего?»   Цель: на простом примере показать детям, что предметы могут быть легкими и тяжелыми.   </vt:lpstr>
      <vt:lpstr>«Микробы»  Цель: дать детям простейшие представления о микроорганизмах. </vt:lpstr>
      <vt:lpstr> «СВОЙСТВА ВОДЫ»  Изучение разного состояния воды</vt:lpstr>
      <vt:lpstr>Слайд 12</vt:lpstr>
      <vt:lpstr>Уголок экспериментирования  в группе </vt:lpstr>
      <vt:lpstr>Рекомендуемая литература для занятий с детьми 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Tatayna</dc:creator>
  <cp:lastModifiedBy>Елена</cp:lastModifiedBy>
  <cp:revision>36</cp:revision>
  <dcterms:created xsi:type="dcterms:W3CDTF">2019-10-14T13:50:13Z</dcterms:created>
  <dcterms:modified xsi:type="dcterms:W3CDTF">2022-05-03T12:10:28Z</dcterms:modified>
</cp:coreProperties>
</file>