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8" r:id="rId6"/>
    <p:sldId id="263" r:id="rId7"/>
    <p:sldId id="264" r:id="rId8"/>
    <p:sldId id="272" r:id="rId9"/>
    <p:sldId id="270" r:id="rId10"/>
    <p:sldId id="269" r:id="rId11"/>
    <p:sldId id="271" r:id="rId12"/>
    <p:sldId id="273" r:id="rId13"/>
    <p:sldId id="267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5CF15-897F-4763-A831-7838CAE62A88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D5CBF-153B-4AE4-9F05-DA670E516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74;&#1072;&#1076;&#1088;&#1072;&#1090;%20&#1089;&#1091;&#1084;&#1084;&#1099;%20&#1080;%20&#1082;&#1074;&#1072;&#1076;&#1088;&#1072;&#1090;%20&#1088;&#1072;&#1079;&#1085;&#1086;&#1089;&#1090;&#1080;\&#1044;&#1077;&#1090;&#1089;&#1082;&#1080;&#1077;%20&#1080;%20&#1096;&#1082;&#1086;&#1083;&#1100;&#1085;&#1099;&#1077;%20&#1087;&#1077;&#1089;&#1085;&#1080;%20-%20&#1059;&#1095;&#1072;&#1090;%20&#1074;%20&#1096;&#1082;&#1086;&#1083;&#1077;1.mp3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Формулы сокращенного умножения.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Детские и школьные песни - Учат в школе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86710" y="5643578"/>
            <a:ext cx="304800" cy="304800"/>
          </a:xfrm>
          <a:prstGeom prst="rect">
            <a:avLst/>
          </a:prstGeom>
        </p:spPr>
      </p:pic>
      <p:pic>
        <p:nvPicPr>
          <p:cNvPr id="7" name="Picture 4" descr="C:\Users\Наталья\Pictures\Организатор клипов (Microsoft)\j0370126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502150"/>
            <a:ext cx="1714500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5064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по алгебре для 7 класса. Преобразование многочлена в квадрат  суммы или разности двух выраж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24936" cy="709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699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резентация по алгебре для 7 класса. Преобразование многочлена в квадрат  суммы или разности двух выраж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12879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796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резентация по математике на тему &amp;quot;Преобразование многочлена в квадрат суммы  или разности двух выражений&amp;quot; (7 класс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08719"/>
            <a:ext cx="7560839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342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642918"/>
            <a:ext cx="3852890" cy="585791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-С какими формулами мы познакомились сегодня на уроке? </a:t>
            </a: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-Почему эти формулы называются формулами сокращенного умножения? 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-Чему равен квадрат суммы двух выражений? 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>
                <a:solidFill>
                  <a:srgbClr val="FF0000"/>
                </a:solidFill>
              </a:rPr>
              <a:t>-Чему равен квадрат разности двух выражений? 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/>
              <a:t>-Как вы думаете, зачем нужны нам эти формулы и стоит ли их запоминать? 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642918"/>
            <a:ext cx="3852890" cy="5268931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С формулами сокращенного умножения</a:t>
            </a:r>
          </a:p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Позволяют некоторые многочлены умножать короче, быстрее, чем остальные.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Равен квадрату первого выражения плюс удвоенное произведение первого и второго выражения плюс квадрат второго выражения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Равен квадрату первого выражения минус удвоенное произведение первого и второго выражения плюс квадрат второго выражения</a:t>
            </a:r>
          </a:p>
          <a:p>
            <a:endParaRPr lang="ru-RU" sz="2000" dirty="0"/>
          </a:p>
        </p:txBody>
      </p:sp>
      <p:sp>
        <p:nvSpPr>
          <p:cNvPr id="5" name="Облако 4"/>
          <p:cNvSpPr/>
          <p:nvPr/>
        </p:nvSpPr>
        <p:spPr>
          <a:xfrm>
            <a:off x="4357686" y="642918"/>
            <a:ext cx="3986234" cy="71438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4429124" y="1357298"/>
            <a:ext cx="3557606" cy="12144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4357686" y="2428868"/>
            <a:ext cx="4500594" cy="2000264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4643438" y="3929066"/>
            <a:ext cx="4343424" cy="214314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№ 729- </a:t>
            </a:r>
            <a:r>
              <a:rPr lang="ru-RU" i="1" dirty="0" smtClean="0">
                <a:solidFill>
                  <a:srgbClr val="FF0000"/>
                </a:solidFill>
              </a:rPr>
              <a:t>путь подражания </a:t>
            </a:r>
            <a:r>
              <a:rPr lang="ru-RU" dirty="0" smtClean="0">
                <a:solidFill>
                  <a:srgbClr val="00B050"/>
                </a:solidFill>
              </a:rPr>
              <a:t>преобразовать в многочлен, используя формулы квадрата суммы и квадрата разности.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№ 731 – </a:t>
            </a:r>
            <a:r>
              <a:rPr lang="ru-RU" dirty="0" smtClean="0">
                <a:solidFill>
                  <a:srgbClr val="00B050"/>
                </a:solidFill>
              </a:rPr>
              <a:t>творческое задание, заполнить пустые пропуски </a:t>
            </a:r>
            <a:r>
              <a:rPr lang="ru-RU" dirty="0" smtClean="0">
                <a:solidFill>
                  <a:srgbClr val="C00000"/>
                </a:solidFill>
              </a:rPr>
              <a:t>– </a:t>
            </a:r>
            <a:r>
              <a:rPr lang="ru-RU" i="1" dirty="0" smtClean="0">
                <a:solidFill>
                  <a:srgbClr val="C00000"/>
                </a:solidFill>
              </a:rPr>
              <a:t>путь размышления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Внимание! Для любознательных!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*  доказать геометрический  смысл  формулы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(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ru-RU" dirty="0" smtClean="0">
                <a:solidFill>
                  <a:srgbClr val="00B050"/>
                </a:solidFill>
              </a:rPr>
              <a:t>+</a:t>
            </a:r>
            <a:r>
              <a:rPr lang="en-US" dirty="0" smtClean="0">
                <a:solidFill>
                  <a:srgbClr val="00B050"/>
                </a:solidFill>
              </a:rPr>
              <a:t>b</a:t>
            </a:r>
            <a:r>
              <a:rPr lang="ru-RU" dirty="0" smtClean="0">
                <a:solidFill>
                  <a:srgbClr val="00B050"/>
                </a:solidFill>
              </a:rPr>
              <a:t>)</a:t>
            </a:r>
            <a:r>
              <a:rPr lang="ru-RU" baseline="30000" dirty="0" smtClean="0">
                <a:solidFill>
                  <a:srgbClr val="00B050"/>
                </a:solidFill>
              </a:rPr>
              <a:t>2 </a:t>
            </a:r>
            <a:r>
              <a:rPr lang="ru-RU" dirty="0" smtClean="0">
                <a:solidFill>
                  <a:srgbClr val="00B050"/>
                </a:solidFill>
              </a:rPr>
              <a:t>стр.189.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 rot="1196304">
            <a:off x="86049" y="-630942"/>
            <a:ext cx="8858312" cy="7089656"/>
          </a:xfrm>
          <a:prstGeom prst="irregularSeal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14414" y="857232"/>
            <a:ext cx="692948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-Путь размышления самый благородный,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-Путь подражания самый легкий 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-И путь опыта это путь самый горький</a:t>
            </a:r>
            <a:b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</a:rPr>
              <a:t>Конфуций </a:t>
            </a:r>
            <a:endParaRPr lang="ru-RU" sz="32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34469" cy="108012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C00000"/>
                </a:solidFill>
              </a:rPr>
              <a:t>Три пути ведут к знанию: 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5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Наталья\Pictures\Организатор клипов (Microsoft)\j030337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14826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14348" y="714356"/>
            <a:ext cx="809524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dirty="0"/>
              <a:t>- Квадрат </a:t>
            </a:r>
            <a:r>
              <a:rPr lang="ru-RU" sz="3600" dirty="0" err="1"/>
              <a:t>a</a:t>
            </a:r>
            <a:r>
              <a:rPr lang="ru-RU" sz="3600" dirty="0"/>
              <a:t> :   </a:t>
            </a:r>
            <a:r>
              <a:rPr lang="ru-RU" sz="3600" dirty="0" smtClean="0"/>
              <a:t>                                         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Квадрат </a:t>
            </a:r>
            <a:r>
              <a:rPr lang="ru-RU" sz="3600" dirty="0" err="1"/>
              <a:t>b</a:t>
            </a:r>
            <a:r>
              <a:rPr lang="ru-RU" sz="3600" dirty="0"/>
              <a:t> :  </a:t>
            </a:r>
            <a:r>
              <a:rPr lang="ru-RU" sz="3600" dirty="0" smtClean="0"/>
              <a:t>                                           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Разность квадратов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 </a:t>
            </a:r>
            <a:r>
              <a:rPr lang="ru-RU" sz="3600" dirty="0" smtClean="0"/>
              <a:t>         </a:t>
            </a:r>
            <a:r>
              <a:rPr lang="en-US" sz="3600" dirty="0" smtClean="0">
                <a:solidFill>
                  <a:srgbClr val="C00000"/>
                </a:solidFill>
              </a:rPr>
              <a:t>a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r>
              <a:rPr lang="ru-RU" sz="3600" dirty="0">
                <a:solidFill>
                  <a:srgbClr val="C00000"/>
                </a:solidFill>
              </a:rPr>
              <a:t> – 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Сумма квадратов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 </a:t>
            </a:r>
            <a:r>
              <a:rPr lang="ru-RU" sz="3600" dirty="0" smtClean="0"/>
              <a:t>              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r>
              <a:rPr lang="ru-RU" sz="3600" dirty="0">
                <a:solidFill>
                  <a:srgbClr val="C00000"/>
                </a:solidFill>
              </a:rPr>
              <a:t> +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Произведение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  </a:t>
            </a:r>
            <a:r>
              <a:rPr lang="ru-RU" sz="3600" dirty="0" smtClean="0"/>
              <a:t>                      </a:t>
            </a:r>
            <a:r>
              <a:rPr lang="en-US" sz="3600" dirty="0" err="1">
                <a:solidFill>
                  <a:srgbClr val="C00000"/>
                </a:solidFill>
              </a:rPr>
              <a:t>ab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Удвоенное произведение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  </a:t>
            </a:r>
            <a:r>
              <a:rPr lang="ru-RU" sz="3600" dirty="0">
                <a:solidFill>
                  <a:srgbClr val="C00000"/>
                </a:solidFill>
              </a:rPr>
              <a:t>2</a:t>
            </a:r>
            <a:r>
              <a:rPr lang="en-US" sz="3600" dirty="0" err="1">
                <a:solidFill>
                  <a:srgbClr val="C00000"/>
                </a:solidFill>
              </a:rPr>
              <a:t>ab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Сумма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 </a:t>
            </a:r>
            <a:r>
              <a:rPr lang="ru-RU" sz="3600" dirty="0" smtClean="0"/>
              <a:t>                                     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dirty="0">
                <a:solidFill>
                  <a:srgbClr val="C00000"/>
                </a:solidFill>
              </a:rPr>
              <a:t>+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Разность </a:t>
            </a:r>
            <a:r>
              <a:rPr lang="ru-RU" sz="3600" dirty="0" err="1"/>
              <a:t>a</a:t>
            </a:r>
            <a:r>
              <a:rPr lang="ru-RU" sz="3600" dirty="0"/>
              <a:t> и </a:t>
            </a:r>
            <a:r>
              <a:rPr lang="ru-RU" sz="3600" dirty="0" err="1"/>
              <a:t>b</a:t>
            </a:r>
            <a:r>
              <a:rPr lang="ru-RU" sz="3600" dirty="0"/>
              <a:t> :   </a:t>
            </a:r>
            <a:r>
              <a:rPr lang="ru-RU" sz="3600" dirty="0" smtClean="0"/>
              <a:t>                                   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dirty="0">
                <a:solidFill>
                  <a:srgbClr val="C00000"/>
                </a:solidFill>
              </a:rPr>
              <a:t>-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Квадрат суммы a и b  </a:t>
            </a:r>
            <a:r>
              <a:rPr lang="ru-RU" sz="3600" dirty="0" smtClean="0"/>
              <a:t>                     </a:t>
            </a:r>
            <a:r>
              <a:rPr lang="ru-RU" sz="3600" dirty="0" smtClean="0">
                <a:solidFill>
                  <a:srgbClr val="C00000"/>
                </a:solidFill>
              </a:rPr>
              <a:t>(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dirty="0">
                <a:solidFill>
                  <a:srgbClr val="C00000"/>
                </a:solidFill>
              </a:rPr>
              <a:t>+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r>
              <a:rPr lang="ru-RU" sz="3600" dirty="0">
                <a:solidFill>
                  <a:srgbClr val="C00000"/>
                </a:solidFill>
              </a:rPr>
              <a:t>)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  <a:p>
            <a:r>
              <a:rPr lang="ru-RU" sz="3600" dirty="0"/>
              <a:t>- Квадрат разности a и b :  </a:t>
            </a:r>
            <a:r>
              <a:rPr lang="ru-RU" sz="3600" dirty="0" smtClean="0"/>
              <a:t>               </a:t>
            </a:r>
            <a:r>
              <a:rPr lang="ru-RU" sz="3600" dirty="0" smtClean="0">
                <a:solidFill>
                  <a:srgbClr val="C00000"/>
                </a:solidFill>
              </a:rPr>
              <a:t>(</a:t>
            </a:r>
            <a:r>
              <a:rPr lang="en-US" sz="3600" dirty="0">
                <a:solidFill>
                  <a:srgbClr val="C00000"/>
                </a:solidFill>
              </a:rPr>
              <a:t>a</a:t>
            </a:r>
            <a:r>
              <a:rPr lang="ru-RU" sz="3600" dirty="0">
                <a:solidFill>
                  <a:srgbClr val="C00000"/>
                </a:solidFill>
              </a:rPr>
              <a:t>-</a:t>
            </a:r>
            <a:r>
              <a:rPr lang="en-US" sz="3600" dirty="0">
                <a:solidFill>
                  <a:srgbClr val="C00000"/>
                </a:solidFill>
              </a:rPr>
              <a:t>b</a:t>
            </a:r>
            <a:r>
              <a:rPr lang="ru-RU" sz="3600" dirty="0">
                <a:solidFill>
                  <a:srgbClr val="C00000"/>
                </a:solidFill>
              </a:rPr>
              <a:t>)</a:t>
            </a:r>
            <a:r>
              <a:rPr lang="ru-RU" sz="3600" baseline="30000" dirty="0">
                <a:solidFill>
                  <a:srgbClr val="C00000"/>
                </a:solidFill>
              </a:rPr>
              <a:t>2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58082" y="785794"/>
            <a:ext cx="1285884" cy="55007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5786" y="1000108"/>
            <a:ext cx="757242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Найдите  произведение  5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  3 с. Чему  равно  удвоенное  произведение  этих  выражений?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Прочитайте  выражения.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у                   в) (к + 1)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(а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 с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р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г)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                   е)    с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Перемножить  данные  многочлены.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( 4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а)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(3 + а) = </a:t>
            </a:r>
            <a:r>
              <a:rPr lang="en-US" sz="3200" dirty="0">
                <a:solidFill>
                  <a:srgbClr val="0070C0"/>
                </a:solidFill>
              </a:rPr>
              <a:t>12+4a-3a-a</a:t>
            </a:r>
            <a:r>
              <a:rPr lang="en-US" sz="3200" baseline="30000" dirty="0">
                <a:solidFill>
                  <a:srgbClr val="0070C0"/>
                </a:solidFill>
              </a:rPr>
              <a:t>2</a:t>
            </a:r>
            <a:r>
              <a:rPr lang="en-US" sz="3200" dirty="0"/>
              <a:t>=</a:t>
            </a:r>
            <a:r>
              <a:rPr lang="en-US" sz="3200" dirty="0">
                <a:solidFill>
                  <a:srgbClr val="0070C0"/>
                </a:solidFill>
              </a:rPr>
              <a:t>12+a-a</a:t>
            </a:r>
            <a:r>
              <a:rPr lang="en-US" sz="3200" baseline="30000" dirty="0">
                <a:solidFill>
                  <a:srgbClr val="0070C0"/>
                </a:solidFill>
              </a:rPr>
              <a:t>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00430" y="4071942"/>
            <a:ext cx="3643338" cy="7715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Выполните умножение многочлена на многочлен: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357298"/>
            <a:ext cx="3852890" cy="5126055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en-US" dirty="0" smtClean="0"/>
              <a:t>(</a:t>
            </a:r>
            <a:r>
              <a:rPr lang="ru-RU" dirty="0" err="1" smtClean="0"/>
              <a:t>х</a:t>
            </a:r>
            <a:r>
              <a:rPr lang="en-US" dirty="0" smtClean="0"/>
              <a:t> + </a:t>
            </a:r>
            <a:r>
              <a:rPr lang="ru-RU" dirty="0" smtClean="0"/>
              <a:t>у</a:t>
            </a:r>
            <a:r>
              <a:rPr lang="en-US" dirty="0" smtClean="0"/>
              <a:t>)</a:t>
            </a:r>
            <a:r>
              <a:rPr lang="en-US" baseline="30000" dirty="0" smtClean="0"/>
              <a:t>2</a:t>
            </a:r>
            <a:r>
              <a:rPr lang="en-US" dirty="0" smtClean="0"/>
              <a:t>   </a:t>
            </a:r>
            <a:endParaRPr lang="ru-RU" dirty="0" smtClean="0"/>
          </a:p>
          <a:p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(c + d)</a:t>
            </a:r>
            <a:r>
              <a:rPr lang="en-US" baseline="30000" dirty="0" smtClean="0"/>
              <a:t>2</a:t>
            </a:r>
            <a:endParaRPr lang="ru-RU" dirty="0" smtClean="0"/>
          </a:p>
          <a:p>
            <a:r>
              <a:rPr lang="en-US" dirty="0" smtClean="0"/>
              <a:t> (2p + s)</a:t>
            </a:r>
            <a:r>
              <a:rPr lang="en-US" baseline="30000" dirty="0" smtClean="0"/>
              <a:t>2</a:t>
            </a:r>
            <a:endParaRPr lang="ru-RU" baseline="30000" dirty="0" smtClean="0"/>
          </a:p>
          <a:p>
            <a:endParaRPr lang="ru-RU" baseline="30000" dirty="0" smtClean="0"/>
          </a:p>
          <a:p>
            <a:endParaRPr lang="ru-RU" baseline="3000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(a + b)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=a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+2ab+b</a:t>
            </a:r>
            <a:r>
              <a:rPr lang="en-US" baseline="30000" dirty="0" smtClean="0">
                <a:solidFill>
                  <a:srgbClr val="FF0000"/>
                </a:solidFill>
              </a:rPr>
              <a:t>2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85860"/>
            <a:ext cx="3852890" cy="5126055"/>
          </a:xfrm>
        </p:spPr>
        <p:txBody>
          <a:bodyPr/>
          <a:lstStyle/>
          <a:p>
            <a:r>
              <a:rPr lang="ru-RU" dirty="0" smtClean="0"/>
              <a:t>(2</a:t>
            </a:r>
            <a:r>
              <a:rPr lang="en-US" dirty="0" smtClean="0"/>
              <a:t>m</a:t>
            </a:r>
            <a:r>
              <a:rPr lang="ru-RU" dirty="0" smtClean="0"/>
              <a:t> – 3</a:t>
            </a:r>
            <a:r>
              <a:rPr lang="en-US" dirty="0" smtClean="0"/>
              <a:t>n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  <a:endParaRPr lang="ru-RU" dirty="0" smtClean="0"/>
          </a:p>
          <a:p>
            <a:r>
              <a:rPr lang="ru-RU" dirty="0" smtClean="0"/>
              <a:t> (</a:t>
            </a:r>
            <a:r>
              <a:rPr lang="en-US" dirty="0" smtClean="0"/>
              <a:t>x</a:t>
            </a:r>
            <a:r>
              <a:rPr lang="ru-RU" dirty="0" smtClean="0"/>
              <a:t> – 4</a:t>
            </a:r>
            <a:r>
              <a:rPr lang="en-US" dirty="0" smtClean="0"/>
              <a:t>y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  <a:endParaRPr lang="ru-RU" dirty="0" smtClean="0"/>
          </a:p>
          <a:p>
            <a:r>
              <a:rPr lang="ru-RU" dirty="0" smtClean="0"/>
              <a:t> (3</a:t>
            </a:r>
            <a:r>
              <a:rPr lang="en-US" dirty="0" smtClean="0"/>
              <a:t>p</a:t>
            </a:r>
            <a:r>
              <a:rPr lang="ru-RU" dirty="0" smtClean="0"/>
              <a:t> – 4</a:t>
            </a:r>
            <a:r>
              <a:rPr lang="en-US" dirty="0" smtClean="0"/>
              <a:t>s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</a:p>
          <a:p>
            <a:endParaRPr lang="ru-RU" baseline="30000" dirty="0" smtClean="0"/>
          </a:p>
          <a:p>
            <a:endParaRPr lang="ru-RU" baseline="30000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ru-RU" dirty="0" smtClean="0">
                <a:solidFill>
                  <a:srgbClr val="FF0000"/>
                </a:solidFill>
              </a:rPr>
              <a:t> – 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r>
              <a:rPr lang="ru-RU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=a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en-US" dirty="0" smtClean="0">
                <a:solidFill>
                  <a:srgbClr val="FF0000"/>
                </a:solidFill>
              </a:rPr>
              <a:t>2ab+b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214686"/>
            <a:ext cx="3214710" cy="8572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3214686"/>
            <a:ext cx="3143272" cy="8572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857232"/>
          <a:ext cx="7786742" cy="3956163"/>
        </p:xfrm>
        <a:graphic>
          <a:graphicData uri="http://schemas.openxmlformats.org/drawingml/2006/table">
            <a:tbl>
              <a:tblPr/>
              <a:tblGrid>
                <a:gridCol w="128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0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Выраже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Квадрат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 выражения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Удвоенное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Произведе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Квадрат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 выражения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Итог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(а + 4)</a:t>
                      </a:r>
                      <a:r>
                        <a:rPr lang="ru-RU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280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8a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2400" kern="1200" baseline="30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+8</a:t>
                      </a: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a+16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9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(8 - </a:t>
                      </a:r>
                      <a:r>
                        <a:rPr lang="ru-RU" sz="2400" b="1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16x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0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64-16x+x</a:t>
                      </a:r>
                      <a:r>
                        <a:rPr lang="en-US" sz="2400" kern="1200" baseline="30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9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(2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y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+ 1)</a:t>
                      </a:r>
                      <a:r>
                        <a:rPr lang="ru-RU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4y</a:t>
                      </a:r>
                      <a:r>
                        <a:rPr lang="en-US" sz="20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4y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4y</a:t>
                      </a:r>
                      <a:r>
                        <a:rPr lang="en-US" sz="2400" kern="1200" baseline="30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+4y+1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7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(0,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5b - 2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0,25b</a:t>
                      </a:r>
                      <a:r>
                        <a:rPr lang="en-US" sz="20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2b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0,25b</a:t>
                      </a:r>
                      <a:r>
                        <a:rPr lang="en-US" sz="2400" kern="1200" baseline="30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-2b+4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6286512" y="2500306"/>
            <a:ext cx="2071702" cy="207170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08" y="2571744"/>
            <a:ext cx="3786214" cy="18573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785793"/>
          <a:ext cx="7715304" cy="4661816"/>
        </p:xfrm>
        <a:graphic>
          <a:graphicData uri="http://schemas.openxmlformats.org/drawingml/2006/table">
            <a:tbl>
              <a:tblPr/>
              <a:tblGrid>
                <a:gridCol w="428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3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3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(y - 9)</a:t>
                      </a:r>
                      <a:r>
                        <a:rPr lang="en-US" sz="2000" b="1" baseline="30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(5x+4y)</a:t>
                      </a:r>
                      <a:r>
                        <a:rPr lang="en-US" sz="2000" b="1" baseline="30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(2a – 0,5x)</a:t>
                      </a:r>
                      <a:r>
                        <a:rPr lang="en-US" sz="2000" b="1" baseline="30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6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- 9y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25x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- 20xy +16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4a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- 2ax +0,25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6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18y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25x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+ 40xy +16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4a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+ 2ax +0,25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-18y +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25x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+20xy +16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4a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- ax +0,25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+ 9y +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25x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- 40xy +16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4a</a:t>
                      </a:r>
                      <a:r>
                        <a:rPr lang="en-US" sz="24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  + ax +0,25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2400" b="1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baseline="30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0100" y="5500702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  У                     Р                     А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142976" y="5429264"/>
            <a:ext cx="6572296" cy="103327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по алгебре на тему &amp;quot; Квадрат суммы и квадрат разности двух  выражений&amp;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698886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004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езентация по алгебре для 7 класса. Преобразование многочлена в квадрат  суммы или разности двух выраж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272807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Наталья\Pictures\Организатор клипов (Microsoft)\j0232133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438650"/>
            <a:ext cx="235743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820256"/>
      </p:ext>
    </p:extLst>
  </p:cSld>
  <p:clrMapOvr>
    <a:masterClrMapping/>
  </p:clrMapOvr>
</p:sld>
</file>

<file path=ppt/theme/theme1.xml><?xml version="1.0" encoding="utf-8"?>
<a:theme xmlns:a="http://schemas.openxmlformats.org/drawingml/2006/main" name="8_math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269</TotalTime>
  <Words>520</Words>
  <Application>Microsoft Office PowerPoint</Application>
  <PresentationFormat>Экран (4:3)</PresentationFormat>
  <Paragraphs>110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8_math</vt:lpstr>
      <vt:lpstr>Формулы сокращенного умножения.</vt:lpstr>
      <vt:lpstr>Три пути ведут к знанию:  </vt:lpstr>
      <vt:lpstr>Презентация PowerPoint</vt:lpstr>
      <vt:lpstr>Презентация PowerPoint</vt:lpstr>
      <vt:lpstr>Выполните умножение многочлена на многочлен: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ББ</cp:lastModifiedBy>
  <cp:revision>31</cp:revision>
  <dcterms:created xsi:type="dcterms:W3CDTF">2013-02-23T17:21:57Z</dcterms:created>
  <dcterms:modified xsi:type="dcterms:W3CDTF">2022-05-03T12:06:57Z</dcterms:modified>
</cp:coreProperties>
</file>