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0"/>
  </p:notesMasterIdLst>
  <p:sldIdLst>
    <p:sldId id="257" r:id="rId2"/>
    <p:sldId id="258" r:id="rId3"/>
    <p:sldId id="261" r:id="rId4"/>
    <p:sldId id="274" r:id="rId5"/>
    <p:sldId id="282" r:id="rId6"/>
    <p:sldId id="276" r:id="rId7"/>
    <p:sldId id="278" r:id="rId8"/>
    <p:sldId id="263" r:id="rId9"/>
    <p:sldId id="264" r:id="rId10"/>
    <p:sldId id="265" r:id="rId11"/>
    <p:sldId id="266" r:id="rId12"/>
    <p:sldId id="277" r:id="rId13"/>
    <p:sldId id="267" r:id="rId14"/>
    <p:sldId id="269" r:id="rId15"/>
    <p:sldId id="270" r:id="rId16"/>
    <p:sldId id="280" r:id="rId17"/>
    <p:sldId id="281" r:id="rId18"/>
    <p:sldId id="272"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07" autoAdjust="0"/>
    <p:restoredTop sz="94660"/>
  </p:normalViewPr>
  <p:slideViewPr>
    <p:cSldViewPr>
      <p:cViewPr varScale="1">
        <p:scale>
          <a:sx n="70" d="100"/>
          <a:sy n="70" d="100"/>
        </p:scale>
        <p:origin x="159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3F7F38-D91E-4FA5-8ED0-9294F08CE1A2}" type="datetimeFigureOut">
              <a:rPr lang="ru-RU" smtClean="0"/>
              <a:pPr/>
              <a:t>08.11.2021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747B78-F23A-4B5D-9EDD-9F4029D37FD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3747B78-F23A-4B5D-9EDD-9F4029D37FD8}" type="slidenum">
              <a:rPr lang="ru-RU" smtClean="0"/>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08.11.2021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08.11.2021</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0"/>
            <a:ext cx="8686800" cy="980728"/>
          </a:xfrm>
        </p:spPr>
        <p:txBody>
          <a:bodyPr/>
          <a:lstStyle/>
          <a:p>
            <a:pPr algn="ctr"/>
            <a:r>
              <a:rPr lang="ru-RU" dirty="0" smtClean="0"/>
              <a:t>Забытые игры</a:t>
            </a:r>
            <a:endParaRPr lang="ru-RU" dirty="0"/>
          </a:p>
        </p:txBody>
      </p:sp>
      <p:sp>
        <p:nvSpPr>
          <p:cNvPr id="3" name="Содержимое 2"/>
          <p:cNvSpPr>
            <a:spLocks noGrp="1"/>
          </p:cNvSpPr>
          <p:nvPr>
            <p:ph idx="1"/>
          </p:nvPr>
        </p:nvSpPr>
        <p:spPr>
          <a:xfrm>
            <a:off x="304800" y="1124744"/>
            <a:ext cx="8686800" cy="4955381"/>
          </a:xfrm>
        </p:spPr>
        <p:txBody>
          <a:bodyPr>
            <a:noAutofit/>
          </a:bodyPr>
          <a:lstStyle/>
          <a:p>
            <a:pPr>
              <a:buNone/>
            </a:pPr>
            <a:r>
              <a:rPr lang="ru-RU" sz="18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Наши бабушки и дедушки, когда видят, что мы сидим у телевизора или за компьютером, говорят, что у них в детстве ни компьютера, ни игровых приставок не было. Мамы и папы говорят, что по телевизору любимой передачей была программа «В гостях у сказки», которая шла только в субботу. Все   остальное свободное время они играли с друзьями, а то и всей улицей. По мнению старшего поколения, самым замечательным и полезным способом развлечения является игра. Мы, чаще всего, играем в компьютерные игры, а в подвижные коллективные игры - только на уроках физкультуры, редко – с друзьями на улице. И нам стало интересно, в какие же игры играли раньше? Как и откуда вообще появилась игра? Тема нашей исследовательской работы «Старинные русские народные игры».</a:t>
            </a:r>
          </a:p>
        </p:txBody>
      </p:sp>
      <p:pic>
        <p:nvPicPr>
          <p:cNvPr id="5" name="Picture 4" descr="BFCANN7YGVCAVZ4QEJCA4BRQWQCA4TP8T4CAD1IVOECAPA9D72CAIBFFHOCAAD0VAJCA62394NCAZ4GZFFCA5EN42TCAORH56ECAOSEVWYCA0KEZ0ZCA0C3PSMCAPENMOCCAW84V81CAT42I29CATYR2GF"/>
          <p:cNvPicPr>
            <a:picLocks noChangeAspect="1" noChangeArrowheads="1"/>
          </p:cNvPicPr>
          <p:nvPr/>
        </p:nvPicPr>
        <p:blipFill>
          <a:blip r:embed="rId2" cstate="print"/>
          <a:srcRect/>
          <a:stretch>
            <a:fillRect/>
          </a:stretch>
        </p:blipFill>
        <p:spPr bwMode="auto">
          <a:xfrm>
            <a:off x="6516216" y="4836114"/>
            <a:ext cx="2407990" cy="182248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8" name="WordArt 6"/>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Прятки</a:t>
            </a:r>
          </a:p>
        </p:txBody>
      </p:sp>
      <p:pic>
        <p:nvPicPr>
          <p:cNvPr id="100359" name="Picture 7" descr="Рисунок5"/>
          <p:cNvPicPr>
            <a:picLocks noChangeAspect="1" noChangeArrowheads="1"/>
          </p:cNvPicPr>
          <p:nvPr/>
        </p:nvPicPr>
        <p:blipFill>
          <a:blip r:embed="rId2" cstate="print"/>
          <a:srcRect/>
          <a:stretch>
            <a:fillRect/>
          </a:stretch>
        </p:blipFill>
        <p:spPr bwMode="auto">
          <a:xfrm>
            <a:off x="1547664" y="4365104"/>
            <a:ext cx="5832648" cy="2304256"/>
          </a:xfrm>
          <a:prstGeom prst="rect">
            <a:avLst/>
          </a:prstGeom>
          <a:noFill/>
        </p:spPr>
      </p:pic>
      <p:sp>
        <p:nvSpPr>
          <p:cNvPr id="100360" name="Text Box 8"/>
          <p:cNvSpPr txBox="1">
            <a:spLocks noChangeArrowheads="1"/>
          </p:cNvSpPr>
          <p:nvPr/>
        </p:nvSpPr>
        <p:spPr bwMode="auto">
          <a:xfrm>
            <a:off x="179388" y="908050"/>
            <a:ext cx="8713787" cy="3819507"/>
          </a:xfrm>
          <a:prstGeom prst="rect">
            <a:avLst/>
          </a:prstGeom>
          <a:noFill/>
          <a:ln w="9525">
            <a:noFill/>
            <a:miter lim="800000"/>
            <a:headEnd/>
            <a:tailEnd/>
          </a:ln>
          <a:effectLst/>
        </p:spPr>
        <p:txBody>
          <a:bodyPr>
            <a:spAutoFit/>
          </a:bodyPr>
          <a:lstStyle/>
          <a:p>
            <a:pPr indent="174625"/>
            <a:r>
              <a:rPr lang="ru-RU" sz="1600" b="1" dirty="0">
                <a:latin typeface="Times New Roman" pitchFamily="18" charset="0"/>
                <a:cs typeface="Times New Roman" pitchFamily="18" charset="0"/>
              </a:rPr>
              <a:t>Играют 3-10 человек. Выбранный водящий становится в условленном месте с закрытыми глазами, прислонившись к дереву или другому предмету. Это место называют "коном". Водящий громко считает до 20-30 (по уговору) или произносит считалку. Тем временем остальные прячутся в разных местах.</a:t>
            </a:r>
          </a:p>
          <a:p>
            <a:pPr indent="174625"/>
            <a:r>
              <a:rPr lang="ru-RU" sz="1600" b="1" dirty="0">
                <a:latin typeface="Times New Roman" pitchFamily="18" charset="0"/>
                <a:cs typeface="Times New Roman" pitchFamily="18" charset="0"/>
              </a:rPr>
              <a:t>Закончив счет, водящий открывает глаза и начинает искать ребят. Увидев кого-либо, называет его по имени и бежит на кон. Найденный бежит туда же, стараясь обогнать водящего и дотронуться до предмета, у которого тот стоял. Если он сделает это раньше водящего, то не считается пойманным и остается у кона, пока водящий ищет других. Когда все найдены, водящим становится первый игрок, не сумевший прибежать на кон раньше водящего.</a:t>
            </a:r>
          </a:p>
          <a:p>
            <a:pPr indent="174625">
              <a:spcBef>
                <a:spcPct val="20000"/>
              </a:spcBef>
            </a:pPr>
            <a:r>
              <a:rPr lang="ru-RU" sz="1600" b="1" dirty="0">
                <a:latin typeface="Times New Roman" pitchFamily="18" charset="0"/>
                <a:cs typeface="Times New Roman" pitchFamily="18" charset="0"/>
              </a:rPr>
              <a:t>Иногда на кону кладут палочку. Тогда каждый прибежавший раньше на кон должен постучать палочкой о предмет и сказать: "Палочка-выручалочка, выручи меня!" После этих слов он считается вырученным.</a:t>
            </a:r>
          </a:p>
          <a:p>
            <a:pPr indent="174625"/>
            <a:endParaRPr lang="ru-RU" sz="1600" b="1" dirty="0">
              <a:latin typeface="Times New Roman" pitchFamily="18" charset="0"/>
              <a:cs typeface="Times New Roman" pitchFamily="18" charset="0"/>
            </a:endParaRPr>
          </a:p>
          <a:p>
            <a:pPr indent="174625"/>
            <a:endParaRPr lang="ru-RU" sz="1500" b="1"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7" name="WordArt 7"/>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Пустое место</a:t>
            </a:r>
          </a:p>
        </p:txBody>
      </p:sp>
      <p:pic>
        <p:nvPicPr>
          <p:cNvPr id="102408" name="Picture 8" descr="Рисунок6"/>
          <p:cNvPicPr>
            <a:picLocks noChangeAspect="1" noChangeArrowheads="1"/>
          </p:cNvPicPr>
          <p:nvPr/>
        </p:nvPicPr>
        <p:blipFill>
          <a:blip r:embed="rId2" cstate="print"/>
          <a:srcRect/>
          <a:stretch>
            <a:fillRect/>
          </a:stretch>
        </p:blipFill>
        <p:spPr bwMode="auto">
          <a:xfrm>
            <a:off x="2051050" y="3752850"/>
            <a:ext cx="5400675" cy="2989263"/>
          </a:xfrm>
          <a:prstGeom prst="rect">
            <a:avLst/>
          </a:prstGeom>
          <a:noFill/>
        </p:spPr>
      </p:pic>
      <p:sp>
        <p:nvSpPr>
          <p:cNvPr id="102409" name="Text Box 9"/>
          <p:cNvSpPr txBox="1">
            <a:spLocks noChangeArrowheads="1"/>
          </p:cNvSpPr>
          <p:nvPr/>
        </p:nvSpPr>
        <p:spPr bwMode="auto">
          <a:xfrm>
            <a:off x="179512" y="1081088"/>
            <a:ext cx="8784976" cy="2931572"/>
          </a:xfrm>
          <a:prstGeom prst="rect">
            <a:avLst/>
          </a:prstGeom>
          <a:noFill/>
          <a:ln w="9525">
            <a:noFill/>
            <a:miter lim="800000"/>
            <a:headEnd/>
            <a:tailEnd/>
          </a:ln>
          <a:effectLst/>
        </p:spPr>
        <p:txBody>
          <a:bodyPr wrap="square">
            <a:spAutoFit/>
          </a:bodyPr>
          <a:lstStyle/>
          <a:p>
            <a:pPr indent="268288" algn="just"/>
            <a:r>
              <a:rPr lang="ru-RU" b="1" dirty="0">
                <a:latin typeface="Times New Roman" pitchFamily="18" charset="0"/>
                <a:cs typeface="Times New Roman" pitchFamily="18" charset="0"/>
              </a:rPr>
              <a:t>Это игра  с бегом по виражу, играющие образуют круг. Выбирается водящий, который   бежит   по   кругу (с внешней стороны), дотрагивается до одного из игроков, после чего бежит в обратную сторону. Вызванный на соревнование устремляется в противоположную сторону. Встретившись, играющие приветствуют друг друга, пожимая руки. Продолжая бег, они стремятся занять свободное в круге место. Кто прибежит вторым, продолжает водить.</a:t>
            </a:r>
          </a:p>
          <a:p>
            <a:pPr indent="268288" algn="just"/>
            <a:r>
              <a:rPr lang="ru-RU" b="1" dirty="0">
                <a:latin typeface="Times New Roman" pitchFamily="18" charset="0"/>
                <a:cs typeface="Times New Roman" pitchFamily="18" charset="0"/>
              </a:rPr>
              <a:t>В итоге побеждает игрок, который после 5 – 8 мин игры не побывает в роли водящего, то есть занимает место первым. Можно разделить игроков на два круга (например, мальчики и девочки) и проводить в них игру самостоятельно.</a:t>
            </a:r>
          </a:p>
          <a:p>
            <a:pPr indent="268288" algn="just">
              <a:spcBef>
                <a:spcPct val="50000"/>
              </a:spcBef>
            </a:pPr>
            <a:endParaRPr lang="ru-RU" sz="1500" b="1"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2" name="WordArt 6"/>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Волки и овцы</a:t>
            </a:r>
          </a:p>
        </p:txBody>
      </p:sp>
      <p:pic>
        <p:nvPicPr>
          <p:cNvPr id="106504" name="Picture 8" descr="Рисунок8"/>
          <p:cNvPicPr>
            <a:picLocks noChangeAspect="1" noChangeArrowheads="1"/>
          </p:cNvPicPr>
          <p:nvPr/>
        </p:nvPicPr>
        <p:blipFill>
          <a:blip r:embed="rId2" cstate="print"/>
          <a:srcRect/>
          <a:stretch>
            <a:fillRect/>
          </a:stretch>
        </p:blipFill>
        <p:spPr bwMode="auto">
          <a:xfrm>
            <a:off x="1475656" y="4276725"/>
            <a:ext cx="6048672" cy="2581275"/>
          </a:xfrm>
          <a:prstGeom prst="rect">
            <a:avLst/>
          </a:prstGeom>
          <a:noFill/>
        </p:spPr>
      </p:pic>
      <p:sp>
        <p:nvSpPr>
          <p:cNvPr id="106505" name="Text Box 9"/>
          <p:cNvSpPr txBox="1">
            <a:spLocks noChangeArrowheads="1"/>
          </p:cNvSpPr>
          <p:nvPr/>
        </p:nvSpPr>
        <p:spPr bwMode="auto">
          <a:xfrm>
            <a:off x="0" y="981075"/>
            <a:ext cx="8964613" cy="3416320"/>
          </a:xfrm>
          <a:prstGeom prst="rect">
            <a:avLst/>
          </a:prstGeom>
          <a:noFill/>
          <a:ln w="9525">
            <a:noFill/>
            <a:miter lim="800000"/>
            <a:headEnd/>
            <a:tailEnd/>
          </a:ln>
          <a:effectLst/>
        </p:spPr>
        <p:txBody>
          <a:bodyPr wrap="square">
            <a:spAutoFit/>
          </a:bodyPr>
          <a:lstStyle/>
          <a:p>
            <a:r>
              <a:rPr lang="ru-RU" b="1" dirty="0">
                <a:latin typeface="Times New Roman" pitchFamily="18" charset="0"/>
                <a:cs typeface="Times New Roman" pitchFamily="18" charset="0"/>
              </a:rPr>
              <a:t>Самое подходящее место для игры — полянка с кустами или опушка леса, чтобы волк мог отойти от овец и незаметно спрятаться в кустах или за деревом.</a:t>
            </a:r>
          </a:p>
          <a:p>
            <a:r>
              <a:rPr lang="ru-RU" b="1" dirty="0">
                <a:latin typeface="Times New Roman" pitchFamily="18" charset="0"/>
                <a:cs typeface="Times New Roman" pitchFamily="18" charset="0"/>
              </a:rPr>
              <a:t>В начале игры волк определяется при помощи считалки. А все, кто вышли раньше его, называются овцами.</a:t>
            </a:r>
          </a:p>
          <a:p>
            <a:pPr algn="just"/>
            <a:r>
              <a:rPr lang="ru-RU" b="1" dirty="0">
                <a:latin typeface="Times New Roman" pitchFamily="18" charset="0"/>
                <a:cs typeface="Times New Roman" pitchFamily="18" charset="0"/>
              </a:rPr>
              <a:t>Овцы отворачиваются, а волк уходит прятаться. Как только волк  спрячется, он должен крикнуть: «Пора!» После этого овцы осторожно идут его искать. Та овца, которая первой заметит волка, кричит в страхе: «Волк!», и все овцы бросаются врассыпную, подальше от волка. Ну, а волку надо поймать какую-нибудь зазевавшуюся овцу. Если это ему удается, пойманная овца становится волком, а волк превращается в овцу, и игра начинается сначала. А если волк бегал, бегал, да так никого и не поймал, придется ему опять идти прятаться и пытаться поймать овцу.</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0" name="WordArt 6"/>
          <p:cNvSpPr>
            <a:spLocks noChangeArrowheads="1" noChangeShapeType="1" noTextEdit="1"/>
          </p:cNvSpPr>
          <p:nvPr/>
        </p:nvSpPr>
        <p:spPr bwMode="auto">
          <a:xfrm>
            <a:off x="1835696" y="1"/>
            <a:ext cx="5400600" cy="620688"/>
          </a:xfrm>
          <a:prstGeom prst="rect">
            <a:avLst/>
          </a:prstGeom>
        </p:spPr>
        <p:txBody>
          <a:bodyPr wrap="none" fromWordArt="1">
            <a:prstTxWarp prst="textPlain">
              <a:avLst>
                <a:gd name="adj" fmla="val 50347"/>
              </a:avLst>
            </a:prstTxWarp>
          </a:bodyPr>
          <a:lstStyle/>
          <a:p>
            <a:pPr algn="ctr"/>
            <a:r>
              <a:rPr lang="ru-RU" sz="3600" kern="10" dirty="0">
                <a:ln w="19050">
                  <a:solidFill>
                    <a:srgbClr val="99CCFF"/>
                  </a:solidFill>
                  <a:round/>
                  <a:headEnd/>
                  <a:tailEnd/>
                </a:ln>
                <a:solidFill>
                  <a:srgbClr val="0066CC"/>
                </a:solidFill>
                <a:effectLst>
                  <a:outerShdw dist="35921" dir="2700000" algn="ctr" rotWithShape="0">
                    <a:srgbClr val="990000"/>
                  </a:outerShdw>
                </a:effectLst>
                <a:latin typeface="Impact"/>
              </a:rPr>
              <a:t>Кошки и мышки</a:t>
            </a:r>
          </a:p>
        </p:txBody>
      </p:sp>
      <p:pic>
        <p:nvPicPr>
          <p:cNvPr id="108551" name="Picture 7" descr="Рисунок9"/>
          <p:cNvPicPr>
            <a:picLocks noChangeAspect="1" noChangeArrowheads="1"/>
          </p:cNvPicPr>
          <p:nvPr/>
        </p:nvPicPr>
        <p:blipFill>
          <a:blip r:embed="rId2" cstate="print"/>
          <a:srcRect/>
          <a:stretch>
            <a:fillRect/>
          </a:stretch>
        </p:blipFill>
        <p:spPr bwMode="auto">
          <a:xfrm>
            <a:off x="5507038" y="4149725"/>
            <a:ext cx="3529012" cy="2447925"/>
          </a:xfrm>
          <a:prstGeom prst="rect">
            <a:avLst/>
          </a:prstGeom>
          <a:noFill/>
        </p:spPr>
      </p:pic>
      <p:sp>
        <p:nvSpPr>
          <p:cNvPr id="108553" name="Text Box 9"/>
          <p:cNvSpPr txBox="1">
            <a:spLocks noChangeArrowheads="1"/>
          </p:cNvSpPr>
          <p:nvPr/>
        </p:nvSpPr>
        <p:spPr bwMode="auto">
          <a:xfrm>
            <a:off x="107950" y="764704"/>
            <a:ext cx="8893175" cy="3539430"/>
          </a:xfrm>
          <a:prstGeom prst="rect">
            <a:avLst/>
          </a:prstGeom>
          <a:noFill/>
          <a:ln w="9525">
            <a:noFill/>
            <a:miter lim="800000"/>
            <a:headEnd/>
            <a:tailEnd/>
          </a:ln>
          <a:effectLst/>
        </p:spPr>
        <p:txBody>
          <a:bodyPr wrap="square">
            <a:spAutoFit/>
          </a:bodyPr>
          <a:lstStyle/>
          <a:p>
            <a:pPr indent="363538" algn="just"/>
            <a:r>
              <a:rPr lang="ru-RU" sz="1600" b="1" dirty="0">
                <a:latin typeface="Times New Roman" pitchFamily="18" charset="0"/>
                <a:cs typeface="Times New Roman" pitchFamily="18" charset="0"/>
              </a:rPr>
              <a:t>Эта старинная русская игра была настолько известной, что даже название ее вошло в поговорку «Играть в кошки-мышки», что значит: хитрить друг с другом, притворно поддаваться, лукавить.</a:t>
            </a:r>
          </a:p>
          <a:p>
            <a:pPr indent="363538" algn="just"/>
            <a:r>
              <a:rPr lang="ru-RU" sz="1600" b="1" dirty="0">
                <a:latin typeface="Times New Roman" pitchFamily="18" charset="0"/>
                <a:cs typeface="Times New Roman" pitchFamily="18" charset="0"/>
              </a:rPr>
              <a:t>Когда соберется человек десять мальчиков и девочек, уже можно начинать игру в кошки-мышки. </a:t>
            </a:r>
          </a:p>
          <a:p>
            <a:pPr indent="363538" algn="just"/>
            <a:r>
              <a:rPr lang="ru-RU" sz="1600" b="1" dirty="0">
                <a:latin typeface="Times New Roman" pitchFamily="18" charset="0"/>
                <a:cs typeface="Times New Roman" pitchFamily="18" charset="0"/>
              </a:rPr>
              <a:t>Перво-наперво выберем главных героев нашей игры — кошку и мышку. Для этого посчитаемся. Когда останутся двое последних, они считаются между собой, и тот, кто выйдет, будет мышкой, а кто останется — кошкой.</a:t>
            </a:r>
          </a:p>
          <a:p>
            <a:pPr indent="363538" algn="just"/>
            <a:r>
              <a:rPr lang="ru-RU" sz="1600" b="1" dirty="0">
                <a:latin typeface="Times New Roman" pitchFamily="18" charset="0"/>
                <a:cs typeface="Times New Roman" pitchFamily="18" charset="0"/>
              </a:rPr>
              <a:t>Все вышедшие ранее игроки становятся в кружок, на расстоянии примерно шага друг от друга, и берутся за руки, образуя между собою ворота. Обычно эти ворота закрыты, то есть руки игроков опущены. Мышка залезает внутрь круга, а кошка остается снаружи.</a:t>
            </a:r>
          </a:p>
          <a:p>
            <a:pPr indent="363538" algn="just"/>
            <a:r>
              <a:rPr lang="ru-RU" sz="1600" b="1" dirty="0">
                <a:latin typeface="Times New Roman" pitchFamily="18" charset="0"/>
                <a:cs typeface="Times New Roman" pitchFamily="18" charset="0"/>
              </a:rPr>
              <a:t>Теперь кошка должна поймать мышку. Но прежде, чем поймать, ей надо каким-то образом проникнуть в круг. А это совсем непросто, потому, что задача игроков, образующих круг, в том и состоит, чтобы оберегать мышку от кошки.</a:t>
            </a:r>
          </a:p>
        </p:txBody>
      </p:sp>
      <p:sp>
        <p:nvSpPr>
          <p:cNvPr id="108554" name="Text Box 10"/>
          <p:cNvSpPr txBox="1">
            <a:spLocks noChangeArrowheads="1"/>
          </p:cNvSpPr>
          <p:nvPr/>
        </p:nvSpPr>
        <p:spPr bwMode="auto">
          <a:xfrm>
            <a:off x="107950" y="4365104"/>
            <a:ext cx="5327650" cy="2877711"/>
          </a:xfrm>
          <a:prstGeom prst="rect">
            <a:avLst/>
          </a:prstGeom>
          <a:noFill/>
          <a:ln w="9525">
            <a:noFill/>
            <a:miter lim="800000"/>
            <a:headEnd/>
            <a:tailEnd/>
          </a:ln>
          <a:effectLst/>
        </p:spPr>
        <p:txBody>
          <a:bodyPr wrap="square">
            <a:spAutoFit/>
          </a:bodyPr>
          <a:lstStyle/>
          <a:p>
            <a:pPr indent="363538" algn="just"/>
            <a:r>
              <a:rPr lang="ru-RU" sz="1600" b="1" dirty="0">
                <a:latin typeface="Times New Roman" pitchFamily="18" charset="0"/>
                <a:cs typeface="Times New Roman" pitchFamily="18" charset="0"/>
              </a:rPr>
              <a:t>Поэтому кошка и ходит, жалобно мяукая, вокруг круга, выискивая, где бы ей проскочить внутрь. При этом кошке разрешается прорывать цепь игроков, подныривать под сцепленные руки или даже перепрыгивать через них. Когда кошка попадает внутрь круга, она бросается к мышке, но... ее уже и след простыл! Игроки, в том месте, где только что была мышка, успели отворить ей ворота, то есть подняли руки, выпустили мышку наружу и тут же опять опустили руки. Ворота перед кошкой закрылись.</a:t>
            </a:r>
          </a:p>
          <a:p>
            <a:pPr indent="363538" algn="just">
              <a:spcBef>
                <a:spcPct val="50000"/>
              </a:spcBef>
            </a:pPr>
            <a:endParaRPr lang="ru-RU" sz="1400" b="1"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9" name="WordArt 7"/>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Каравай</a:t>
            </a:r>
          </a:p>
        </p:txBody>
      </p:sp>
      <p:pic>
        <p:nvPicPr>
          <p:cNvPr id="110600" name="Picture 8" descr="Рисунок10"/>
          <p:cNvPicPr>
            <a:picLocks noChangeAspect="1" noChangeArrowheads="1"/>
          </p:cNvPicPr>
          <p:nvPr/>
        </p:nvPicPr>
        <p:blipFill>
          <a:blip r:embed="rId2" cstate="print"/>
          <a:srcRect/>
          <a:stretch>
            <a:fillRect/>
          </a:stretch>
        </p:blipFill>
        <p:spPr bwMode="auto">
          <a:xfrm>
            <a:off x="1619672" y="4668837"/>
            <a:ext cx="5256956" cy="2189163"/>
          </a:xfrm>
          <a:prstGeom prst="rect">
            <a:avLst/>
          </a:prstGeom>
          <a:noFill/>
        </p:spPr>
      </p:pic>
      <p:sp>
        <p:nvSpPr>
          <p:cNvPr id="110601" name="Text Box 9"/>
          <p:cNvSpPr txBox="1">
            <a:spLocks noChangeArrowheads="1"/>
          </p:cNvSpPr>
          <p:nvPr/>
        </p:nvSpPr>
        <p:spPr bwMode="auto">
          <a:xfrm>
            <a:off x="323850" y="908050"/>
            <a:ext cx="8569325" cy="366713"/>
          </a:xfrm>
          <a:prstGeom prst="rect">
            <a:avLst/>
          </a:prstGeom>
          <a:noFill/>
          <a:ln w="9525">
            <a:noFill/>
            <a:miter lim="800000"/>
            <a:headEnd/>
            <a:tailEnd/>
          </a:ln>
          <a:effectLst/>
        </p:spPr>
        <p:txBody>
          <a:bodyPr>
            <a:spAutoFit/>
          </a:bodyPr>
          <a:lstStyle/>
          <a:p>
            <a:pPr>
              <a:spcBef>
                <a:spcPct val="50000"/>
              </a:spcBef>
            </a:pPr>
            <a:endParaRPr lang="ru-RU"/>
          </a:p>
        </p:txBody>
      </p:sp>
      <p:sp>
        <p:nvSpPr>
          <p:cNvPr id="110602" name="Text Box 10"/>
          <p:cNvSpPr txBox="1">
            <a:spLocks noChangeArrowheads="1"/>
          </p:cNvSpPr>
          <p:nvPr/>
        </p:nvSpPr>
        <p:spPr bwMode="auto">
          <a:xfrm>
            <a:off x="250825" y="836613"/>
            <a:ext cx="8713788" cy="4108817"/>
          </a:xfrm>
          <a:prstGeom prst="rect">
            <a:avLst/>
          </a:prstGeom>
          <a:noFill/>
          <a:ln w="9525">
            <a:noFill/>
            <a:miter lim="800000"/>
            <a:headEnd/>
            <a:tailEnd/>
          </a:ln>
          <a:effectLst/>
        </p:spPr>
        <p:txBody>
          <a:bodyPr>
            <a:spAutoFit/>
          </a:bodyPr>
          <a:lstStyle/>
          <a:p>
            <a:pPr indent="268288" algn="just"/>
            <a:r>
              <a:rPr lang="ru-RU" sz="1600" b="1" dirty="0">
                <a:latin typeface="Times New Roman" pitchFamily="18" charset="0"/>
                <a:cs typeface="Times New Roman" pitchFamily="18" charset="0"/>
              </a:rPr>
              <a:t>Играть в каравай можно ребятам разного возраста и даже взрослым вместе с малышами. Сначала кого-нибудь ставят посередине, причем обычно начинают с самого маленького, а еще лучше — у кого сегодня день рождения. Все остальные становятся вокруг и берутся за руки. Потом идут хороводом по кругу и запевают: «Как на Сашины именины испекли мы каравай...» (называть надо имя того, кто стоит посередке). После этого останавливаются и поют: «Вот такой вышины!» На слове «такой» все, продолжая держаться за руки, поднимают их как можно выше и даже привстают на цыпочки. Потом поют: «Вот такой </a:t>
            </a:r>
            <a:r>
              <a:rPr lang="ru-RU" sz="1600" b="1" dirty="0" err="1">
                <a:latin typeface="Times New Roman" pitchFamily="18" charset="0"/>
                <a:cs typeface="Times New Roman" pitchFamily="18" charset="0"/>
              </a:rPr>
              <a:t>нижины</a:t>
            </a:r>
            <a:r>
              <a:rPr lang="ru-RU" sz="1600" b="1" dirty="0">
                <a:latin typeface="Times New Roman" pitchFamily="18" charset="0"/>
                <a:cs typeface="Times New Roman" pitchFamily="18" charset="0"/>
              </a:rPr>
              <a:t>!» — опускают руки и приседают на корточки. Затем все встают и опять поют: «Вот такой ширины!», расширяя круг как можно больше, но не расцепляя рук. Потом со словами: «Вот такой ужины!» - все опускают руки и идут к Саше до тех пор, пока совсем не стиснется круг. Ну а напоследок, опять расширяя до первоначальной ширины круг, надо спеть: «Каравай, каравай, кого любишь — выбирай!»</a:t>
            </a:r>
          </a:p>
          <a:p>
            <a:pPr indent="268288" algn="just"/>
            <a:r>
              <a:rPr lang="ru-RU" sz="1600" b="1" dirty="0">
                <a:latin typeface="Times New Roman" pitchFamily="18" charset="0"/>
                <a:cs typeface="Times New Roman" pitchFamily="18" charset="0"/>
              </a:rPr>
              <a:t>Саша подходит к тому, кого он любит, поклонившись, берет за руку и выводит на середину. А сам занимает его место в круге. Хоровод вместе с Сашей начинает снова петь песенку и ходить вокруг Кати, Так может повторяться много раз.</a:t>
            </a:r>
          </a:p>
          <a:p>
            <a:pPr indent="268288" algn="just">
              <a:spcBef>
                <a:spcPct val="50000"/>
              </a:spcBef>
            </a:pPr>
            <a:endParaRPr lang="ru-RU" sz="1400" b="1"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90" name="WordArt 6"/>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Третий лишний</a:t>
            </a:r>
          </a:p>
        </p:txBody>
      </p:sp>
      <p:pic>
        <p:nvPicPr>
          <p:cNvPr id="118792" name="Picture 8" descr="Рисунок12"/>
          <p:cNvPicPr>
            <a:picLocks noChangeAspect="1" noChangeArrowheads="1"/>
          </p:cNvPicPr>
          <p:nvPr/>
        </p:nvPicPr>
        <p:blipFill>
          <a:blip r:embed="rId2" cstate="print"/>
          <a:srcRect/>
          <a:stretch>
            <a:fillRect/>
          </a:stretch>
        </p:blipFill>
        <p:spPr bwMode="auto">
          <a:xfrm>
            <a:off x="2051050" y="3402013"/>
            <a:ext cx="5400675" cy="3122612"/>
          </a:xfrm>
          <a:prstGeom prst="rect">
            <a:avLst/>
          </a:prstGeom>
          <a:noFill/>
        </p:spPr>
      </p:pic>
      <p:sp>
        <p:nvSpPr>
          <p:cNvPr id="118793" name="Text Box 9"/>
          <p:cNvSpPr txBox="1">
            <a:spLocks noChangeArrowheads="1"/>
          </p:cNvSpPr>
          <p:nvPr/>
        </p:nvSpPr>
        <p:spPr bwMode="auto">
          <a:xfrm>
            <a:off x="755650" y="1160463"/>
            <a:ext cx="7993063" cy="2000548"/>
          </a:xfrm>
          <a:prstGeom prst="rect">
            <a:avLst/>
          </a:prstGeom>
          <a:noFill/>
          <a:ln w="9525">
            <a:noFill/>
            <a:miter lim="800000"/>
            <a:headEnd/>
            <a:tailEnd/>
          </a:ln>
          <a:effectLst/>
        </p:spPr>
        <p:txBody>
          <a:bodyPr>
            <a:spAutoFit/>
          </a:bodyPr>
          <a:lstStyle/>
          <a:p>
            <a:pPr algn="just"/>
            <a:r>
              <a:rPr lang="ru-RU" b="1" dirty="0">
                <a:latin typeface="Times New Roman" pitchFamily="18" charset="0"/>
                <a:cs typeface="Times New Roman" pitchFamily="18" charset="0"/>
              </a:rPr>
              <a:t>Все играющие становятся по два, в затылок друг другу, по кругу, лицом к центру. За кругом двое водящих: один — убегает, другой — догоняет. Убегающий, спасаясь от преследования, становится впереди какой-либо пары. Игрок, стоящий в паре сзади, убегает, и догоняющий устремляется уже за ним. Если водящий осалил убегавшего, то убегавший будет водящим.</a:t>
            </a:r>
          </a:p>
          <a:p>
            <a:pPr algn="just"/>
            <a:endParaRPr lang="ru-RU" sz="16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3" name="WordArt 7"/>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Чехарда</a:t>
            </a:r>
          </a:p>
        </p:txBody>
      </p:sp>
      <p:pic>
        <p:nvPicPr>
          <p:cNvPr id="126984" name="Picture 8" descr="Рисунок14"/>
          <p:cNvPicPr>
            <a:picLocks noChangeAspect="1" noChangeArrowheads="1"/>
          </p:cNvPicPr>
          <p:nvPr/>
        </p:nvPicPr>
        <p:blipFill>
          <a:blip r:embed="rId2" cstate="print"/>
          <a:srcRect/>
          <a:stretch>
            <a:fillRect/>
          </a:stretch>
        </p:blipFill>
        <p:spPr bwMode="auto">
          <a:xfrm>
            <a:off x="5292725" y="4292600"/>
            <a:ext cx="3671888" cy="2305050"/>
          </a:xfrm>
          <a:prstGeom prst="rect">
            <a:avLst/>
          </a:prstGeom>
          <a:noFill/>
        </p:spPr>
      </p:pic>
      <p:sp>
        <p:nvSpPr>
          <p:cNvPr id="126985" name="Text Box 9"/>
          <p:cNvSpPr txBox="1">
            <a:spLocks noChangeArrowheads="1"/>
          </p:cNvSpPr>
          <p:nvPr/>
        </p:nvSpPr>
        <p:spPr bwMode="auto">
          <a:xfrm>
            <a:off x="323850" y="981075"/>
            <a:ext cx="8569325" cy="2800767"/>
          </a:xfrm>
          <a:prstGeom prst="rect">
            <a:avLst/>
          </a:prstGeom>
          <a:noFill/>
          <a:ln w="9525">
            <a:noFill/>
            <a:miter lim="800000"/>
            <a:headEnd/>
            <a:tailEnd/>
          </a:ln>
          <a:effectLst/>
        </p:spPr>
        <p:txBody>
          <a:bodyPr>
            <a:spAutoFit/>
          </a:bodyPr>
          <a:lstStyle/>
          <a:p>
            <a:pPr indent="266700"/>
            <a:r>
              <a:rPr lang="ru-RU" sz="1600" b="1" dirty="0">
                <a:latin typeface="Times New Roman" pitchFamily="18" charset="0"/>
                <a:cs typeface="Times New Roman" pitchFamily="18" charset="0"/>
              </a:rPr>
              <a:t>Само название Чехарда есть татарское, и игра эта перешла к нам от Татар...» — говорится в одной старинной книге. Значит, чехарда существует на Руси уже более пяти веков! Проживут ли столь долго многие из современных игр? Говоря по-простому, чехарда — это перепрыгивание друг через </a:t>
            </a:r>
            <a:r>
              <a:rPr lang="ru-RU" sz="1600" b="1" dirty="0" smtClean="0">
                <a:latin typeface="Times New Roman" pitchFamily="18" charset="0"/>
                <a:cs typeface="Times New Roman" pitchFamily="18" charset="0"/>
              </a:rPr>
              <a:t>друга</a:t>
            </a:r>
            <a:r>
              <a:rPr lang="ru-RU" sz="1600" b="1" dirty="0">
                <a:latin typeface="Times New Roman" pitchFamily="18" charset="0"/>
                <a:cs typeface="Times New Roman" pitchFamily="18" charset="0"/>
              </a:rPr>
              <a:t>. Кто в школе прыгал через «козла», тому не составит труда играть и в чехарду. Но тут есть некоторые особенности и даже правила. Играть в чехарду могут только мальчики, и не моложе тринадцати лет. Девчонок ни в коем случае не допускайте. Это не девчоночья игра.  Лучшие места для игры — ровная площадка, поросшая невысокой травой, или песчаный берег, или простая земляная дорога, по которой редко ездят. На полу или на асфальте старайтесь не прыгать, особенно когда среди вас есть новички. Для того чтобы сыграть в чехарду, нужно не меньше двух человек: кто прыгает и через кого прыгают «козел». Потом они поменяются местами. </a:t>
            </a:r>
          </a:p>
        </p:txBody>
      </p:sp>
      <p:sp>
        <p:nvSpPr>
          <p:cNvPr id="126986" name="Text Box 10"/>
          <p:cNvSpPr txBox="1">
            <a:spLocks noChangeArrowheads="1"/>
          </p:cNvSpPr>
          <p:nvPr/>
        </p:nvSpPr>
        <p:spPr bwMode="auto">
          <a:xfrm>
            <a:off x="395288" y="4154488"/>
            <a:ext cx="4968875" cy="1985159"/>
          </a:xfrm>
          <a:prstGeom prst="rect">
            <a:avLst/>
          </a:prstGeom>
          <a:noFill/>
          <a:ln w="9525">
            <a:noFill/>
            <a:miter lim="800000"/>
            <a:headEnd/>
            <a:tailEnd/>
          </a:ln>
          <a:effectLst/>
        </p:spPr>
        <p:txBody>
          <a:bodyPr>
            <a:spAutoFit/>
          </a:bodyPr>
          <a:lstStyle/>
          <a:p>
            <a:pPr indent="266700"/>
            <a:r>
              <a:rPr lang="ru-RU" sz="1600" b="1" dirty="0">
                <a:latin typeface="Times New Roman" pitchFamily="18" charset="0"/>
                <a:cs typeface="Times New Roman" pitchFamily="18" charset="0"/>
              </a:rPr>
              <a:t>Так и прыгаем, пока не устанем или не допрыгаем до какого-нибудь препятствия или поворота дороги. Правило здесь то же: кто не сумел благополучно перепрыгнуть любого из козлов, сменяет его, а козел идет назад и начинает прыгать. </a:t>
            </a:r>
          </a:p>
          <a:p>
            <a:pPr indent="266700">
              <a:spcBef>
                <a:spcPct val="50000"/>
              </a:spcBef>
            </a:pPr>
            <a:endParaRPr lang="ru-RU"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Grp="1" noChangeArrowheads="1"/>
          </p:cNvSpPr>
          <p:nvPr>
            <p:ph idx="1"/>
          </p:nvPr>
        </p:nvSpPr>
        <p:spPr>
          <a:xfrm>
            <a:off x="298450" y="1052513"/>
            <a:ext cx="8594725" cy="5329237"/>
          </a:xfrm>
        </p:spPr>
        <p:txBody>
          <a:bodyPr/>
          <a:lstStyle/>
          <a:p>
            <a:pPr marL="0" indent="0" algn="just">
              <a:spcBef>
                <a:spcPct val="0"/>
              </a:spcBef>
              <a:buFontTx/>
              <a:buNone/>
            </a:pPr>
            <a:r>
              <a:rPr lang="ru-RU" sz="1500" b="1"/>
              <a:t>Когда вы все уже хорошо научитесь перепрыгивать, то можно будет козлам становиться и поближе друг к другу, шагов на семь-восемь, а то и на шесть. Но это, будет труднее. Только перепрыгнул через козла, а перед тобою уже следующий... Понадобится более быстрая реакция во время прыганья. Игроки разделяются на две половины... Половина... становится к стене, и один из игроков упирается об стену своею головою; позади его становится другой, в таком же положении, как первый, исключая того, что он держит голову под мышкою первого, для предохранения ее от ушибу во время игры; за ним становится третий точно так же, а потом и все остальные. Составляющие другую половину, прыгают один за другим на нагнувшихся и садятся верхом, ни за что и ни за кого не держась. Вспрыгнувший последний, ударяет три раза в ладоши и кричит: «Чехарда — ярда!» Если из вспрыгнувших никто не упадет и потом из соскочивших тоже никто не упадет, то продолжают вспрыгивать и соскакивать до тех пор, пока кто не промахнется. Тут много зависит от ловкости вскакивать и соскакивать, а потому первая половина замучивается второю. Кто промахнется из них, тогда теряется игра и первая половина начинает так же ездить на них, как вторая. Эта игра доводится иногда до крайности: «от вскакивания и соскакивания насаживают спину и бока, от чего долго не могут разогнуть их».</a:t>
            </a:r>
          </a:p>
          <a:p>
            <a:pPr marL="0" indent="0" algn="just">
              <a:spcBef>
                <a:spcPct val="0"/>
              </a:spcBef>
              <a:buFontTx/>
              <a:buNone/>
            </a:pPr>
            <a:r>
              <a:rPr lang="ru-RU" sz="1500" b="1"/>
              <a:t>Чехарда развивает силу в ногах и руках, ловкость, чувство равновесия и координацию движений, глазомер, смелость и уверенность в себе. Очень полезная игра!</a:t>
            </a:r>
          </a:p>
        </p:txBody>
      </p:sp>
      <p:sp>
        <p:nvSpPr>
          <p:cNvPr id="145412" name="WordArt 4"/>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Чехарда</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30" name="WordArt 6"/>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Змейка</a:t>
            </a:r>
          </a:p>
        </p:txBody>
      </p:sp>
      <p:pic>
        <p:nvPicPr>
          <p:cNvPr id="129031" name="Picture 7" descr="Рисунок15"/>
          <p:cNvPicPr>
            <a:picLocks noChangeAspect="1" noChangeArrowheads="1"/>
          </p:cNvPicPr>
          <p:nvPr/>
        </p:nvPicPr>
        <p:blipFill>
          <a:blip r:embed="rId2" cstate="print"/>
          <a:srcRect/>
          <a:stretch>
            <a:fillRect/>
          </a:stretch>
        </p:blipFill>
        <p:spPr bwMode="auto">
          <a:xfrm>
            <a:off x="2051720" y="4581128"/>
            <a:ext cx="5184576" cy="2088580"/>
          </a:xfrm>
          <a:prstGeom prst="rect">
            <a:avLst/>
          </a:prstGeom>
          <a:noFill/>
        </p:spPr>
      </p:pic>
      <p:sp>
        <p:nvSpPr>
          <p:cNvPr id="129032" name="Text Box 8"/>
          <p:cNvSpPr txBox="1">
            <a:spLocks noChangeArrowheads="1"/>
          </p:cNvSpPr>
          <p:nvPr/>
        </p:nvSpPr>
        <p:spPr bwMode="auto">
          <a:xfrm>
            <a:off x="323850" y="981075"/>
            <a:ext cx="8496300" cy="3539430"/>
          </a:xfrm>
          <a:prstGeom prst="rect">
            <a:avLst/>
          </a:prstGeom>
          <a:noFill/>
          <a:ln w="9525">
            <a:noFill/>
            <a:miter lim="800000"/>
            <a:headEnd/>
            <a:tailEnd/>
          </a:ln>
          <a:effectLst/>
        </p:spPr>
        <p:txBody>
          <a:bodyPr>
            <a:spAutoFit/>
          </a:bodyPr>
          <a:lstStyle/>
          <a:p>
            <a:pPr indent="266700" algn="just"/>
            <a:r>
              <a:rPr lang="ru-RU" sz="1600" b="1" dirty="0">
                <a:latin typeface="Times New Roman" pitchFamily="18" charset="0"/>
                <a:cs typeface="Times New Roman" pitchFamily="18" charset="0"/>
              </a:rPr>
              <a:t>Все становятся друг за другом, и каждый дает одну руку, например правую, переднему, а левую заднему игроку. Но встать надо одинаково, так, чтобы все были лицом в одну сторону. Образуется длинная вереница ребят. Впереди, в голову змейки, становится кто захочет, но он должен быть из тех, кто посильнее, так как ему придется тащить за собою всю змейку. Держаться за руки надо покрепче. Вожак спрашивает: «Готовы?» — «Готовы!» — отвечают ему. «Ну, держитесь!» — говорит вожак и начинает бежать вперед, сначала тихо, а потом все быстрее, увлекая за собой змейку. На бегу он заворачивает то в одну, то в другую сторону, то бежит зигзагом, в общем, крутит змейку как хочет. Может даже бежать по кругу или резко поворачивать назад. А если вожак крикнет последнему, чтобы тот остановился, а сам подбежит к нему и пойдет от него расширяющимися кругами, то вся змейка завьется клубком, а когда движение дойдет до последнего и он потянется за змейкой — она сама собою раскрутится. </a:t>
            </a:r>
            <a:r>
              <a:rPr lang="ru-RU" sz="1600" b="1" dirty="0" smtClean="0">
                <a:latin typeface="Times New Roman" pitchFamily="18" charset="0"/>
                <a:cs typeface="Times New Roman" pitchFamily="18" charset="0"/>
              </a:rPr>
              <a:t> </a:t>
            </a:r>
          </a:p>
          <a:p>
            <a:pPr indent="266700" algn="just"/>
            <a:r>
              <a:rPr lang="ru-RU" sz="1600" b="1" dirty="0" smtClean="0">
                <a:latin typeface="Times New Roman" pitchFamily="18" charset="0"/>
                <a:cs typeface="Times New Roman" pitchFamily="18" charset="0"/>
              </a:rPr>
              <a:t>Кстати говоря, в прошлом веке на Севере России эта игра называлась по – другому: «Растеряхи». Не правда ли, очень меткое название?</a:t>
            </a:r>
            <a:endParaRPr lang="ru-RU"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48680"/>
          </a:xfrm>
        </p:spPr>
        <p:txBody>
          <a:bodyPr>
            <a:normAutofit fontScale="90000"/>
          </a:bodyPr>
          <a:lstStyle/>
          <a:p>
            <a:pPr algn="ctr"/>
            <a:r>
              <a:rPr lang="ru-RU" b="1" dirty="0" smtClean="0"/>
              <a:t>История возникновения народных игр</a:t>
            </a:r>
            <a:endParaRPr lang="ru-RU" dirty="0"/>
          </a:p>
        </p:txBody>
      </p:sp>
      <p:sp>
        <p:nvSpPr>
          <p:cNvPr id="3" name="Содержимое 2"/>
          <p:cNvSpPr>
            <a:spLocks noGrp="1"/>
          </p:cNvSpPr>
          <p:nvPr>
            <p:ph idx="1"/>
          </p:nvPr>
        </p:nvSpPr>
        <p:spPr>
          <a:xfrm>
            <a:off x="0" y="404664"/>
            <a:ext cx="8820472" cy="6192688"/>
          </a:xfrm>
        </p:spPr>
        <p:txBody>
          <a:bodyPr>
            <a:normAutofit fontScale="55000" lnSpcReduction="20000"/>
          </a:bodyPr>
          <a:lstStyle/>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r>
              <a:rPr lang="ru-RU" sz="3800" dirty="0" smtClean="0">
                <a:latin typeface="Times New Roman" pitchFamily="18" charset="0"/>
                <a:cs typeface="Times New Roman" pitchFamily="18" charset="0"/>
              </a:rPr>
              <a:t>Возникновение народной игры теряется в стародавних временах.</a:t>
            </a:r>
          </a:p>
          <a:p>
            <a:pPr>
              <a:buNone/>
            </a:pPr>
            <a:r>
              <a:rPr lang="ru-RU" sz="3800" dirty="0" smtClean="0">
                <a:latin typeface="Times New Roman" pitchFamily="18" charset="0"/>
                <a:cs typeface="Times New Roman" pitchFamily="18" charset="0"/>
              </a:rPr>
              <a:t>Подвижные игры возникли еще у первобытных людей 6-8 века.</a:t>
            </a:r>
          </a:p>
          <a:p>
            <a:pPr>
              <a:buNone/>
            </a:pPr>
            <a:endParaRPr lang="ru-RU" dirty="0" smtClean="0">
              <a:latin typeface="Times New Roman" pitchFamily="18" charset="0"/>
              <a:cs typeface="Times New Roman" pitchFamily="18" charset="0"/>
            </a:endParaRPr>
          </a:p>
          <a:p>
            <a:pPr>
              <a:buNone/>
            </a:pPr>
            <a:r>
              <a:rPr lang="ru-RU" sz="3800" dirty="0" smtClean="0">
                <a:latin typeface="Times New Roman" pitchFamily="18" charset="0"/>
                <a:cs typeface="Times New Roman" pitchFamily="18" charset="0"/>
              </a:rPr>
              <a:t>Это были игры, которые развивали физические качества и воинское</a:t>
            </a:r>
          </a:p>
          <a:p>
            <a:pPr>
              <a:buNone/>
            </a:pPr>
            <a:r>
              <a:rPr lang="ru-RU" sz="3800" dirty="0" smtClean="0">
                <a:latin typeface="Times New Roman" pitchFamily="18" charset="0"/>
                <a:cs typeface="Times New Roman" pitchFamily="18" charset="0"/>
              </a:rPr>
              <a:t>искусство: «Палочные бои», «Буй», «Кто дальше?» (метание камней, копья в</a:t>
            </a:r>
          </a:p>
          <a:p>
            <a:pPr>
              <a:buNone/>
            </a:pPr>
            <a:r>
              <a:rPr lang="ru-RU" sz="3800" dirty="0" smtClean="0">
                <a:latin typeface="Times New Roman" pitchFamily="18" charset="0"/>
                <a:cs typeface="Times New Roman" pitchFamily="18" charset="0"/>
              </a:rPr>
              <a:t>цель и на дальность). </a:t>
            </a:r>
            <a:r>
              <a:rPr lang="ru-RU" sz="3800" dirty="0" err="1" smtClean="0">
                <a:latin typeface="Times New Roman" pitchFamily="18" charset="0"/>
                <a:cs typeface="Times New Roman" pitchFamily="18" charset="0"/>
              </a:rPr>
              <a:t>Ещѐ </a:t>
            </a:r>
            <a:r>
              <a:rPr lang="ru-RU" sz="3800" dirty="0" smtClean="0">
                <a:latin typeface="Times New Roman" pitchFamily="18" charset="0"/>
                <a:cs typeface="Times New Roman" pitchFamily="18" charset="0"/>
              </a:rPr>
              <a:t>в Лаврентьевской летописи (12 век), в которой говорится о </a:t>
            </a:r>
          </a:p>
          <a:p>
            <a:pPr>
              <a:buNone/>
            </a:pPr>
            <a:r>
              <a:rPr lang="ru-RU" sz="3800" dirty="0" smtClean="0">
                <a:latin typeface="Times New Roman" pitchFamily="18" charset="0"/>
                <a:cs typeface="Times New Roman" pitchFamily="18" charset="0"/>
              </a:rPr>
              <a:t>лесных  славянских племенах (радимичах, вятичах, северянах), упоминается о том,</a:t>
            </a:r>
          </a:p>
          <a:p>
            <a:pPr>
              <a:buNone/>
            </a:pPr>
            <a:r>
              <a:rPr lang="ru-RU" sz="3800" dirty="0" smtClean="0">
                <a:latin typeface="Times New Roman" pitchFamily="18" charset="0"/>
                <a:cs typeface="Times New Roman" pitchFamily="18" charset="0"/>
              </a:rPr>
              <a:t>что в дни языческих праздников народ сходился на игрища.</a:t>
            </a: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4" name="Рисунок 3"/>
          <p:cNvPicPr/>
          <p:nvPr/>
        </p:nvPicPr>
        <p:blipFill>
          <a:blip r:embed="rId2" cstate="print"/>
          <a:srcRect/>
          <a:stretch>
            <a:fillRect/>
          </a:stretch>
        </p:blipFill>
        <p:spPr bwMode="auto">
          <a:xfrm>
            <a:off x="1000100" y="5000636"/>
            <a:ext cx="1907704" cy="1473448"/>
          </a:xfrm>
          <a:prstGeom prst="rect">
            <a:avLst/>
          </a:prstGeom>
          <a:noFill/>
          <a:ln w="9525">
            <a:noFill/>
            <a:miter lim="800000"/>
            <a:headEnd/>
            <a:tailEnd/>
          </a:ln>
        </p:spPr>
      </p:pic>
      <p:pic>
        <p:nvPicPr>
          <p:cNvPr id="5" name="Рисунок 4"/>
          <p:cNvPicPr/>
          <p:nvPr/>
        </p:nvPicPr>
        <p:blipFill>
          <a:blip r:embed="rId3" cstate="print"/>
          <a:srcRect/>
          <a:stretch>
            <a:fillRect/>
          </a:stretch>
        </p:blipFill>
        <p:spPr bwMode="auto">
          <a:xfrm>
            <a:off x="6500826" y="4786322"/>
            <a:ext cx="2160240" cy="15841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08720"/>
          </a:xfrm>
        </p:spPr>
        <p:txBody>
          <a:bodyPr>
            <a:normAutofit/>
          </a:bodyPr>
          <a:lstStyle/>
          <a:p>
            <a:r>
              <a:rPr lang="ru-RU" b="1" i="1" dirty="0" smtClean="0"/>
              <a:t>Считалки</a:t>
            </a:r>
            <a:endParaRPr lang="ru-RU" dirty="0"/>
          </a:p>
        </p:txBody>
      </p:sp>
      <p:sp>
        <p:nvSpPr>
          <p:cNvPr id="3" name="Содержимое 2"/>
          <p:cNvSpPr>
            <a:spLocks noGrp="1"/>
          </p:cNvSpPr>
          <p:nvPr>
            <p:ph sz="quarter" idx="2"/>
          </p:nvPr>
        </p:nvSpPr>
        <p:spPr>
          <a:xfrm>
            <a:off x="457200" y="1124744"/>
            <a:ext cx="4040188" cy="5001419"/>
          </a:xfrm>
        </p:spPr>
        <p:txBody>
          <a:bodyPr>
            <a:normAutofit fontScale="85000" lnSpcReduction="20000"/>
          </a:bodyPr>
          <a:lstStyle/>
          <a:p>
            <a:pPr>
              <a:buNone/>
            </a:pP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Раз, два – голова,</a:t>
            </a:r>
          </a:p>
          <a:p>
            <a:pPr>
              <a:buNone/>
            </a:pPr>
            <a:r>
              <a:rPr lang="ru-RU" dirty="0" smtClean="0">
                <a:latin typeface="Times New Roman" pitchFamily="18" charset="0"/>
                <a:cs typeface="Times New Roman" pitchFamily="18" charset="0"/>
              </a:rPr>
              <a:t>Три, четыре – платье шили.</a:t>
            </a:r>
          </a:p>
          <a:p>
            <a:pPr>
              <a:buNone/>
            </a:pPr>
            <a:r>
              <a:rPr lang="ru-RU" dirty="0" smtClean="0">
                <a:latin typeface="Times New Roman" pitchFamily="18" charset="0"/>
                <a:cs typeface="Times New Roman" pitchFamily="18" charset="0"/>
              </a:rPr>
              <a:t>Пять шесть – хлеб-соль есть,</a:t>
            </a:r>
          </a:p>
          <a:p>
            <a:pPr>
              <a:buNone/>
            </a:pPr>
            <a:r>
              <a:rPr lang="ru-RU" dirty="0" smtClean="0">
                <a:latin typeface="Times New Roman" pitchFamily="18" charset="0"/>
                <a:cs typeface="Times New Roman" pitchFamily="18" charset="0"/>
              </a:rPr>
              <a:t>Семь, восемь – сено косим,</a:t>
            </a:r>
          </a:p>
          <a:p>
            <a:pPr>
              <a:buNone/>
            </a:pPr>
            <a:r>
              <a:rPr lang="ru-RU" dirty="0" smtClean="0">
                <a:latin typeface="Times New Roman" pitchFamily="18" charset="0"/>
                <a:cs typeface="Times New Roman" pitchFamily="18" charset="0"/>
              </a:rPr>
              <a:t>Девять, десять – муку весить.</a:t>
            </a:r>
          </a:p>
          <a:p>
            <a:pPr>
              <a:buNone/>
            </a:pP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Раз, два, три, четыре, пять,</a:t>
            </a:r>
          </a:p>
          <a:p>
            <a:pPr>
              <a:buNone/>
            </a:pPr>
            <a:r>
              <a:rPr lang="ru-RU" dirty="0" smtClean="0">
                <a:latin typeface="Times New Roman" pitchFamily="18" charset="0"/>
                <a:cs typeface="Times New Roman" pitchFamily="18" charset="0"/>
              </a:rPr>
              <a:t>Шесть, семь, восемь,</a:t>
            </a:r>
          </a:p>
          <a:p>
            <a:pPr>
              <a:buNone/>
            </a:pPr>
            <a:r>
              <a:rPr lang="ru-RU" dirty="0" smtClean="0">
                <a:latin typeface="Times New Roman" pitchFamily="18" charset="0"/>
                <a:cs typeface="Times New Roman" pitchFamily="18" charset="0"/>
              </a:rPr>
              <a:t>Ходит бабка с длинным носом,</a:t>
            </a:r>
          </a:p>
          <a:p>
            <a:pPr>
              <a:buNone/>
            </a:pPr>
            <a:r>
              <a:rPr lang="ru-RU" dirty="0" smtClean="0">
                <a:latin typeface="Times New Roman" pitchFamily="18" charset="0"/>
                <a:cs typeface="Times New Roman" pitchFamily="18" charset="0"/>
              </a:rPr>
              <a:t>А за нею дед.</a:t>
            </a:r>
          </a:p>
          <a:p>
            <a:pPr>
              <a:buNone/>
            </a:pPr>
            <a:r>
              <a:rPr lang="ru-RU" dirty="0" smtClean="0">
                <a:latin typeface="Times New Roman" pitchFamily="18" charset="0"/>
                <a:cs typeface="Times New Roman" pitchFamily="18" charset="0"/>
              </a:rPr>
              <a:t>Сколько ему лет?</a:t>
            </a:r>
          </a:p>
          <a:p>
            <a:pPr>
              <a:buNone/>
            </a:pPr>
            <a:r>
              <a:rPr lang="ru-RU" dirty="0" smtClean="0">
                <a:latin typeface="Times New Roman" pitchFamily="18" charset="0"/>
                <a:cs typeface="Times New Roman" pitchFamily="18" charset="0"/>
              </a:rPr>
              <a:t>Говори побыстрей,</a:t>
            </a:r>
          </a:p>
          <a:p>
            <a:pPr>
              <a:buNone/>
            </a:pPr>
            <a:r>
              <a:rPr lang="ru-RU" dirty="0" smtClean="0">
                <a:latin typeface="Times New Roman" pitchFamily="18" charset="0"/>
                <a:cs typeface="Times New Roman" pitchFamily="18" charset="0"/>
              </a:rPr>
              <a:t>Не задерживай детей.</a:t>
            </a:r>
          </a:p>
          <a:p>
            <a:pPr>
              <a:buNone/>
            </a:pPr>
            <a:endParaRPr lang="ru-RU" dirty="0" smtClean="0">
              <a:latin typeface="Times New Roman" pitchFamily="18" charset="0"/>
              <a:cs typeface="Times New Roman" pitchFamily="18" charset="0"/>
            </a:endParaRPr>
          </a:p>
        </p:txBody>
      </p:sp>
      <p:sp>
        <p:nvSpPr>
          <p:cNvPr id="6" name="Содержимое 5"/>
          <p:cNvSpPr>
            <a:spLocks noGrp="1"/>
          </p:cNvSpPr>
          <p:nvPr>
            <p:ph sz="quarter" idx="4"/>
          </p:nvPr>
        </p:nvSpPr>
        <p:spPr>
          <a:xfrm>
            <a:off x="4645025" y="1268760"/>
            <a:ext cx="4041775" cy="4857403"/>
          </a:xfrm>
        </p:spPr>
        <p:txBody>
          <a:bodyPr>
            <a:normAutofit fontScale="92500" lnSpcReduction="10000"/>
          </a:bodyPr>
          <a:lstStyle/>
          <a:p>
            <a:pPr>
              <a:buNone/>
            </a:pPr>
            <a:r>
              <a:rPr lang="ru-RU" dirty="0" smtClean="0">
                <a:latin typeface="Times New Roman" pitchFamily="18" charset="0"/>
                <a:cs typeface="Times New Roman" pitchFamily="18" charset="0"/>
              </a:rPr>
              <a:t>Мы собрались поиграть.</a:t>
            </a:r>
          </a:p>
          <a:p>
            <a:pPr>
              <a:buNone/>
            </a:pPr>
            <a:r>
              <a:rPr lang="ru-RU" dirty="0" smtClean="0">
                <a:latin typeface="Times New Roman" pitchFamily="18" charset="0"/>
                <a:cs typeface="Times New Roman" pitchFamily="18" charset="0"/>
              </a:rPr>
              <a:t>К нам сорока прилетела</a:t>
            </a:r>
          </a:p>
          <a:p>
            <a:pPr>
              <a:buNone/>
            </a:pPr>
            <a:r>
              <a:rPr lang="ru-RU" dirty="0" smtClean="0">
                <a:latin typeface="Times New Roman" pitchFamily="18" charset="0"/>
                <a:cs typeface="Times New Roman" pitchFamily="18" charset="0"/>
              </a:rPr>
              <a:t>И тебе водить велела.</a:t>
            </a:r>
          </a:p>
          <a:p>
            <a:pPr>
              <a:buNone/>
            </a:pP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На золотом крыльце сидели</a:t>
            </a:r>
          </a:p>
          <a:p>
            <a:pPr>
              <a:buNone/>
            </a:pPr>
            <a:r>
              <a:rPr lang="ru-RU" dirty="0" smtClean="0">
                <a:latin typeface="Times New Roman" pitchFamily="18" charset="0"/>
                <a:cs typeface="Times New Roman" pitchFamily="18" charset="0"/>
              </a:rPr>
              <a:t>Царь, царевич, король, королевич,</a:t>
            </a:r>
          </a:p>
          <a:p>
            <a:pPr>
              <a:buNone/>
            </a:pPr>
            <a:r>
              <a:rPr lang="ru-RU" dirty="0" smtClean="0">
                <a:latin typeface="Times New Roman" pitchFamily="18" charset="0"/>
                <a:cs typeface="Times New Roman" pitchFamily="18" charset="0"/>
              </a:rPr>
              <a:t>Сапожник, портной.</a:t>
            </a:r>
          </a:p>
          <a:p>
            <a:pPr>
              <a:buNone/>
            </a:pPr>
            <a:r>
              <a:rPr lang="ru-RU" dirty="0" smtClean="0">
                <a:latin typeface="Times New Roman" pitchFamily="18" charset="0"/>
                <a:cs typeface="Times New Roman" pitchFamily="18" charset="0"/>
              </a:rPr>
              <a:t>Кто ты будешь такой?</a:t>
            </a:r>
          </a:p>
          <a:p>
            <a:pPr>
              <a:buNone/>
            </a:pPr>
            <a:r>
              <a:rPr lang="ru-RU" dirty="0" smtClean="0">
                <a:latin typeface="Times New Roman" pitchFamily="18" charset="0"/>
                <a:cs typeface="Times New Roman" pitchFamily="18" charset="0"/>
              </a:rPr>
              <a:t>Говори поскорей,</a:t>
            </a:r>
          </a:p>
          <a:p>
            <a:pPr>
              <a:buNone/>
            </a:pPr>
            <a:r>
              <a:rPr lang="ru-RU" dirty="0" smtClean="0">
                <a:latin typeface="Times New Roman" pitchFamily="18" charset="0"/>
                <a:cs typeface="Times New Roman" pitchFamily="18" charset="0"/>
              </a:rPr>
              <a:t>Не задерживай добрых и честных людей.</a:t>
            </a:r>
          </a:p>
          <a:p>
            <a:endParaRPr lang="ru-RU" dirty="0">
              <a:latin typeface="Times New Roman" pitchFamily="18" charset="0"/>
              <a:cs typeface="Times New Roman" pitchFamily="18" charset="0"/>
            </a:endParaRPr>
          </a:p>
        </p:txBody>
      </p:sp>
      <p:sp>
        <p:nvSpPr>
          <p:cNvPr id="7" name="Прямоугольник 6"/>
          <p:cNvSpPr/>
          <p:nvPr/>
        </p:nvSpPr>
        <p:spPr>
          <a:xfrm>
            <a:off x="4572000" y="908720"/>
            <a:ext cx="936104" cy="369332"/>
          </a:xfrm>
          <a:prstGeom prst="rect">
            <a:avLst/>
          </a:prstGeom>
        </p:spPr>
        <p:txBody>
          <a:bodyPr wrap="square">
            <a:spAutoFit/>
          </a:bodyPr>
          <a:lstStyle/>
          <a:p>
            <a:pPr>
              <a:buNone/>
            </a:pPr>
            <a:r>
              <a:rPr lang="ru-RU" dirty="0" smtClean="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ru-RU" sz="3200" b="1" dirty="0">
                <a:latin typeface="Times New Roman" pitchFamily="18" charset="0"/>
              </a:rPr>
              <a:t>Правила игры:</a:t>
            </a:r>
          </a:p>
        </p:txBody>
      </p:sp>
      <p:sp>
        <p:nvSpPr>
          <p:cNvPr id="165891" name="Rectangle 3"/>
          <p:cNvSpPr>
            <a:spLocks noGrp="1" noChangeArrowheads="1"/>
          </p:cNvSpPr>
          <p:nvPr>
            <p:ph idx="1"/>
          </p:nvPr>
        </p:nvSpPr>
        <p:spPr/>
        <p:txBody>
          <a:bodyPr>
            <a:normAutofit/>
          </a:bodyPr>
          <a:lstStyle/>
          <a:p>
            <a:pPr>
              <a:lnSpc>
                <a:spcPct val="80000"/>
              </a:lnSpc>
            </a:pPr>
            <a:r>
              <a:rPr lang="ru-RU" sz="2400" b="1" dirty="0">
                <a:latin typeface="Times New Roman" pitchFamily="18" charset="0"/>
                <a:cs typeface="Times New Roman" pitchFamily="18" charset="0"/>
              </a:rPr>
              <a:t>Играйте честно, дружно, соблюдая правила. Правила в игре – законы, которые надо соблюдать.</a:t>
            </a:r>
          </a:p>
          <a:p>
            <a:pPr>
              <a:lnSpc>
                <a:spcPct val="80000"/>
              </a:lnSpc>
            </a:pPr>
            <a:r>
              <a:rPr lang="ru-RU" sz="2400" b="1" dirty="0">
                <a:latin typeface="Times New Roman" pitchFamily="18" charset="0"/>
                <a:cs typeface="Times New Roman" pitchFamily="18" charset="0"/>
              </a:rPr>
              <a:t>В игре проявляйте побольше выдумки, смекалки (не нарушая принятых правил).</a:t>
            </a:r>
          </a:p>
          <a:p>
            <a:pPr>
              <a:lnSpc>
                <a:spcPct val="80000"/>
              </a:lnSpc>
            </a:pPr>
            <a:r>
              <a:rPr lang="ru-RU" sz="2400" b="1" dirty="0">
                <a:latin typeface="Times New Roman" pitchFamily="18" charset="0"/>
                <a:cs typeface="Times New Roman" pitchFamily="18" charset="0"/>
              </a:rPr>
              <a:t>Играя с товарищами, помни, что ты не один (не выставляй всюду себя, давай играть другим, нарочно подолгу не води).</a:t>
            </a:r>
          </a:p>
          <a:p>
            <a:pPr>
              <a:lnSpc>
                <a:spcPct val="80000"/>
              </a:lnSpc>
            </a:pPr>
            <a:r>
              <a:rPr lang="ru-RU" sz="2400" b="1" dirty="0">
                <a:latin typeface="Times New Roman" pitchFamily="18" charset="0"/>
                <a:cs typeface="Times New Roman" pitchFamily="18" charset="0"/>
              </a:rPr>
              <a:t>В играх-поединках выбирайте противников, равных по силам.</a:t>
            </a:r>
          </a:p>
          <a:p>
            <a:pPr>
              <a:lnSpc>
                <a:spcPct val="80000"/>
              </a:lnSpc>
            </a:pPr>
            <a:r>
              <a:rPr lang="ru-RU" sz="2400" b="1" dirty="0">
                <a:latin typeface="Times New Roman" pitchFamily="18" charset="0"/>
                <a:cs typeface="Times New Roman" pitchFamily="18" charset="0"/>
              </a:rPr>
              <a:t>Старайтесь всё время выручать товарищей по команде. Закон каждой команды в игре: один за всех и все за одного.</a:t>
            </a:r>
          </a:p>
          <a:p>
            <a:pPr>
              <a:lnSpc>
                <a:spcPct val="80000"/>
              </a:lnSpc>
            </a:pPr>
            <a:r>
              <a:rPr lang="ru-RU" sz="2400" b="1" dirty="0">
                <a:latin typeface="Times New Roman" pitchFamily="18" charset="0"/>
                <a:cs typeface="Times New Roman" pitchFamily="18" charset="0"/>
              </a:rPr>
              <a:t>Не горячитесь понапрасну! Так вернее прийти к победе. </a:t>
            </a:r>
          </a:p>
          <a:p>
            <a:pPr>
              <a:lnSpc>
                <a:spcPct val="80000"/>
              </a:lnSpc>
            </a:pPr>
            <a:endParaRPr lang="ru-RU" sz="24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idx="1"/>
          </p:nvPr>
        </p:nvSpPr>
        <p:spPr>
          <a:xfrm>
            <a:off x="468312" y="1052736"/>
            <a:ext cx="8424167" cy="4320952"/>
          </a:xfrm>
        </p:spPr>
        <p:txBody>
          <a:bodyPr>
            <a:noAutofit/>
          </a:bodyPr>
          <a:lstStyle/>
          <a:p>
            <a:pPr marL="609600" indent="-609600" algn="just">
              <a:buFont typeface="Wingdings" pitchFamily="2" charset="2"/>
              <a:buAutoNum type="arabicPeriod"/>
            </a:pPr>
            <a:r>
              <a:rPr lang="ru-RU" sz="2400" b="1" dirty="0">
                <a:latin typeface="Times New Roman" pitchFamily="18" charset="0"/>
              </a:rPr>
              <a:t>Обязательно слушайте руководителя игры: он здесь главный судья. Подчиняйтесь капитану команды; в игре он старший. </a:t>
            </a:r>
          </a:p>
          <a:p>
            <a:pPr marL="609600" indent="-609600" algn="just">
              <a:buFont typeface="Wingdings" pitchFamily="2" charset="2"/>
              <a:buAutoNum type="arabicPeriod"/>
            </a:pPr>
            <a:r>
              <a:rPr lang="ru-RU" sz="2400" b="1" dirty="0">
                <a:latin typeface="Times New Roman" pitchFamily="18" charset="0"/>
              </a:rPr>
              <a:t>Победив, не зазнавайтесь (ведь можно играть ещё лучше). Не смейтесь над проигравшими. Помните: в игре вы – противники, вне игры – товарищи.       </a:t>
            </a:r>
          </a:p>
          <a:p>
            <a:pPr marL="609600" indent="-609600" algn="just">
              <a:buFont typeface="Wingdings" pitchFamily="2" charset="2"/>
              <a:buAutoNum type="arabicPeriod"/>
            </a:pPr>
            <a:r>
              <a:rPr lang="ru-RU" sz="2400" b="1" dirty="0">
                <a:latin typeface="Times New Roman" pitchFamily="18" charset="0"/>
              </a:rPr>
              <a:t>Проиграл – не унывай! Поблагодари победителя за науку; постарайся  взять верх при следующей встрече.</a:t>
            </a:r>
          </a:p>
          <a:p>
            <a:pPr marL="609600" indent="-609600" algn="just">
              <a:buFont typeface="Wingdings" pitchFamily="2" charset="2"/>
              <a:buAutoNum type="arabicPeriod"/>
            </a:pPr>
            <a:r>
              <a:rPr lang="ru-RU" sz="2400" b="1" dirty="0">
                <a:latin typeface="Times New Roman" pitchFamily="18" charset="0"/>
              </a:rPr>
              <a:t>В игре не сердись на того, кто нечаянно толкнул или наступил на ногу.</a:t>
            </a:r>
          </a:p>
          <a:p>
            <a:pPr marL="609600" indent="-609600" algn="just">
              <a:buFont typeface="Wingdings" pitchFamily="2" charset="2"/>
              <a:buAutoNum type="arabicPeriod"/>
            </a:pPr>
            <a:r>
              <a:rPr lang="ru-RU" sz="2400" b="1" dirty="0">
                <a:latin typeface="Times New Roman" pitchFamily="18" charset="0"/>
              </a:rPr>
              <a:t>Берегите принадлежности для игр; следите, чтобы они были всегда   исправны и красивы.            </a:t>
            </a:r>
          </a:p>
          <a:p>
            <a:pPr marL="609600" indent="-609600" algn="just">
              <a:buFont typeface="Wingdings" pitchFamily="2" charset="2"/>
              <a:buAutoNum type="arabicPeriod"/>
            </a:pPr>
            <a:r>
              <a:rPr lang="ru-RU" sz="2400" b="1" dirty="0">
                <a:latin typeface="Times New Roman" pitchFamily="18" charset="0"/>
              </a:rPr>
              <a:t>Судьёй должны быть довольны и победители и побеждённые!</a:t>
            </a:r>
          </a:p>
        </p:txBody>
      </p:sp>
      <p:sp>
        <p:nvSpPr>
          <p:cNvPr id="148485" name="WordArt 5"/>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dirty="0" smtClean="0">
                <a:ln w="19050">
                  <a:solidFill>
                    <a:srgbClr val="99CCFF"/>
                  </a:solidFill>
                  <a:round/>
                  <a:headEnd/>
                  <a:tailEnd/>
                </a:ln>
                <a:solidFill>
                  <a:srgbClr val="0066CC"/>
                </a:solidFill>
                <a:effectLst>
                  <a:outerShdw dist="35921" dir="2700000" algn="ctr" rotWithShape="0">
                    <a:srgbClr val="990000"/>
                  </a:outerShdw>
                </a:effectLst>
                <a:latin typeface="Impact"/>
              </a:rPr>
              <a:t>Заповеди</a:t>
            </a:r>
            <a:endParaRPr lang="ru-RU" sz="3600" kern="10" dirty="0">
              <a:ln w="19050">
                <a:solidFill>
                  <a:srgbClr val="99CCFF"/>
                </a:solidFill>
                <a:round/>
                <a:headEnd/>
                <a:tailEnd/>
              </a:ln>
              <a:solidFill>
                <a:srgbClr val="0066CC"/>
              </a:solidFill>
              <a:effectLst>
                <a:outerShdw dist="35921" dir="2700000" algn="ctr" rotWithShape="0">
                  <a:srgbClr val="990000"/>
                </a:outerShdw>
              </a:effectLst>
              <a:latin typeface="Impact"/>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3" name="WordArt 5"/>
          <p:cNvSpPr>
            <a:spLocks noChangeArrowheads="1" noChangeShapeType="1" noTextEdit="1"/>
          </p:cNvSpPr>
          <p:nvPr/>
        </p:nvSpPr>
        <p:spPr bwMode="auto">
          <a:xfrm>
            <a:off x="2484439" y="188913"/>
            <a:ext cx="4175794" cy="431775"/>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0066CC"/>
                </a:solidFill>
                <a:effectLst>
                  <a:outerShdw dist="35921" dir="2700000" algn="ctr" rotWithShape="0">
                    <a:srgbClr val="990000"/>
                  </a:outerShdw>
                </a:effectLst>
                <a:latin typeface="Impact"/>
              </a:rPr>
              <a:t>Горелки</a:t>
            </a:r>
          </a:p>
        </p:txBody>
      </p:sp>
      <p:pic>
        <p:nvPicPr>
          <p:cNvPr id="94216" name="Picture 8" descr="1"/>
          <p:cNvPicPr>
            <a:picLocks noChangeAspect="1" noChangeArrowheads="1"/>
          </p:cNvPicPr>
          <p:nvPr/>
        </p:nvPicPr>
        <p:blipFill>
          <a:blip r:embed="rId2" cstate="print">
            <a:lum bright="-12000" contrast="30000"/>
          </a:blip>
          <a:srcRect/>
          <a:stretch>
            <a:fillRect/>
          </a:stretch>
        </p:blipFill>
        <p:spPr bwMode="auto">
          <a:xfrm>
            <a:off x="5854700" y="765175"/>
            <a:ext cx="3181350" cy="4267200"/>
          </a:xfrm>
          <a:prstGeom prst="rect">
            <a:avLst/>
          </a:prstGeom>
          <a:noFill/>
        </p:spPr>
      </p:pic>
      <p:sp>
        <p:nvSpPr>
          <p:cNvPr id="94217" name="Text Box 9"/>
          <p:cNvSpPr txBox="1">
            <a:spLocks noChangeArrowheads="1"/>
          </p:cNvSpPr>
          <p:nvPr/>
        </p:nvSpPr>
        <p:spPr bwMode="auto">
          <a:xfrm>
            <a:off x="0" y="692696"/>
            <a:ext cx="5795963" cy="4391333"/>
          </a:xfrm>
          <a:prstGeom prst="rect">
            <a:avLst/>
          </a:prstGeom>
          <a:noFill/>
          <a:ln w="9525">
            <a:noFill/>
            <a:miter lim="800000"/>
            <a:headEnd/>
            <a:tailEnd/>
          </a:ln>
          <a:effectLst/>
        </p:spPr>
        <p:txBody>
          <a:bodyPr wrap="square">
            <a:spAutoFit/>
          </a:bodyPr>
          <a:lstStyle/>
          <a:p>
            <a:pPr indent="174625" algn="just"/>
            <a:r>
              <a:rPr lang="ru-RU" b="1" dirty="0">
                <a:latin typeface="Times New Roman" pitchFamily="18" charset="0"/>
                <a:cs typeface="Times New Roman" pitchFamily="18" charset="0"/>
              </a:rPr>
              <a:t>Выходи, тебе гореть! Игру можно начинать и просто по сигналу водящего. А суть ее вот в чем. Играющие, держась за руки, становятся парами в затылок друг другу. Впереди колонны — водящий. Как только сказана приговорка или прозвучит другая команда водящего, последняя пара разъединяет руки и бежит вперед: один — по левую, другой — по правую сторону колонны. Задача — увернуться от водящего и успеть взяться за руки.</a:t>
            </a:r>
          </a:p>
          <a:p>
            <a:pPr indent="174625" algn="just"/>
            <a:r>
              <a:rPr lang="ru-RU" b="1" dirty="0">
                <a:latin typeface="Times New Roman" pitchFamily="18" charset="0"/>
                <a:cs typeface="Times New Roman" pitchFamily="18" charset="0"/>
              </a:rPr>
              <a:t>Если водящему удается поймать одного из игроков, он вместе с пойманным становится первой парой колонны, а водить идет оставшийся без пары. Если игроки сумеют перехитрить водящего и взяться за руки, то они идут в голову колонны. Водящий же начинает все сначала.    </a:t>
            </a:r>
          </a:p>
        </p:txBody>
      </p:sp>
      <p:sp>
        <p:nvSpPr>
          <p:cNvPr id="94218" name="Text Box 10"/>
          <p:cNvSpPr txBox="1">
            <a:spLocks noChangeArrowheads="1"/>
          </p:cNvSpPr>
          <p:nvPr/>
        </p:nvSpPr>
        <p:spPr bwMode="auto">
          <a:xfrm>
            <a:off x="0" y="4941888"/>
            <a:ext cx="9144000" cy="2516073"/>
          </a:xfrm>
          <a:prstGeom prst="rect">
            <a:avLst/>
          </a:prstGeom>
          <a:noFill/>
          <a:ln w="9525">
            <a:noFill/>
            <a:miter lim="800000"/>
            <a:headEnd/>
            <a:tailEnd/>
          </a:ln>
          <a:effectLst/>
        </p:spPr>
        <p:txBody>
          <a:bodyPr wrap="square">
            <a:spAutoFit/>
          </a:bodyPr>
          <a:lstStyle/>
          <a:p>
            <a:pPr indent="174625" algn="just">
              <a:spcBef>
                <a:spcPct val="50000"/>
              </a:spcBef>
            </a:pPr>
            <a:r>
              <a:rPr lang="ru-RU" b="1" dirty="0" smtClean="0">
                <a:latin typeface="Times New Roman" pitchFamily="18" charset="0"/>
                <a:cs typeface="Times New Roman" pitchFamily="18" charset="0"/>
              </a:rPr>
              <a:t>Есть </a:t>
            </a:r>
            <a:r>
              <a:rPr lang="ru-RU" b="1" dirty="0">
                <a:latin typeface="Times New Roman" pitchFamily="18" charset="0"/>
                <a:cs typeface="Times New Roman" pitchFamily="18" charset="0"/>
              </a:rPr>
              <a:t>еще и двойные горелки. В этом случае уже две колонны становятся одна против другой на расстоянии до 30 шагов. Водящих тоже двое. По сигналу или считалке последние пары из каждой колонны разъединяются и бегут к противоположной колонне. В отличие от простых горелок здесь необходимо соединиться в пару с игроком противоположной колонны. Задача водящих все та же — запятнать бегущих, не дать им взяться за руки.</a:t>
            </a:r>
          </a:p>
          <a:p>
            <a:pPr indent="174625" algn="just">
              <a:spcBef>
                <a:spcPct val="50000"/>
              </a:spcBef>
            </a:pPr>
            <a:r>
              <a:rPr lang="ru-RU" dirty="0">
                <a:latin typeface="Times New Roman" pitchFamily="18" charset="0"/>
                <a:cs typeface="Times New Roman" pitchFamily="18" charset="0"/>
              </a:rPr>
              <a:t>    </a:t>
            </a:r>
          </a:p>
          <a:p>
            <a:pPr indent="174625" algn="just">
              <a:spcBef>
                <a:spcPct val="50000"/>
              </a:spcBef>
            </a:pPr>
            <a:endParaRPr lang="ru-RU" sz="15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2" name="WordArt 6"/>
          <p:cNvSpPr>
            <a:spLocks noChangeArrowheads="1" noChangeShapeType="1" noTextEdit="1"/>
          </p:cNvSpPr>
          <p:nvPr/>
        </p:nvSpPr>
        <p:spPr bwMode="auto">
          <a:xfrm>
            <a:off x="2484439" y="1"/>
            <a:ext cx="4175794" cy="548680"/>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0066CC"/>
                </a:solidFill>
                <a:effectLst>
                  <a:outerShdw dist="35921" dir="2700000" algn="ctr" rotWithShape="0">
                    <a:srgbClr val="990000"/>
                  </a:outerShdw>
                </a:effectLst>
                <a:latin typeface="Impact"/>
              </a:rPr>
              <a:t>Казаки - разбойники</a:t>
            </a:r>
          </a:p>
        </p:txBody>
      </p:sp>
      <p:pic>
        <p:nvPicPr>
          <p:cNvPr id="116743" name="Picture 7" descr="Рисунок11"/>
          <p:cNvPicPr>
            <a:picLocks noChangeAspect="1" noChangeArrowheads="1"/>
          </p:cNvPicPr>
          <p:nvPr/>
        </p:nvPicPr>
        <p:blipFill>
          <a:blip r:embed="rId2" cstate="print"/>
          <a:srcRect/>
          <a:stretch>
            <a:fillRect/>
          </a:stretch>
        </p:blipFill>
        <p:spPr bwMode="auto">
          <a:xfrm>
            <a:off x="6444207" y="4581128"/>
            <a:ext cx="2664867" cy="2276871"/>
          </a:xfrm>
          <a:prstGeom prst="rect">
            <a:avLst/>
          </a:prstGeom>
          <a:noFill/>
        </p:spPr>
      </p:pic>
      <p:sp>
        <p:nvSpPr>
          <p:cNvPr id="116744" name="Text Box 8"/>
          <p:cNvSpPr txBox="1">
            <a:spLocks noChangeArrowheads="1"/>
          </p:cNvSpPr>
          <p:nvPr/>
        </p:nvSpPr>
        <p:spPr bwMode="auto">
          <a:xfrm>
            <a:off x="250825" y="764704"/>
            <a:ext cx="8642350" cy="4401205"/>
          </a:xfrm>
          <a:prstGeom prst="rect">
            <a:avLst/>
          </a:prstGeom>
          <a:noFill/>
          <a:ln w="9525">
            <a:noFill/>
            <a:miter lim="800000"/>
            <a:headEnd/>
            <a:tailEnd/>
          </a:ln>
          <a:effectLst/>
        </p:spPr>
        <p:txBody>
          <a:bodyPr wrap="square">
            <a:spAutoFit/>
          </a:bodyPr>
          <a:lstStyle/>
          <a:p>
            <a:pPr indent="174625"/>
            <a:r>
              <a:rPr lang="ru-RU" sz="1600" b="1" dirty="0">
                <a:latin typeface="Times New Roman" pitchFamily="18" charset="0"/>
                <a:cs typeface="Times New Roman" pitchFamily="18" charset="0"/>
              </a:rPr>
              <a:t>Играющие разделяются на две команды. По жребию одна команда — разбойники, вторая — казаки. Отличают их по нарукавным повязкам, ленточкам или каким-либо значкам. Задача казаков — выследить разбойников, задача разбойников — надежно спрятаться.</a:t>
            </a:r>
          </a:p>
          <a:p>
            <a:pPr indent="174625"/>
            <a:r>
              <a:rPr lang="ru-RU" sz="1600" b="1" dirty="0">
                <a:latin typeface="Times New Roman" pitchFamily="18" charset="0"/>
                <a:cs typeface="Times New Roman" pitchFamily="18" charset="0"/>
              </a:rPr>
              <a:t>Разбойники разбегаются прятаться, а казаки выбирают место для "темницы", куда потом будут приводить пойманных разбойников. Границы ее надо чем-нибудь обозначить, например, палками или камнями.</a:t>
            </a:r>
          </a:p>
          <a:p>
            <a:pPr indent="174625"/>
            <a:r>
              <a:rPr lang="ru-RU" sz="1600" b="1" dirty="0">
                <a:latin typeface="Times New Roman" pitchFamily="18" charset="0"/>
                <a:cs typeface="Times New Roman" pitchFamily="18" charset="0"/>
              </a:rPr>
              <a:t>Казаки расходятся на поиски разбойников, их надо не только найти или увидеть, но надо еще догнать и запятнать. Как только первый из разбойников попался, поймавший его казак отводит пленного в "темницу". Ведет он его, взяв за руку или за рукав, причем пленный разбойник должен идти смирно — вырываться он не имеет права. Но если казак почему-то сам разжал руку, разбойник может убежать. Так, постепенно, в "темницу" приводят пойманных разбойников, оставляя их под охраной кого-то из казаков.</a:t>
            </a:r>
          </a:p>
          <a:p>
            <a:pPr indent="174625"/>
            <a:r>
              <a:rPr lang="ru-RU" sz="1600" b="1" dirty="0">
                <a:latin typeface="Times New Roman" pitchFamily="18" charset="0"/>
                <a:cs typeface="Times New Roman" pitchFamily="18" charset="0"/>
              </a:rPr>
              <a:t>Основное же правило игры заключается в том, что разбойники могут выручать попавших в беду товарищей. Если, например, кого-то ведут в "темницу", то любой разбойник может подбежать и запятнать казака — тогда казак обязан отпустить пленного, и оба разбойника убегают прятаться снова.</a:t>
            </a:r>
          </a:p>
          <a:p>
            <a:pPr indent="174625">
              <a:spcBef>
                <a:spcPct val="50000"/>
              </a:spcBef>
            </a:pPr>
            <a:endParaRPr lang="ru-RU" sz="1600" b="1" dirty="0">
              <a:latin typeface="Times New Roman" pitchFamily="18" charset="0"/>
              <a:cs typeface="Times New Roman" pitchFamily="18" charset="0"/>
            </a:endParaRPr>
          </a:p>
        </p:txBody>
      </p:sp>
      <p:sp>
        <p:nvSpPr>
          <p:cNvPr id="116745" name="Text Box 9"/>
          <p:cNvSpPr txBox="1">
            <a:spLocks noChangeArrowheads="1"/>
          </p:cNvSpPr>
          <p:nvPr/>
        </p:nvSpPr>
        <p:spPr bwMode="auto">
          <a:xfrm>
            <a:off x="251520" y="4941168"/>
            <a:ext cx="6120680" cy="2139047"/>
          </a:xfrm>
          <a:prstGeom prst="rect">
            <a:avLst/>
          </a:prstGeom>
          <a:noFill/>
          <a:ln w="9525">
            <a:noFill/>
            <a:miter lim="800000"/>
            <a:headEnd/>
            <a:tailEnd/>
          </a:ln>
          <a:effectLst/>
        </p:spPr>
        <p:txBody>
          <a:bodyPr wrap="square">
            <a:spAutoFit/>
          </a:bodyPr>
          <a:lstStyle/>
          <a:p>
            <a:pPr indent="174625" algn="just"/>
            <a:r>
              <a:rPr lang="ru-RU" sz="1600" b="1" dirty="0">
                <a:latin typeface="Times New Roman" pitchFamily="18" charset="0"/>
                <a:cs typeface="Times New Roman" pitchFamily="18" charset="0"/>
              </a:rPr>
              <a:t>Но казак, если он расторопный, может ухитриться первым запятнать разбойника, попытавшегося вызволить своего товарища. Если сумеет — ведет уже двух пленных.</a:t>
            </a:r>
          </a:p>
          <a:p>
            <a:pPr indent="174625" algn="just"/>
            <a:r>
              <a:rPr lang="ru-RU" sz="1600" b="1" dirty="0">
                <a:latin typeface="Times New Roman" pitchFamily="18" charset="0"/>
                <a:cs typeface="Times New Roman" pitchFamily="18" charset="0"/>
              </a:rPr>
              <a:t>Разбойники могут освобождать своих товарищей даже из "темницы". Самые быстрые из разбойников могут не прятаться, а просто держаться подальше от казаков. Такие бегуны могут даже выручать товарищей.</a:t>
            </a:r>
          </a:p>
          <a:p>
            <a:pPr indent="174625" algn="just">
              <a:spcBef>
                <a:spcPct val="50000"/>
              </a:spcBef>
            </a:pPr>
            <a:endParaRPr lang="ru-RU" sz="1400" b="1"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3" name="WordArt 7"/>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Жмурки</a:t>
            </a:r>
          </a:p>
        </p:txBody>
      </p:sp>
      <p:sp>
        <p:nvSpPr>
          <p:cNvPr id="96265" name="Rectangle 9"/>
          <p:cNvSpPr>
            <a:spLocks noChangeArrowheads="1"/>
          </p:cNvSpPr>
          <p:nvPr/>
        </p:nvSpPr>
        <p:spPr bwMode="auto">
          <a:xfrm>
            <a:off x="-36513" y="1052736"/>
            <a:ext cx="8929688" cy="3471720"/>
          </a:xfrm>
          <a:prstGeom prst="rect">
            <a:avLst/>
          </a:prstGeom>
          <a:noFill/>
          <a:ln w="9525">
            <a:noFill/>
            <a:miter lim="800000"/>
            <a:headEnd/>
            <a:tailEnd/>
          </a:ln>
          <a:effectLst/>
        </p:spPr>
        <p:txBody>
          <a:bodyPr wrap="square">
            <a:spAutoFit/>
          </a:bodyPr>
          <a:lstStyle/>
          <a:p>
            <a:pPr indent="538163" algn="just" defTabSz="268288">
              <a:spcBef>
                <a:spcPct val="20000"/>
              </a:spcBef>
            </a:pPr>
            <a:r>
              <a:rPr lang="ru-RU" b="1" dirty="0">
                <a:latin typeface="Times New Roman" pitchFamily="18" charset="0"/>
                <a:cs typeface="Times New Roman" pitchFamily="18" charset="0"/>
              </a:rPr>
              <a:t>«Жмурки» — старинная игра, которая проводится у всех народов. Она имеет много разновидностей. В нее играют  дети  всех возрастов. Количество участников обычно от 4 до 25 человек. Во всех разновидностях суть одна: водящий с закрытыми глазами— «</a:t>
            </a:r>
            <a:r>
              <a:rPr lang="ru-RU" b="1" dirty="0" err="1">
                <a:latin typeface="Times New Roman" pitchFamily="18" charset="0"/>
                <a:cs typeface="Times New Roman" pitchFamily="18" charset="0"/>
              </a:rPr>
              <a:t>жмурка</a:t>
            </a:r>
            <a:r>
              <a:rPr lang="ru-RU" b="1" dirty="0">
                <a:latin typeface="Times New Roman" pitchFamily="18" charset="0"/>
                <a:cs typeface="Times New Roman" pitchFamily="18" charset="0"/>
              </a:rPr>
              <a:t>» — должен ловить других игроков и угадывать, кого поймал.</a:t>
            </a:r>
          </a:p>
          <a:p>
            <a:pPr indent="538163" algn="just" defTabSz="268288">
              <a:spcBef>
                <a:spcPct val="20000"/>
              </a:spcBef>
            </a:pPr>
            <a:r>
              <a:rPr lang="ru-RU" b="1" dirty="0">
                <a:latin typeface="Times New Roman" pitchFamily="18" charset="0"/>
                <a:cs typeface="Times New Roman" pitchFamily="18" charset="0"/>
              </a:rPr>
              <a:t>Все играющие двигаются по кругу в какую-либо сторону до тех пор, пока водящий не даст команду «Стой!». Тогда все останавливаются, а водящий протягивает вперед руку. За нее должен взяться тот из играющих, на кого она направлена. Водящий просит его подать голос, т. е. что-нибудь произнести. Игрок называет имя водящего или издает любой звук, изменив голос. Если водящий угадает, кто подал голос, он меняется с ним местом и ролью. Если не угадает, то продолжает водить.</a:t>
            </a:r>
            <a:r>
              <a:rPr lang="ru-RU" dirty="0">
                <a:latin typeface="Times New Roman" pitchFamily="18" charset="0"/>
                <a:cs typeface="Times New Roman" pitchFamily="18" charset="0"/>
              </a:rPr>
              <a:t>	</a:t>
            </a:r>
          </a:p>
        </p:txBody>
      </p:sp>
      <p:pic>
        <p:nvPicPr>
          <p:cNvPr id="96266" name="Picture 10" descr="Рисунок2"/>
          <p:cNvPicPr>
            <a:picLocks noChangeAspect="1" noChangeArrowheads="1"/>
          </p:cNvPicPr>
          <p:nvPr/>
        </p:nvPicPr>
        <p:blipFill>
          <a:blip r:embed="rId2" cstate="print"/>
          <a:srcRect/>
          <a:stretch>
            <a:fillRect/>
          </a:stretch>
        </p:blipFill>
        <p:spPr bwMode="auto">
          <a:xfrm>
            <a:off x="2483768" y="4365104"/>
            <a:ext cx="4752528" cy="2320478"/>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10" name="WordArt 6"/>
          <p:cNvSpPr>
            <a:spLocks noChangeArrowheads="1" noChangeShapeType="1" noTextEdit="1"/>
          </p:cNvSpPr>
          <p:nvPr/>
        </p:nvSpPr>
        <p:spPr bwMode="auto">
          <a:xfrm>
            <a:off x="2484438" y="188913"/>
            <a:ext cx="4321175" cy="576262"/>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Impact"/>
              </a:rPr>
              <a:t>Пятнашки</a:t>
            </a:r>
          </a:p>
        </p:txBody>
      </p:sp>
      <p:pic>
        <p:nvPicPr>
          <p:cNvPr id="98311" name="Picture 7" descr="Рисунок4"/>
          <p:cNvPicPr>
            <a:picLocks noChangeAspect="1" noChangeArrowheads="1"/>
          </p:cNvPicPr>
          <p:nvPr/>
        </p:nvPicPr>
        <p:blipFill>
          <a:blip r:embed="rId2" cstate="print"/>
          <a:srcRect/>
          <a:stretch>
            <a:fillRect/>
          </a:stretch>
        </p:blipFill>
        <p:spPr bwMode="auto">
          <a:xfrm>
            <a:off x="1691680" y="3861049"/>
            <a:ext cx="6408712" cy="2996952"/>
          </a:xfrm>
          <a:prstGeom prst="rect">
            <a:avLst/>
          </a:prstGeom>
          <a:noFill/>
        </p:spPr>
      </p:pic>
      <p:sp>
        <p:nvSpPr>
          <p:cNvPr id="98312" name="Text Box 8"/>
          <p:cNvSpPr txBox="1">
            <a:spLocks noChangeArrowheads="1"/>
          </p:cNvSpPr>
          <p:nvPr/>
        </p:nvSpPr>
        <p:spPr bwMode="auto">
          <a:xfrm>
            <a:off x="395288" y="1125538"/>
            <a:ext cx="4824412" cy="366712"/>
          </a:xfrm>
          <a:prstGeom prst="rect">
            <a:avLst/>
          </a:prstGeom>
          <a:noFill/>
          <a:ln w="9525">
            <a:noFill/>
            <a:miter lim="800000"/>
            <a:headEnd/>
            <a:tailEnd/>
          </a:ln>
          <a:effectLst/>
        </p:spPr>
        <p:txBody>
          <a:bodyPr>
            <a:spAutoFit/>
          </a:bodyPr>
          <a:lstStyle/>
          <a:p>
            <a:pPr>
              <a:spcBef>
                <a:spcPct val="50000"/>
              </a:spcBef>
            </a:pPr>
            <a:endParaRPr lang="ru-RU"/>
          </a:p>
        </p:txBody>
      </p:sp>
      <p:sp>
        <p:nvSpPr>
          <p:cNvPr id="98313" name="Text Box 9"/>
          <p:cNvSpPr txBox="1">
            <a:spLocks noChangeArrowheads="1"/>
          </p:cNvSpPr>
          <p:nvPr/>
        </p:nvSpPr>
        <p:spPr bwMode="auto">
          <a:xfrm>
            <a:off x="179388" y="1052512"/>
            <a:ext cx="8964612" cy="1872431"/>
          </a:xfrm>
          <a:prstGeom prst="rect">
            <a:avLst/>
          </a:prstGeom>
          <a:noFill/>
          <a:ln w="9525">
            <a:noFill/>
            <a:miter lim="800000"/>
            <a:headEnd/>
            <a:tailEnd/>
          </a:ln>
          <a:effectLst/>
        </p:spPr>
        <p:txBody>
          <a:bodyPr wrap="square">
            <a:spAutoFit/>
          </a:bodyPr>
          <a:lstStyle/>
          <a:p>
            <a:pPr indent="174625" algn="just"/>
            <a:r>
              <a:rPr lang="ru-RU" sz="1600" b="1" dirty="0">
                <a:latin typeface="Times New Roman" pitchFamily="18" charset="0"/>
                <a:cs typeface="Times New Roman" pitchFamily="18" charset="0"/>
              </a:rPr>
              <a:t>Число участников до 10 человек разбегаются по площадке, а водящий догоняет их, чтобы запятнать (осалить) в пределах обусловленных границ. Осаленный становится водящим.</a:t>
            </a:r>
          </a:p>
          <a:p>
            <a:pPr indent="174625" algn="just"/>
            <a:r>
              <a:rPr lang="ru-RU" sz="1600" b="1" dirty="0">
                <a:latin typeface="Times New Roman" pitchFamily="18" charset="0"/>
                <a:cs typeface="Times New Roman" pitchFamily="18" charset="0"/>
              </a:rPr>
              <a:t>В игру можно внести дополнительные правила. Вот некоторые из них.</a:t>
            </a:r>
          </a:p>
          <a:p>
            <a:pPr indent="174625" algn="just"/>
            <a:r>
              <a:rPr lang="ru-RU" sz="1600" b="1" dirty="0">
                <a:latin typeface="Times New Roman" pitchFamily="18" charset="0"/>
                <a:cs typeface="Times New Roman" pitchFamily="18" charset="0"/>
              </a:rPr>
              <a:t>Все играющие, кроме пятнашки, имеют за поясом по ленточке. </a:t>
            </a:r>
          </a:p>
          <a:p>
            <a:pPr indent="174625" algn="just"/>
            <a:r>
              <a:rPr lang="ru-RU" sz="1600" b="1" dirty="0" err="1">
                <a:latin typeface="Times New Roman" pitchFamily="18" charset="0"/>
                <a:cs typeface="Times New Roman" pitchFamily="18" charset="0"/>
              </a:rPr>
              <a:t>Пятнашка</a:t>
            </a:r>
            <a:r>
              <a:rPr lang="ru-RU" sz="1600" b="1" dirty="0">
                <a:latin typeface="Times New Roman" pitchFamily="18" charset="0"/>
                <a:cs typeface="Times New Roman" pitchFamily="18" charset="0"/>
              </a:rPr>
              <a:t>, догоняя убегающего, выдергивает у него ленту, тогда убегавший поднимает руку и говорит: «Я - </a:t>
            </a:r>
            <a:r>
              <a:rPr lang="ru-RU" sz="1600" b="1" dirty="0" err="1">
                <a:latin typeface="Times New Roman" pitchFamily="18" charset="0"/>
                <a:cs typeface="Times New Roman" pitchFamily="18" charset="0"/>
              </a:rPr>
              <a:t>Пятнашка</a:t>
            </a:r>
            <a:r>
              <a:rPr lang="ru-RU" sz="1600" b="1" dirty="0">
                <a:latin typeface="Times New Roman" pitchFamily="18" charset="0"/>
                <a:cs typeface="Times New Roman" pitchFamily="18" charset="0"/>
              </a:rPr>
              <a:t>!»</a:t>
            </a:r>
          </a:p>
          <a:p>
            <a:pPr indent="174625" algn="just"/>
            <a:endParaRPr lang="ru-RU" sz="1600" b="1" dirty="0">
              <a:latin typeface="Times New Roman" pitchFamily="18" charset="0"/>
              <a:cs typeface="Times New Roman" pitchFamily="18" charset="0"/>
            </a:endParaRPr>
          </a:p>
        </p:txBody>
      </p:sp>
      <p:sp>
        <p:nvSpPr>
          <p:cNvPr id="98315" name="Text Box 11"/>
          <p:cNvSpPr txBox="1">
            <a:spLocks noChangeArrowheads="1"/>
          </p:cNvSpPr>
          <p:nvPr/>
        </p:nvSpPr>
        <p:spPr bwMode="auto">
          <a:xfrm>
            <a:off x="251520" y="2564904"/>
            <a:ext cx="8892480" cy="1446550"/>
          </a:xfrm>
          <a:prstGeom prst="rect">
            <a:avLst/>
          </a:prstGeom>
          <a:noFill/>
          <a:ln w="9525">
            <a:noFill/>
            <a:miter lim="800000"/>
            <a:headEnd/>
            <a:tailEnd/>
          </a:ln>
          <a:effectLst/>
        </p:spPr>
        <p:txBody>
          <a:bodyPr wrap="square">
            <a:spAutoFit/>
          </a:bodyPr>
          <a:lstStyle/>
          <a:p>
            <a:pPr indent="174625" algn="just"/>
            <a:r>
              <a:rPr lang="ru-RU" sz="1600" b="1" dirty="0">
                <a:latin typeface="Times New Roman" pitchFamily="18" charset="0"/>
                <a:cs typeface="Times New Roman" pitchFamily="18" charset="0"/>
              </a:rPr>
              <a:t>Играющий может спастись от пятнашки, если возьмется за руки с другим товарищем, встанет на одну ногу, примет позу «ласточки» и т.д.</a:t>
            </a:r>
          </a:p>
          <a:p>
            <a:pPr indent="174625" algn="just"/>
            <a:r>
              <a:rPr lang="ru-RU" sz="1600" b="1" dirty="0" smtClean="0">
                <a:latin typeface="Times New Roman" pitchFamily="18" charset="0"/>
                <a:cs typeface="Times New Roman" pitchFamily="18" charset="0"/>
              </a:rPr>
              <a:t>На </a:t>
            </a:r>
            <a:r>
              <a:rPr lang="ru-RU" sz="1600" b="1" dirty="0">
                <a:latin typeface="Times New Roman" pitchFamily="18" charset="0"/>
                <a:cs typeface="Times New Roman" pitchFamily="18" charset="0"/>
              </a:rPr>
              <a:t>площадке очерчивают 1-2 круга диаметром 2 шага – «дома», где убегающие могут спасаться от преследования. Однако больше 5 секунд в таком домике находится нельзя.</a:t>
            </a:r>
          </a:p>
          <a:p>
            <a:pPr indent="174625" algn="just">
              <a:spcBef>
                <a:spcPct val="50000"/>
              </a:spcBef>
            </a:pPr>
            <a:endParaRPr lang="ru-RU" sz="16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137</TotalTime>
  <Words>3077</Words>
  <Application>Microsoft Office PowerPoint</Application>
  <PresentationFormat>Экран (4:3)</PresentationFormat>
  <Paragraphs>115</Paragraphs>
  <Slides>18</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18</vt:i4>
      </vt:variant>
    </vt:vector>
  </HeadingPairs>
  <TitlesOfParts>
    <vt:vector size="26" baseType="lpstr">
      <vt:lpstr>Calibri</vt:lpstr>
      <vt:lpstr>Franklin Gothic Book</vt:lpstr>
      <vt:lpstr>Franklin Gothic Medium</vt:lpstr>
      <vt:lpstr>Impact</vt:lpstr>
      <vt:lpstr>Times New Roman</vt:lpstr>
      <vt:lpstr>Wingdings</vt:lpstr>
      <vt:lpstr>Wingdings 2</vt:lpstr>
      <vt:lpstr>Трек</vt:lpstr>
      <vt:lpstr>Забытые игры</vt:lpstr>
      <vt:lpstr>История возникновения народных игр</vt:lpstr>
      <vt:lpstr>Считалки</vt:lpstr>
      <vt:lpstr>Правила игры: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Марина</dc:creator>
  <cp:lastModifiedBy>Max</cp:lastModifiedBy>
  <cp:revision>22</cp:revision>
  <dcterms:created xsi:type="dcterms:W3CDTF">2021-01-03T10:39:14Z</dcterms:created>
  <dcterms:modified xsi:type="dcterms:W3CDTF">2021-11-08T04:37:57Z</dcterms:modified>
</cp:coreProperties>
</file>