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5"/>
      <c:hPercent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333333333333331"/>
          <c:y val="0.39147286821705501"/>
          <c:w val="0.51169590643274865"/>
          <c:h val="0.3333333333333333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9999FF"/>
            </a:solidFill>
            <a:ln w="27275">
              <a:noFill/>
            </a:ln>
          </c:spPr>
          <c:explosion val="25"/>
          <c:dPt>
            <c:idx val="1"/>
            <c:bubble3D val="0"/>
            <c:spPr>
              <a:solidFill>
                <a:srgbClr val="993366"/>
              </a:solidFill>
              <a:ln w="27275">
                <a:noFill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27275">
                <a:noFill/>
              </a:ln>
            </c:spPr>
          </c:dPt>
          <c:dLbls>
            <c:dLbl>
              <c:idx val="0"/>
              <c:layout>
                <c:manualLayout>
                  <c:x val="-6.1753750826515318E-2"/>
                  <c:y val="0.1022400548085830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716252924143767E-2"/>
                  <c:y val="-3.093184375304592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2677412539771963E-3"/>
                  <c:y val="-0.15238459797068338"/>
                </c:manualLayout>
              </c:layout>
              <c:tx>
                <c:rich>
                  <a:bodyPr/>
                  <a:lstStyle/>
                  <a:p>
                    <a:r>
                      <a:rPr lang="ru-RU" sz="1235" b="0" i="0" u="none" strike="noStrike" baseline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Усложненная </a:t>
                    </a:r>
                    <a:r>
                      <a:rPr lang="ru-RU" sz="859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степень адаптации; 11,7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7275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61.7</c:v>
                </c:pt>
                <c:pt idx="1">
                  <c:v>26.4</c:v>
                </c:pt>
                <c:pt idx="2">
                  <c:v>11.7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3637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999FF"/>
              </a:solidFill>
              <a:ln w="1363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3637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7275">
                <a:noFill/>
              </a:ln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3637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999FF"/>
              </a:solidFill>
              <a:ln w="13637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3637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7275">
                <a:noFill/>
              </a:ln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 w="27275">
          <a:noFill/>
        </a:ln>
      </c:spPr>
    </c:plotArea>
    <c:plotVisOnly val="1"/>
    <c:dispBlanksAs val="zero"/>
    <c:showDLblsOverMax val="0"/>
  </c:chart>
  <c:spPr>
    <a:gradFill rotWithShape="1">
      <a:gsLst>
        <a:gs pos="0">
          <a:schemeClr val="accent4">
            <a:shade val="63000"/>
            <a:satMod val="165000"/>
          </a:schemeClr>
        </a:gs>
        <a:gs pos="30000">
          <a:schemeClr val="accent4">
            <a:shade val="58000"/>
            <a:satMod val="165000"/>
          </a:schemeClr>
        </a:gs>
        <a:gs pos="75000">
          <a:schemeClr val="accent4">
            <a:shade val="30000"/>
            <a:satMod val="175000"/>
          </a:schemeClr>
        </a:gs>
        <a:gs pos="100000">
          <a:schemeClr val="accent4">
            <a:shade val="15000"/>
            <a:satMod val="175000"/>
          </a:schemeClr>
        </a:gs>
      </a:gsLst>
      <a:path path="circle">
        <a:fillToRect l="5000" t="100000" r="120000" b="10000"/>
      </a:path>
    </a:gradFill>
    <a:ln w="12700" cap="flat" cmpd="sng" algn="ctr">
      <a:solidFill>
        <a:schemeClr val="accent4">
          <a:shade val="70000"/>
          <a:satMod val="150000"/>
        </a:schemeClr>
      </a:solidFill>
      <a:prstDash val="solid"/>
    </a:ln>
    <a:effectLst>
      <a:outerShdw blurRad="50800" dist="20000" dir="5400000" rotWithShape="0">
        <a:srgbClr val="000000">
          <a:alpha val="42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98245614035101"/>
          <c:y val="9.6525096525096693E-2"/>
          <c:w val="0.61695906432748593"/>
          <c:h val="0.8146718146718157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000080"/>
            </a:solidFill>
            <a:ln w="14179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explosion val="7"/>
            <c:spPr>
              <a:solidFill>
                <a:srgbClr val="333399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explosion val="2"/>
            <c:spPr>
              <a:solidFill>
                <a:srgbClr val="0000FF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explosion val="22"/>
          </c:dPt>
          <c:dLbls>
            <c:dLbl>
              <c:idx val="1"/>
              <c:layout>
                <c:manualLayout>
                  <c:x val="0.22783291923302518"/>
                  <c:y val="-0.160159904459704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8358">
                <a:noFill/>
              </a:ln>
            </c:spPr>
            <c:txPr>
              <a:bodyPr/>
              <a:lstStyle/>
              <a:p>
                <a:pPr>
                  <a:defRPr sz="893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47.4</c:v>
                </c:pt>
                <c:pt idx="1">
                  <c:v>42.1</c:v>
                </c:pt>
                <c:pt idx="2">
                  <c:v>10.5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4179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999FF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8358">
                <a:noFill/>
              </a:ln>
            </c:spPr>
            <c:txPr>
              <a:bodyPr/>
              <a:lstStyle/>
              <a:p>
                <a:pPr>
                  <a:defRPr sz="949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4179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999FF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4179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8358">
                <a:noFill/>
              </a:ln>
            </c:spPr>
            <c:txPr>
              <a:bodyPr/>
              <a:lstStyle/>
              <a:p>
                <a:pPr>
                  <a:defRPr sz="949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Легкая степень адаптации</c:v>
                </c:pt>
                <c:pt idx="1">
                  <c:v>Средняя степень адаптации</c:v>
                </c:pt>
                <c:pt idx="2">
                  <c:v>Усложненная степень адаптации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 w="28358">
          <a:noFill/>
        </a:ln>
      </c:spPr>
    </c:plotArea>
    <c:plotVisOnly val="1"/>
    <c:dispBlanksAs val="zero"/>
    <c:showDLblsOverMax val="0"/>
  </c:chart>
  <c:spPr>
    <a:gradFill rotWithShape="0">
      <a:gsLst>
        <a:gs pos="0">
          <a:srgbClr val="0066CC">
            <a:gamma/>
            <a:tint val="20000"/>
            <a:invGamma/>
          </a:srgbClr>
        </a:gs>
        <a:gs pos="100000">
          <a:srgbClr val="0066CC"/>
        </a:gs>
      </a:gsLst>
      <a:path path="rect">
        <a:fillToRect l="50000" t="50000" r="50000" b="50000"/>
      </a:path>
    </a:gradFill>
    <a:ln>
      <a:noFill/>
    </a:ln>
  </c:spPr>
  <c:txPr>
    <a:bodyPr/>
    <a:lstStyle/>
    <a:p>
      <a:pPr>
        <a:defRPr sz="949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Сводная адаптации за два года</a:t>
            </a:r>
          </a:p>
        </c:rich>
      </c:tx>
      <c:layout>
        <c:manualLayout>
          <c:xMode val="edge"/>
          <c:yMode val="edge"/>
          <c:x val="0.28228782287822884"/>
          <c:y val="1.9950124688279322E-2"/>
        </c:manualLayout>
      </c:layout>
      <c:overlay val="0"/>
      <c:spPr>
        <a:noFill/>
        <a:ln w="36528">
          <a:noFill/>
        </a:ln>
      </c:spPr>
    </c:title>
    <c:autoTitleDeleted val="0"/>
    <c:view3D>
      <c:rotX val="15"/>
      <c:hPercent val="58"/>
      <c:rotY val="20"/>
      <c:depthPercent val="4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3025830258302721E-2"/>
          <c:y val="0.16458852867830417"/>
          <c:w val="0.89852398523985211"/>
          <c:h val="0.673316708229426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Легкая</c:v>
                </c:pt>
              </c:strCache>
            </c:strRef>
          </c:tx>
          <c:spPr>
            <a:solidFill>
              <a:srgbClr val="FF00FF"/>
            </a:solidFill>
            <a:ln w="1826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36528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2"/>
                <c:pt idx="0">
                  <c:v>2009-2010 уч.год</c:v>
                </c:pt>
                <c:pt idx="1">
                  <c:v>2010-2011 уч.год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61.7</c:v>
                </c:pt>
                <c:pt idx="1">
                  <c:v>47.4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FFFF00"/>
            </a:solidFill>
            <a:ln w="1826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36528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2"/>
                <c:pt idx="0">
                  <c:v>2009-2010 уч.год</c:v>
                </c:pt>
                <c:pt idx="1">
                  <c:v>2010-2011 уч.год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26.4</c:v>
                </c:pt>
                <c:pt idx="1">
                  <c:v>42.1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Усложненная</c:v>
                </c:pt>
              </c:strCache>
            </c:strRef>
          </c:tx>
          <c:spPr>
            <a:solidFill>
              <a:srgbClr val="00FFFF"/>
            </a:solidFill>
            <a:ln w="18264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36528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2"/>
                <c:pt idx="0">
                  <c:v>2009-2010 уч.год</c:v>
                </c:pt>
                <c:pt idx="1">
                  <c:v>2010-2011 уч.год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11.7</c:v>
                </c:pt>
                <c:pt idx="1">
                  <c:v>10.5</c:v>
                </c:pt>
              </c:numCache>
            </c:numRef>
          </c:val>
          <c:shape val="pyramidToMax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349222000"/>
        <c:axId val="349222392"/>
        <c:axId val="0"/>
      </c:bar3DChart>
      <c:catAx>
        <c:axId val="349222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492223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49222392"/>
        <c:scaling>
          <c:orientation val="minMax"/>
          <c:max val="100"/>
        </c:scaling>
        <c:delete val="0"/>
        <c:axPos val="l"/>
        <c:majorGridlines>
          <c:spPr>
            <a:ln w="456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56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349222000"/>
        <c:crosses val="autoZero"/>
        <c:crossBetween val="between"/>
      </c:valAx>
      <c:spPr>
        <a:noFill/>
        <a:ln w="36528">
          <a:noFill/>
        </a:ln>
      </c:spPr>
    </c:plotArea>
    <c:legend>
      <c:legendPos val="b"/>
      <c:layout>
        <c:manualLayout>
          <c:xMode val="edge"/>
          <c:yMode val="edge"/>
          <c:x val="0.13468634686346878"/>
          <c:y val="0.91521197007481292"/>
          <c:w val="0.72693726937269376"/>
          <c:h val="8.2294264339152198E-2"/>
        </c:manualLayout>
      </c:layout>
      <c:overlay val="0"/>
      <c:spPr>
        <a:noFill/>
        <a:ln w="4566">
          <a:solidFill>
            <a:srgbClr val="000000"/>
          </a:solidFill>
          <a:prstDash val="solid"/>
        </a:ln>
      </c:spPr>
    </c:legend>
    <c:plotVisOnly val="1"/>
    <c:dispBlanksAs val="gap"/>
    <c:showDLblsOverMax val="0"/>
  </c:chart>
  <c:spPr>
    <a:gradFill rotWithShape="1">
      <a:gsLst>
        <a:gs pos="0">
          <a:schemeClr val="accent1">
            <a:tint val="35000"/>
            <a:satMod val="260000"/>
          </a:schemeClr>
        </a:gs>
        <a:gs pos="30000">
          <a:schemeClr val="accent1">
            <a:tint val="38000"/>
            <a:satMod val="260000"/>
          </a:schemeClr>
        </a:gs>
        <a:gs pos="75000">
          <a:schemeClr val="accent1">
            <a:tint val="55000"/>
            <a:satMod val="255000"/>
          </a:schemeClr>
        </a:gs>
        <a:gs pos="100000">
          <a:schemeClr val="accent1">
            <a:tint val="70000"/>
            <a:satMod val="255000"/>
          </a:schemeClr>
        </a:gs>
      </a:gsLst>
      <a:path path="circle">
        <a:fillToRect l="5000" t="100000" r="120000" b="10000"/>
      </a:path>
    </a:gradFill>
    <a:ln w="12700" cap="flat" cmpd="sng" algn="ctr">
      <a:solidFill>
        <a:schemeClr val="accent1">
          <a:shade val="70000"/>
          <a:satMod val="150000"/>
        </a:schemeClr>
      </a:solidFill>
      <a:prstDash val="solid"/>
    </a:ln>
    <a:effectLst>
      <a:outerShdw blurRad="50800" dist="250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41A243-D338-4E0D-B525-61CCEB8EB8B7}" type="doc">
      <dgm:prSet loTypeId="urn:microsoft.com/office/officeart/2005/8/layout/radial4" loCatId="relationship" qsTypeId="urn:microsoft.com/office/officeart/2005/8/quickstyle/3d2" qsCatId="3D" csTypeId="urn:microsoft.com/office/officeart/2005/8/colors/accent2_4" csCatId="accent2" phldr="1"/>
      <dgm:spPr/>
    </dgm:pt>
    <dgm:pt modelId="{47BC4589-295F-461F-80C8-2215904FFBE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800" b="0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Заведующая ДОУ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составление графика комплектования групп,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собрание с родителями,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заключение договоров с родителями,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контроль за организацией всей работы.</a:t>
          </a:r>
        </a:p>
      </dgm:t>
    </dgm:pt>
    <dgm:pt modelId="{91DBCB30-1793-4D99-BA15-BDD2B3ACD680}" type="parTrans" cxnId="{0D30EF1F-CA07-4375-A0AA-6D9B511B200C}">
      <dgm:prSet/>
      <dgm:spPr/>
      <dgm:t>
        <a:bodyPr/>
        <a:lstStyle/>
        <a:p>
          <a:endParaRPr lang="ru-RU"/>
        </a:p>
      </dgm:t>
    </dgm:pt>
    <dgm:pt modelId="{2DB43D04-D7D5-470A-9D37-84CF92ACA06B}" type="sibTrans" cxnId="{0D30EF1F-CA07-4375-A0AA-6D9B511B200C}">
      <dgm:prSet/>
      <dgm:spPr/>
      <dgm:t>
        <a:bodyPr/>
        <a:lstStyle/>
        <a:p>
          <a:endParaRPr lang="ru-RU"/>
        </a:p>
      </dgm:t>
    </dgm:pt>
    <dgm:pt modelId="{BB8E9B90-75CD-4537-9FFE-E6029BEDBCA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800" b="0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Педагог – психолог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изучение амбулаторных карт 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( анамнез ),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анкетирование, собеседование с педагогами,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наблюдение, диагностика,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игры и упражнения с детьми,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10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консультации с родителями и педагогами,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1" i="0" u="none" strike="noStrike" cap="none" normalizeH="0" baseline="0" dirty="0" smtClean="0">
            <a:ln/>
            <a:effectLst/>
            <a:latin typeface="Times New Roman" pitchFamily="18" charset="0"/>
          </a:endParaRPr>
        </a:p>
      </dgm:t>
    </dgm:pt>
    <dgm:pt modelId="{2FCBA10B-AD80-4375-863D-167E36521773}" type="parTrans" cxnId="{EF3200CA-F706-436B-A4FC-68AC6DBC65CA}">
      <dgm:prSet/>
      <dgm:spPr/>
      <dgm:t>
        <a:bodyPr/>
        <a:lstStyle/>
        <a:p>
          <a:endParaRPr lang="ru-RU"/>
        </a:p>
      </dgm:t>
    </dgm:pt>
    <dgm:pt modelId="{8055DC7B-D89D-4D2C-9D1B-FE9B2D56D02D}" type="sibTrans" cxnId="{EF3200CA-F706-436B-A4FC-68AC6DBC65CA}">
      <dgm:prSet/>
      <dgm:spPr/>
      <dgm:t>
        <a:bodyPr/>
        <a:lstStyle/>
        <a:p>
          <a:endParaRPr lang="ru-RU"/>
        </a:p>
      </dgm:t>
    </dgm:pt>
    <dgm:pt modelId="{6B2EB6A2-974C-4482-9B9C-5EFE84E56A8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cap="none" normalizeH="0" baseline="0" dirty="0" smtClean="0">
              <a:ln/>
              <a:effectLst/>
              <a:latin typeface="Arial" charset="0"/>
            </a:rPr>
            <a:t>           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800" b="0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Специалисты: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учитель-логопед,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музыкальный руководитель,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инструктор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 </a:t>
          </a: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по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 </a:t>
          </a: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физкультуре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.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1200" b="1" i="0" u="none" strike="noStrike" cap="none" normalizeH="0" baseline="0" dirty="0" smtClean="0">
            <a:ln/>
            <a:solidFill>
              <a:schemeClr val="tx1"/>
            </a:solidFill>
            <a:effectLst/>
            <a:latin typeface="Times New Roman" pitchFamily="18" charset="0"/>
          </a:endParaRP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консультации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 </a:t>
          </a: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по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 </a:t>
          </a: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запросам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 </a:t>
          </a:r>
          <a:r>
            <a:rPr kumimoji="0" lang="en-US" sz="12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родителей</a:t>
          </a:r>
          <a:r>
            <a:rPr kumimoji="0" lang="en-US" sz="12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.</a:t>
          </a:r>
          <a:endParaRPr kumimoji="0" lang="ru-RU" sz="1200" b="1" i="0" u="none" strike="noStrike" cap="none" normalizeH="0" baseline="0" dirty="0" smtClean="0">
            <a:ln/>
            <a:solidFill>
              <a:schemeClr val="tx1"/>
            </a:solidFill>
            <a:effectLst/>
            <a:latin typeface="Times New Roman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cap="none" normalizeH="0" baseline="0" dirty="0" smtClean="0">
            <a:ln/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52900301-4D0A-4A4E-ABA6-1DC5FBA07A9F}" type="parTrans" cxnId="{3B520713-C6A1-4DD2-A7D5-A765DBCB9696}">
      <dgm:prSet/>
      <dgm:spPr/>
      <dgm:t>
        <a:bodyPr/>
        <a:lstStyle/>
        <a:p>
          <a:endParaRPr lang="ru-RU"/>
        </a:p>
      </dgm:t>
    </dgm:pt>
    <dgm:pt modelId="{242B8097-356C-46A8-827C-8A6936A2107E}" type="sibTrans" cxnId="{3B520713-C6A1-4DD2-A7D5-A765DBCB9696}">
      <dgm:prSet/>
      <dgm:spPr/>
      <dgm:t>
        <a:bodyPr/>
        <a:lstStyle/>
        <a:p>
          <a:endParaRPr lang="ru-RU"/>
        </a:p>
      </dgm:t>
    </dgm:pt>
    <dgm:pt modelId="{FFB4F8F1-2DE9-4BCF-B17F-D9DC212A5F1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cap="none" normalizeH="0" baseline="0" dirty="0" smtClean="0">
              <a:ln/>
              <a:effectLst/>
              <a:latin typeface="Arial" charset="0"/>
            </a:rPr>
            <a:t>      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800" b="0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800" b="0" i="0" u="none" strike="noStrike" cap="none" normalizeH="0" baseline="0" dirty="0" smtClean="0">
              <a:ln/>
              <a:effectLst/>
              <a:latin typeface="Arial" charset="0"/>
            </a:rPr>
            <a:t> </a:t>
          </a: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Старший воспитатель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создание условий в группах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(планирование, </a:t>
          </a:r>
          <a:r>
            <a:rPr kumimoji="0" lang="ru-RU" sz="900" b="1" i="0" u="none" strike="noStrike" cap="none" normalizeH="0" baseline="0" dirty="0" err="1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предм</a:t>
          </a: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. среда),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контроль за организацией        работы персонала групп,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координация действий педагогов и специалистов,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консультации,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sz="9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семинары-практикумы по вопросам адаптации.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800" b="1" i="0" u="none" strike="noStrike" cap="none" normalizeH="0" baseline="0" dirty="0" smtClean="0">
            <a:ln/>
            <a:effectLst/>
            <a:latin typeface="Times New Roman" pitchFamily="18" charset="0"/>
          </a:endParaRPr>
        </a:p>
      </dgm:t>
    </dgm:pt>
    <dgm:pt modelId="{1FF8E466-495A-4A7A-BDF8-68235678EACF}" type="parTrans" cxnId="{F64BE7E0-AC65-4C62-A694-79D199C39964}">
      <dgm:prSet/>
      <dgm:spPr/>
      <dgm:t>
        <a:bodyPr/>
        <a:lstStyle/>
        <a:p>
          <a:endParaRPr lang="ru-RU"/>
        </a:p>
      </dgm:t>
    </dgm:pt>
    <dgm:pt modelId="{5CDB8967-6820-47DF-9A4D-32EBAD67BE6F}" type="sibTrans" cxnId="{F64BE7E0-AC65-4C62-A694-79D199C39964}">
      <dgm:prSet/>
      <dgm:spPr/>
      <dgm:t>
        <a:bodyPr/>
        <a:lstStyle/>
        <a:p>
          <a:endParaRPr lang="ru-RU"/>
        </a:p>
      </dgm:t>
    </dgm:pt>
    <dgm:pt modelId="{1653047D-A26B-4669-9FAF-4E3B4BF8AA8E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            </a:t>
          </a: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Медсестра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изучение амбулаторных карт, 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контроль за ребенком в группе (стул, термометрия)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наблюдение за состоянием здоровья</a:t>
          </a:r>
        </a:p>
        <a:p>
          <a:pPr marL="457200" marR="0" lvl="1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( сон, аппетит, термометрия).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Times New Roman" pitchFamily="18" charset="0"/>
            </a:rPr>
            <a:t>-   беседы с родителями о режиме.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/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934A3B9F-735C-487C-A90B-4D44ECCDB01B}" type="parTrans" cxnId="{70578853-9772-4C97-83E3-2CDA352EE88E}">
      <dgm:prSet/>
      <dgm:spPr/>
      <dgm:t>
        <a:bodyPr/>
        <a:lstStyle/>
        <a:p>
          <a:endParaRPr lang="ru-RU"/>
        </a:p>
      </dgm:t>
    </dgm:pt>
    <dgm:pt modelId="{B8414C40-9B13-4EB3-AFF2-8306A0B0B85D}" type="sibTrans" cxnId="{70578853-9772-4C97-83E3-2CDA352EE88E}">
      <dgm:prSet/>
      <dgm:spPr/>
      <dgm:t>
        <a:bodyPr/>
        <a:lstStyle/>
        <a:p>
          <a:endParaRPr lang="ru-RU"/>
        </a:p>
      </dgm:t>
    </dgm:pt>
    <dgm:pt modelId="{21AA838B-6BD7-472C-AEDF-988A69DFC527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РЕБЕНОК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5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E03BC414-35BA-431F-BAAF-FFF4C66FF8B4}" type="sibTrans" cxnId="{74812B92-3CC6-482F-BEBB-1AE2850FB879}">
      <dgm:prSet/>
      <dgm:spPr/>
      <dgm:t>
        <a:bodyPr/>
        <a:lstStyle/>
        <a:p>
          <a:endParaRPr lang="ru-RU"/>
        </a:p>
      </dgm:t>
    </dgm:pt>
    <dgm:pt modelId="{78801B15-6364-40F6-B55A-AFEA1A5722E3}" type="parTrans" cxnId="{74812B92-3CC6-482F-BEBB-1AE2850FB879}">
      <dgm:prSet/>
      <dgm:spPr/>
      <dgm:t>
        <a:bodyPr/>
        <a:lstStyle/>
        <a:p>
          <a:endParaRPr lang="ru-RU"/>
        </a:p>
      </dgm:t>
    </dgm:pt>
    <dgm:pt modelId="{AF86660C-657E-4DA0-966F-EBCDA8852296}" type="pres">
      <dgm:prSet presAssocID="{9B41A243-D338-4E0D-B525-61CCEB8EB8B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DF18A76-5A8C-4F83-90E7-A448D47CE606}" type="pres">
      <dgm:prSet presAssocID="{21AA838B-6BD7-472C-AEDF-988A69DFC527}" presName="centerShape" presStyleLbl="node0" presStyleIdx="0" presStyleCnt="1" custScaleY="122321"/>
      <dgm:spPr/>
      <dgm:t>
        <a:bodyPr/>
        <a:lstStyle/>
        <a:p>
          <a:endParaRPr lang="ru-RU"/>
        </a:p>
      </dgm:t>
    </dgm:pt>
    <dgm:pt modelId="{EFC75BFB-98EA-4EB9-9410-CC358879A589}" type="pres">
      <dgm:prSet presAssocID="{91DBCB30-1793-4D99-BA15-BDD2B3ACD680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15B4F4A9-E2D7-4CB5-8299-DDA3B1586C31}" type="pres">
      <dgm:prSet presAssocID="{47BC4589-295F-461F-80C8-2215904FFBE8}" presName="node" presStyleLbl="node1" presStyleIdx="0" presStyleCnt="5" custScaleY="150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35B66-5FCF-4151-B05E-A993DA776B86}" type="pres">
      <dgm:prSet presAssocID="{2FCBA10B-AD80-4375-863D-167E36521773}" presName="parTrans" presStyleLbl="bgSibTrans2D1" presStyleIdx="1" presStyleCnt="5" custLinFactNeighborX="1902" custLinFactNeighborY="12657"/>
      <dgm:spPr/>
      <dgm:t>
        <a:bodyPr/>
        <a:lstStyle/>
        <a:p>
          <a:endParaRPr lang="ru-RU"/>
        </a:p>
      </dgm:t>
    </dgm:pt>
    <dgm:pt modelId="{A021F2CE-7F12-48BE-AE3D-4F83AAF5481F}" type="pres">
      <dgm:prSet presAssocID="{BB8E9B90-75CD-4537-9FFE-E6029BEDBCA5}" presName="node" presStyleLbl="node1" presStyleIdx="1" presStyleCnt="5" custScaleY="133924" custRadScaleRad="109799" custRadScaleInc="10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03605-50F4-4B4A-BFDF-B8EA825F2389}" type="pres">
      <dgm:prSet presAssocID="{52900301-4D0A-4A4E-ABA6-1DC5FBA07A9F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7667D76B-66D1-4B42-93D7-4CE57FFB37DC}" type="pres">
      <dgm:prSet presAssocID="{6B2EB6A2-974C-4482-9B9C-5EFE84E56A8F}" presName="node" presStyleLbl="node1" presStyleIdx="2" presStyleCnt="5" custScaleX="91819" custScaleY="133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85A0F7-B044-4C8A-B979-D639F1A5082F}" type="pres">
      <dgm:prSet presAssocID="{1FF8E466-495A-4A7A-BDF8-68235678EACF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51B50CEB-346B-4348-9795-6B0871A05D5C}" type="pres">
      <dgm:prSet presAssocID="{FFB4F8F1-2DE9-4BCF-B17F-D9DC212A5F19}" presName="node" presStyleLbl="node1" presStyleIdx="3" presStyleCnt="5" custScaleX="95280" custScaleY="160397" custRadScaleRad="108951" custRadScaleInc="-10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96CC0-88B0-4E90-854F-1AB9B2E8CBF8}" type="pres">
      <dgm:prSet presAssocID="{934A3B9F-735C-487C-A90B-4D44ECCDB01B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CD3CACA4-2614-44F4-80D4-4A211097E407}" type="pres">
      <dgm:prSet presAssocID="{1653047D-A26B-4669-9FAF-4E3B4BF8AA8E}" presName="node" presStyleLbl="node1" presStyleIdx="4" presStyleCnt="5" custScaleX="95031" custScaleY="150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C6A6A3-A54C-4DE5-888E-CE35E3075F00}" type="presOf" srcId="{21AA838B-6BD7-472C-AEDF-988A69DFC527}" destId="{FDF18A76-5A8C-4F83-90E7-A448D47CE606}" srcOrd="0" destOrd="0" presId="urn:microsoft.com/office/officeart/2005/8/layout/radial4"/>
    <dgm:cxn modelId="{8E6681E0-EFF7-4F22-85CB-BB89FBB46C15}" type="presOf" srcId="{1653047D-A26B-4669-9FAF-4E3B4BF8AA8E}" destId="{CD3CACA4-2614-44F4-80D4-4A211097E407}" srcOrd="0" destOrd="0" presId="urn:microsoft.com/office/officeart/2005/8/layout/radial4"/>
    <dgm:cxn modelId="{DD30A214-175A-4654-8CCC-2E970C34D9D0}" type="presOf" srcId="{BB8E9B90-75CD-4537-9FFE-E6029BEDBCA5}" destId="{A021F2CE-7F12-48BE-AE3D-4F83AAF5481F}" srcOrd="0" destOrd="0" presId="urn:microsoft.com/office/officeart/2005/8/layout/radial4"/>
    <dgm:cxn modelId="{BDB49779-7869-420F-9431-56B63F97A50E}" type="presOf" srcId="{91DBCB30-1793-4D99-BA15-BDD2B3ACD680}" destId="{EFC75BFB-98EA-4EB9-9410-CC358879A589}" srcOrd="0" destOrd="0" presId="urn:microsoft.com/office/officeart/2005/8/layout/radial4"/>
    <dgm:cxn modelId="{0521DAE9-46A7-4BD3-8A4E-50FE8DA94B3F}" type="presOf" srcId="{9B41A243-D338-4E0D-B525-61CCEB8EB8B7}" destId="{AF86660C-657E-4DA0-966F-EBCDA8852296}" srcOrd="0" destOrd="0" presId="urn:microsoft.com/office/officeart/2005/8/layout/radial4"/>
    <dgm:cxn modelId="{9D50EE63-7FBA-4FB7-912C-86673E25BA10}" type="presOf" srcId="{6B2EB6A2-974C-4482-9B9C-5EFE84E56A8F}" destId="{7667D76B-66D1-4B42-93D7-4CE57FFB37DC}" srcOrd="0" destOrd="0" presId="urn:microsoft.com/office/officeart/2005/8/layout/radial4"/>
    <dgm:cxn modelId="{B47199F0-D9D9-454F-ABB3-75BCBFB8F6BC}" type="presOf" srcId="{934A3B9F-735C-487C-A90B-4D44ECCDB01B}" destId="{17A96CC0-88B0-4E90-854F-1AB9B2E8CBF8}" srcOrd="0" destOrd="0" presId="urn:microsoft.com/office/officeart/2005/8/layout/radial4"/>
    <dgm:cxn modelId="{AD7A4E00-F211-43FF-9913-A77F652BCA95}" type="presOf" srcId="{2FCBA10B-AD80-4375-863D-167E36521773}" destId="{6FF35B66-5FCF-4151-B05E-A993DA776B86}" srcOrd="0" destOrd="0" presId="urn:microsoft.com/office/officeart/2005/8/layout/radial4"/>
    <dgm:cxn modelId="{994A896C-D2FC-475B-BB26-7A3542315FCE}" type="presOf" srcId="{47BC4589-295F-461F-80C8-2215904FFBE8}" destId="{15B4F4A9-E2D7-4CB5-8299-DDA3B1586C31}" srcOrd="0" destOrd="0" presId="urn:microsoft.com/office/officeart/2005/8/layout/radial4"/>
    <dgm:cxn modelId="{0D30EF1F-CA07-4375-A0AA-6D9B511B200C}" srcId="{21AA838B-6BD7-472C-AEDF-988A69DFC527}" destId="{47BC4589-295F-461F-80C8-2215904FFBE8}" srcOrd="0" destOrd="0" parTransId="{91DBCB30-1793-4D99-BA15-BDD2B3ACD680}" sibTransId="{2DB43D04-D7D5-470A-9D37-84CF92ACA06B}"/>
    <dgm:cxn modelId="{F64BE7E0-AC65-4C62-A694-79D199C39964}" srcId="{21AA838B-6BD7-472C-AEDF-988A69DFC527}" destId="{FFB4F8F1-2DE9-4BCF-B17F-D9DC212A5F19}" srcOrd="3" destOrd="0" parTransId="{1FF8E466-495A-4A7A-BDF8-68235678EACF}" sibTransId="{5CDB8967-6820-47DF-9A4D-32EBAD67BE6F}"/>
    <dgm:cxn modelId="{3B520713-C6A1-4DD2-A7D5-A765DBCB9696}" srcId="{21AA838B-6BD7-472C-AEDF-988A69DFC527}" destId="{6B2EB6A2-974C-4482-9B9C-5EFE84E56A8F}" srcOrd="2" destOrd="0" parTransId="{52900301-4D0A-4A4E-ABA6-1DC5FBA07A9F}" sibTransId="{242B8097-356C-46A8-827C-8A6936A2107E}"/>
    <dgm:cxn modelId="{74812B92-3CC6-482F-BEBB-1AE2850FB879}" srcId="{9B41A243-D338-4E0D-B525-61CCEB8EB8B7}" destId="{21AA838B-6BD7-472C-AEDF-988A69DFC527}" srcOrd="0" destOrd="0" parTransId="{78801B15-6364-40F6-B55A-AFEA1A5722E3}" sibTransId="{E03BC414-35BA-431F-BAAF-FFF4C66FF8B4}"/>
    <dgm:cxn modelId="{F78E821C-0B52-432B-9FF7-F13F1BFD6066}" type="presOf" srcId="{52900301-4D0A-4A4E-ABA6-1DC5FBA07A9F}" destId="{02903605-50F4-4B4A-BFDF-B8EA825F2389}" srcOrd="0" destOrd="0" presId="urn:microsoft.com/office/officeart/2005/8/layout/radial4"/>
    <dgm:cxn modelId="{70578853-9772-4C97-83E3-2CDA352EE88E}" srcId="{21AA838B-6BD7-472C-AEDF-988A69DFC527}" destId="{1653047D-A26B-4669-9FAF-4E3B4BF8AA8E}" srcOrd="4" destOrd="0" parTransId="{934A3B9F-735C-487C-A90B-4D44ECCDB01B}" sibTransId="{B8414C40-9B13-4EB3-AFF2-8306A0B0B85D}"/>
    <dgm:cxn modelId="{0D2423F0-2B41-49BF-BD18-ABF704D1D087}" type="presOf" srcId="{1FF8E466-495A-4A7A-BDF8-68235678EACF}" destId="{5C85A0F7-B044-4C8A-B979-D639F1A5082F}" srcOrd="0" destOrd="0" presId="urn:microsoft.com/office/officeart/2005/8/layout/radial4"/>
    <dgm:cxn modelId="{2A2AEDCF-7706-4E44-A39E-C3BAB59F5882}" type="presOf" srcId="{FFB4F8F1-2DE9-4BCF-B17F-D9DC212A5F19}" destId="{51B50CEB-346B-4348-9795-6B0871A05D5C}" srcOrd="0" destOrd="0" presId="urn:microsoft.com/office/officeart/2005/8/layout/radial4"/>
    <dgm:cxn modelId="{EF3200CA-F706-436B-A4FC-68AC6DBC65CA}" srcId="{21AA838B-6BD7-472C-AEDF-988A69DFC527}" destId="{BB8E9B90-75CD-4537-9FFE-E6029BEDBCA5}" srcOrd="1" destOrd="0" parTransId="{2FCBA10B-AD80-4375-863D-167E36521773}" sibTransId="{8055DC7B-D89D-4D2C-9D1B-FE9B2D56D02D}"/>
    <dgm:cxn modelId="{BFA08789-83D2-45CC-B809-E2FFF79A4B11}" type="presParOf" srcId="{AF86660C-657E-4DA0-966F-EBCDA8852296}" destId="{FDF18A76-5A8C-4F83-90E7-A448D47CE606}" srcOrd="0" destOrd="0" presId="urn:microsoft.com/office/officeart/2005/8/layout/radial4"/>
    <dgm:cxn modelId="{591CA921-CABF-438E-8F26-A9B043A666AB}" type="presParOf" srcId="{AF86660C-657E-4DA0-966F-EBCDA8852296}" destId="{EFC75BFB-98EA-4EB9-9410-CC358879A589}" srcOrd="1" destOrd="0" presId="urn:microsoft.com/office/officeart/2005/8/layout/radial4"/>
    <dgm:cxn modelId="{4487D4ED-72F3-4607-9316-F1A8BDB8FA41}" type="presParOf" srcId="{AF86660C-657E-4DA0-966F-EBCDA8852296}" destId="{15B4F4A9-E2D7-4CB5-8299-DDA3B1586C31}" srcOrd="2" destOrd="0" presId="urn:microsoft.com/office/officeart/2005/8/layout/radial4"/>
    <dgm:cxn modelId="{2029BC89-4003-4B58-A735-89E7BB9F962E}" type="presParOf" srcId="{AF86660C-657E-4DA0-966F-EBCDA8852296}" destId="{6FF35B66-5FCF-4151-B05E-A993DA776B86}" srcOrd="3" destOrd="0" presId="urn:microsoft.com/office/officeart/2005/8/layout/radial4"/>
    <dgm:cxn modelId="{640D35C4-9DC4-4A64-B82D-DD6A85252DDD}" type="presParOf" srcId="{AF86660C-657E-4DA0-966F-EBCDA8852296}" destId="{A021F2CE-7F12-48BE-AE3D-4F83AAF5481F}" srcOrd="4" destOrd="0" presId="urn:microsoft.com/office/officeart/2005/8/layout/radial4"/>
    <dgm:cxn modelId="{EC46183E-5400-4C78-AF5B-CCFB4D72A527}" type="presParOf" srcId="{AF86660C-657E-4DA0-966F-EBCDA8852296}" destId="{02903605-50F4-4B4A-BFDF-B8EA825F2389}" srcOrd="5" destOrd="0" presId="urn:microsoft.com/office/officeart/2005/8/layout/radial4"/>
    <dgm:cxn modelId="{F05F6E28-7653-43C2-862C-D5BDB2685878}" type="presParOf" srcId="{AF86660C-657E-4DA0-966F-EBCDA8852296}" destId="{7667D76B-66D1-4B42-93D7-4CE57FFB37DC}" srcOrd="6" destOrd="0" presId="urn:microsoft.com/office/officeart/2005/8/layout/radial4"/>
    <dgm:cxn modelId="{5FADED90-0848-4A87-9CC7-6C0AE14E28EB}" type="presParOf" srcId="{AF86660C-657E-4DA0-966F-EBCDA8852296}" destId="{5C85A0F7-B044-4C8A-B979-D639F1A5082F}" srcOrd="7" destOrd="0" presId="urn:microsoft.com/office/officeart/2005/8/layout/radial4"/>
    <dgm:cxn modelId="{F8DD9724-FA08-45BB-9446-C91D8A52FE3F}" type="presParOf" srcId="{AF86660C-657E-4DA0-966F-EBCDA8852296}" destId="{51B50CEB-346B-4348-9795-6B0871A05D5C}" srcOrd="8" destOrd="0" presId="urn:microsoft.com/office/officeart/2005/8/layout/radial4"/>
    <dgm:cxn modelId="{37ECA30F-0C64-4F95-AF02-9AC4C4CD010D}" type="presParOf" srcId="{AF86660C-657E-4DA0-966F-EBCDA8852296}" destId="{17A96CC0-88B0-4E90-854F-1AB9B2E8CBF8}" srcOrd="9" destOrd="0" presId="urn:microsoft.com/office/officeart/2005/8/layout/radial4"/>
    <dgm:cxn modelId="{2FD084EB-8C5B-43E6-A061-AC2614A1BAA3}" type="presParOf" srcId="{AF86660C-657E-4DA0-966F-EBCDA8852296}" destId="{CD3CACA4-2614-44F4-80D4-4A211097E407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1200" b="1" i="1" dirty="0" smtClean="0">
                <a:latin typeface="Georgia" pitchFamily="18" charset="0"/>
              </a:rPr>
              <a:t/>
            </a:r>
            <a:br>
              <a:rPr lang="ru-RU" sz="1200" b="1" i="1" dirty="0" smtClean="0">
                <a:latin typeface="Georgia" pitchFamily="18" charset="0"/>
              </a:rPr>
            </a:b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1412776"/>
            <a:ext cx="6400800" cy="12961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nch Script MT" pitchFamily="66" charset="0"/>
              </a:rPr>
              <a:t>АДАПТАЦИЯ ДЕТЕЙ К УСЛОВИЯМ          ДОШКОЛЬНОГО</a:t>
            </a:r>
          </a:p>
          <a:p>
            <a:pPr>
              <a:defRPr/>
            </a:pPr>
            <a:r>
              <a:rPr lang="ru-RU" sz="2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nch Script MT" pitchFamily="66" charset="0"/>
              </a:rPr>
              <a:t> ОБРАЗОВАТЕЛЬНОГО УЧРЕЖДЕНИЯ</a:t>
            </a:r>
          </a:p>
          <a:p>
            <a:endParaRPr lang="ru-RU" dirty="0"/>
          </a:p>
        </p:txBody>
      </p:sp>
      <p:pic>
        <p:nvPicPr>
          <p:cNvPr id="6" name="Рисунок 5" descr="1533094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276872"/>
            <a:ext cx="5976664" cy="4032448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1470025"/>
            <a:ext cx="6400800" cy="1296144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200" b="1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nch Script MT" pitchFamily="66" charset="0"/>
              </a:rPr>
              <a:t>АДАПТАЦИЯ ДЕТЕЙ К УСЛОВИЯМ          ДОШКОЛЬНОГО</a:t>
            </a:r>
          </a:p>
          <a:p>
            <a:pPr>
              <a:defRPr/>
            </a:pPr>
            <a:r>
              <a:rPr lang="ru-RU" sz="2200" b="1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ench Script MT" pitchFamily="66" charset="0"/>
              </a:rPr>
              <a:t> ОБРАЗОВАТЕЛЬНОГО УЧРЕЖДЕНИЯ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755650" y="115888"/>
            <a:ext cx="7416800" cy="792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CC"/>
                    </a:gs>
                    <a:gs pos="100000">
                      <a:srgbClr val="9933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Игры с игрушками</a:t>
            </a:r>
          </a:p>
        </p:txBody>
      </p:sp>
      <p:pic>
        <p:nvPicPr>
          <p:cNvPr id="3" name="Picture 8" descr="img_0936_240x1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066800"/>
            <a:ext cx="3241675" cy="2432050"/>
          </a:xfrm>
          <a:prstGeom prst="round2DiagRect">
            <a:avLst>
              <a:gd name="adj1" fmla="val 16667"/>
              <a:gd name="adj2" fmla="val 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Рисунок 3" descr="IMG_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96752"/>
            <a:ext cx="3323861" cy="2492896"/>
          </a:xfrm>
          <a:prstGeom prst="round2DiagRect">
            <a:avLst>
              <a:gd name="adj1" fmla="val 16667"/>
              <a:gd name="adj2" fmla="val 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 descr="IMG_00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149080"/>
            <a:ext cx="3323861" cy="2492896"/>
          </a:xfrm>
          <a:prstGeom prst="round2DiagRect">
            <a:avLst>
              <a:gd name="adj1" fmla="val 16667"/>
              <a:gd name="adj2" fmla="val 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5" descr="IMG_00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077072"/>
            <a:ext cx="2952328" cy="2409623"/>
          </a:xfrm>
          <a:prstGeom prst="round2DiagRect">
            <a:avLst>
              <a:gd name="adj1" fmla="val 16667"/>
              <a:gd name="adj2" fmla="val 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251520" y="1700808"/>
          <a:ext cx="3498800" cy="2994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4406776" y="3479800"/>
          <a:ext cx="3642816" cy="275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67544" y="759768"/>
            <a:ext cx="30241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                            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2010-2011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уч.год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716016" y="2922891"/>
            <a:ext cx="28450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2011-2012</a:t>
            </a:r>
            <a:r>
              <a:rPr lang="ru-RU" sz="2800" b="1" dirty="0" smtClean="0">
                <a:solidFill>
                  <a:srgbClr val="CC00CC"/>
                </a:solidFill>
                <a:latin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уч.год</a:t>
            </a:r>
            <a:r>
              <a:rPr lang="ru-RU" dirty="0"/>
              <a:t> </a:t>
            </a:r>
          </a:p>
        </p:txBody>
      </p:sp>
      <p:sp>
        <p:nvSpPr>
          <p:cNvPr id="8" name="WordArt 12"/>
          <p:cNvSpPr>
            <a:spLocks noChangeArrowheads="1" noChangeShapeType="1" noTextEdit="1"/>
          </p:cNvSpPr>
          <p:nvPr/>
        </p:nvSpPr>
        <p:spPr bwMode="auto">
          <a:xfrm>
            <a:off x="539552" y="188640"/>
            <a:ext cx="77866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28575">
                  <a:solidFill>
                    <a:srgbClr val="0099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Этап 3. Анализ и выводы</a:t>
            </a:r>
          </a:p>
        </p:txBody>
      </p:sp>
      <p:pic>
        <p:nvPicPr>
          <p:cNvPr id="9" name="Рисунок 8" descr="Solnyshko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908720"/>
            <a:ext cx="2337048" cy="2121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39552" y="332656"/>
          <a:ext cx="7459935" cy="553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03648" y="5013176"/>
            <a:ext cx="14401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2010-2011гг.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5013176"/>
            <a:ext cx="151216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2011-2012гг.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>
            <a:off x="1403350" y="2209800"/>
            <a:ext cx="6481763" cy="193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Спасибо </a:t>
            </a:r>
          </a:p>
          <a:p>
            <a:pPr algn="ctr"/>
            <a:r>
              <a:rPr lang="ru-RU" sz="3200" b="1" kern="10" dirty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за внимание!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5936" y="558924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                    </a:t>
            </a:r>
            <a:r>
              <a:rPr lang="ru-RU" sz="1600" dirty="0" smtClean="0"/>
              <a:t>Презентацию выполнила Артемова В. С.</a:t>
            </a:r>
          </a:p>
          <a:p>
            <a:r>
              <a:rPr lang="ru-RU" sz="1600" dirty="0" smtClean="0"/>
              <a:t>                      Воспитатель д/с №13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АДАПТАЦИЯ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процесс вхождения ребенка в новую для него среду и болезненное привыкание к ее условиям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863718djx5m64lj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564904"/>
            <a:ext cx="3534186" cy="3456384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11560" y="620688"/>
            <a:ext cx="7633095" cy="5328567"/>
            <a:chOff x="1008" y="1059"/>
            <a:chExt cx="3768" cy="2733"/>
          </a:xfrm>
        </p:grpSpPr>
        <p:sp>
          <p:nvSpPr>
            <p:cNvPr id="3" name="AutoShape 7"/>
            <p:cNvSpPr>
              <a:spLocks noChangeAspect="1" noChangeArrowheads="1"/>
            </p:cNvSpPr>
            <p:nvPr/>
          </p:nvSpPr>
          <p:spPr bwMode="auto">
            <a:xfrm>
              <a:off x="1915" y="1617"/>
              <a:ext cx="1942" cy="167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rect">
                <a:fillToRect r="100000" b="100000"/>
              </a:path>
            </a:gradFill>
            <a:ln w="69850" cap="rnd">
              <a:solidFill>
                <a:srgbClr val="3366FF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>
                  <a:solidFill>
                    <a:srgbClr val="FF0000"/>
                  </a:solidFill>
                </a:rPr>
                <a:t>Фазы</a:t>
              </a:r>
            </a:p>
            <a:p>
              <a:pPr algn="ctr"/>
              <a:r>
                <a:rPr lang="ru-RU" sz="1600">
                  <a:solidFill>
                    <a:srgbClr val="FF0000"/>
                  </a:solidFill>
                </a:rPr>
                <a:t>адаптационного</a:t>
              </a:r>
            </a:p>
            <a:p>
              <a:pPr algn="ctr"/>
              <a:r>
                <a:rPr lang="ru-RU" sz="1600">
                  <a:solidFill>
                    <a:srgbClr val="FF0000"/>
                  </a:solidFill>
                </a:rPr>
                <a:t>процесса</a:t>
              </a:r>
              <a:endParaRPr lang="ru-RU"/>
            </a:p>
          </p:txBody>
        </p:sp>
        <p:sp>
          <p:nvSpPr>
            <p:cNvPr id="4" name="Oval 8"/>
            <p:cNvSpPr>
              <a:spLocks noChangeArrowheads="1"/>
            </p:cNvSpPr>
            <p:nvPr/>
          </p:nvSpPr>
          <p:spPr bwMode="auto">
            <a:xfrm>
              <a:off x="1008" y="3234"/>
              <a:ext cx="1116" cy="55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0800">
              <a:solidFill>
                <a:srgbClr val="00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/>
                <a:t>Подострая</a:t>
              </a:r>
            </a:p>
            <a:p>
              <a:pPr algn="ctr"/>
              <a:r>
                <a:rPr lang="ru-RU"/>
                <a:t>фаза</a:t>
              </a:r>
            </a:p>
          </p:txBody>
        </p:sp>
        <p:sp>
          <p:nvSpPr>
            <p:cNvPr id="5" name="Oval 9"/>
            <p:cNvSpPr>
              <a:spLocks noChangeArrowheads="1"/>
            </p:cNvSpPr>
            <p:nvPr/>
          </p:nvSpPr>
          <p:spPr bwMode="auto">
            <a:xfrm>
              <a:off x="2334" y="1059"/>
              <a:ext cx="1116" cy="55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9850" cap="rnd">
              <a:solidFill>
                <a:srgbClr val="00008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200" dirty="0"/>
                <a:t>Острая</a:t>
              </a:r>
            </a:p>
            <a:p>
              <a:pPr algn="ctr"/>
              <a:r>
                <a:rPr lang="ru-RU" sz="2200" dirty="0"/>
                <a:t>фаза</a:t>
              </a:r>
              <a:endParaRPr lang="ru-RU" dirty="0"/>
            </a:p>
          </p:txBody>
        </p: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3660" y="3234"/>
              <a:ext cx="1116" cy="558"/>
            </a:xfrm>
            <a:prstGeom prst="ellipse">
              <a:avLst/>
            </a:prstGeom>
            <a:solidFill>
              <a:srgbClr val="92D050"/>
            </a:solidFill>
            <a:ln w="57150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/>
                <a:t>Фаза</a:t>
              </a:r>
            </a:p>
            <a:p>
              <a:pPr algn="ctr"/>
              <a:r>
                <a:rPr lang="ru-RU" sz="1400"/>
                <a:t>компенсации</a:t>
              </a:r>
              <a:endParaRPr lang="ru-RU"/>
            </a:p>
          </p:txBody>
        </p:sp>
      </p:grpSp>
      <p:pic>
        <p:nvPicPr>
          <p:cNvPr id="7" name="Рисунок 6" descr="0_71784_bfd4640a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2784746" cy="2533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Степени тяжести прохождения острой фазы </a:t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            адаптационного периода:</a:t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/>
            </a:r>
            <a:br>
              <a:rPr lang="ru-RU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44824"/>
            <a:ext cx="8686800" cy="4235301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Тяжёлая (усложнённая) адаптация</a:t>
            </a:r>
          </a:p>
          <a:p>
            <a:endParaRPr lang="ru-RU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Адаптация средней тяжести</a:t>
            </a:r>
          </a:p>
          <a:p>
            <a:endParaRPr lang="ru-RU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Лёгкая адаптация</a:t>
            </a:r>
            <a:endParaRPr lang="ru-RU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5301208"/>
            <a:ext cx="1170432" cy="1408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BabyGirlDanc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429000"/>
            <a:ext cx="981075" cy="1666875"/>
          </a:xfrm>
          <a:prstGeom prst="rect">
            <a:avLst/>
          </a:prstGeom>
        </p:spPr>
      </p:pic>
      <p:pic>
        <p:nvPicPr>
          <p:cNvPr id="6" name="Рисунок 5" descr="1281544942_924f8403ecf5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1844824"/>
            <a:ext cx="1238354" cy="194421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51" y="142875"/>
          <a:ext cx="8174682" cy="5950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18"/>
          <p:cNvSpPr>
            <a:spLocks noChangeArrowheads="1" noChangeShapeType="1" noTextEdit="1"/>
          </p:cNvSpPr>
          <p:nvPr/>
        </p:nvSpPr>
        <p:spPr bwMode="auto">
          <a:xfrm>
            <a:off x="500063" y="188913"/>
            <a:ext cx="7572375" cy="59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4500" cmpd="dbl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7020011" algn="tl" rotWithShape="0">
                    <a:srgbClr val="000000">
                      <a:alpha val="34998"/>
                    </a:srgbClr>
                  </a:outerShdw>
                </a:effectLst>
                <a:latin typeface="+mj-lt"/>
              </a:rPr>
              <a:t>Этап 1. Подготовительный</a:t>
            </a:r>
          </a:p>
        </p:txBody>
      </p:sp>
      <p:grpSp>
        <p:nvGrpSpPr>
          <p:cNvPr id="5" name="Organization Chart 3"/>
          <p:cNvGrpSpPr>
            <a:grpSpLocks noChangeAspect="1"/>
          </p:cNvGrpSpPr>
          <p:nvPr/>
        </p:nvGrpSpPr>
        <p:grpSpPr bwMode="auto">
          <a:xfrm>
            <a:off x="395536" y="1052736"/>
            <a:ext cx="7705477" cy="5113114"/>
            <a:chOff x="3115" y="10500"/>
            <a:chExt cx="4818" cy="6294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3115" y="10500"/>
              <a:ext cx="4818" cy="629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42" name="_s1042"/>
            <p:cNvCxnSpPr>
              <a:cxnSpLocks noChangeShapeType="1"/>
              <a:stCxn id="18" idx="4"/>
              <a:endCxn id="12" idx="2"/>
            </p:cNvCxnSpPr>
            <p:nvPr/>
          </p:nvCxnSpPr>
          <p:spPr bwMode="auto">
            <a:xfrm rot="10800000">
              <a:off x="5375" y="11418"/>
              <a:ext cx="359" cy="288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43" name="_s1043"/>
            <p:cNvCxnSpPr>
              <a:cxnSpLocks noChangeShapeType="1"/>
              <a:stCxn id="16" idx="4"/>
              <a:endCxn id="12" idx="2"/>
            </p:cNvCxnSpPr>
            <p:nvPr/>
          </p:nvCxnSpPr>
          <p:spPr bwMode="auto">
            <a:xfrm rot="10800000">
              <a:off x="5375" y="11418"/>
              <a:ext cx="359" cy="5028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044" name="_s1044"/>
            <p:cNvCxnSpPr>
              <a:cxnSpLocks noChangeShapeType="1"/>
              <a:stCxn id="15" idx="4"/>
              <a:endCxn id="12" idx="2"/>
            </p:cNvCxnSpPr>
            <p:nvPr/>
          </p:nvCxnSpPr>
          <p:spPr bwMode="auto">
            <a:xfrm rot="10800000">
              <a:off x="5375" y="11418"/>
              <a:ext cx="359" cy="3960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045" name="_s1045"/>
            <p:cNvCxnSpPr>
              <a:cxnSpLocks noChangeShapeType="1"/>
              <a:stCxn id="14" idx="4"/>
              <a:endCxn id="12" idx="2"/>
            </p:cNvCxnSpPr>
            <p:nvPr/>
          </p:nvCxnSpPr>
          <p:spPr bwMode="auto">
            <a:xfrm rot="10800000">
              <a:off x="5375" y="11418"/>
              <a:ext cx="359" cy="1801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046" name="_s1046"/>
            <p:cNvCxnSpPr>
              <a:cxnSpLocks noChangeShapeType="1"/>
              <a:stCxn id="13" idx="4"/>
              <a:endCxn id="12" idx="2"/>
            </p:cNvCxnSpPr>
            <p:nvPr/>
          </p:nvCxnSpPr>
          <p:spPr bwMode="auto">
            <a:xfrm rot="10800000">
              <a:off x="5375" y="11418"/>
              <a:ext cx="359" cy="721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12" name="_s1047"/>
            <p:cNvSpPr>
              <a:spLocks noChangeArrowheads="1"/>
            </p:cNvSpPr>
            <p:nvPr/>
          </p:nvSpPr>
          <p:spPr bwMode="auto">
            <a:xfrm>
              <a:off x="3115" y="10500"/>
              <a:ext cx="4519" cy="918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7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7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Работа с родителями</a:t>
              </a:r>
            </a:p>
          </p:txBody>
        </p:sp>
        <p:sp>
          <p:nvSpPr>
            <p:cNvPr id="13" name="_s1048"/>
            <p:cNvSpPr>
              <a:spLocks noChangeArrowheads="1"/>
            </p:cNvSpPr>
            <p:nvPr/>
          </p:nvSpPr>
          <p:spPr bwMode="auto">
            <a:xfrm>
              <a:off x="5734" y="11778"/>
              <a:ext cx="2160" cy="720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Встречи, беседы, родительские собрания</a:t>
              </a:r>
              <a:endPara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_s1049"/>
            <p:cNvSpPr>
              <a:spLocks noChangeArrowheads="1"/>
            </p:cNvSpPr>
            <p:nvPr/>
          </p:nvSpPr>
          <p:spPr bwMode="auto">
            <a:xfrm>
              <a:off x="5734" y="12858"/>
              <a:ext cx="2160" cy="720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Анкетирование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_s1050"/>
            <p:cNvSpPr>
              <a:spLocks noChangeArrowheads="1"/>
            </p:cNvSpPr>
            <p:nvPr/>
          </p:nvSpPr>
          <p:spPr bwMode="auto">
            <a:xfrm>
              <a:off x="5734" y="15017"/>
              <a:ext cx="2160" cy="720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Консультации по воспитанию и развитию ребенка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6" name="_s1051"/>
            <p:cNvSpPr>
              <a:spLocks noChangeArrowheads="1"/>
            </p:cNvSpPr>
            <p:nvPr/>
          </p:nvSpPr>
          <p:spPr bwMode="auto">
            <a:xfrm>
              <a:off x="5734" y="16097"/>
              <a:ext cx="2199" cy="697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Встречи и консультации с психологом, логопедом, педиатром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7" name="Picture 16" descr="2"/>
            <p:cNvSpPr>
              <a:spLocks noChangeAspect="1" noChangeArrowheads="1"/>
            </p:cNvSpPr>
            <p:nvPr/>
          </p:nvSpPr>
          <p:spPr bwMode="auto">
            <a:xfrm>
              <a:off x="3405" y="11991"/>
              <a:ext cx="1523" cy="3070"/>
            </a:xfrm>
            <a:prstGeom prst="rect">
              <a:avLst/>
            </a:prstGeom>
            <a:noFill/>
            <a:ln w="57150" cmpd="thickThin">
              <a:solidFill>
                <a:srgbClr val="3366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1053"/>
            <p:cNvSpPr>
              <a:spLocks noChangeArrowheads="1"/>
            </p:cNvSpPr>
            <p:nvPr/>
          </p:nvSpPr>
          <p:spPr bwMode="auto">
            <a:xfrm>
              <a:off x="5734" y="13938"/>
              <a:ext cx="2160" cy="719"/>
            </a:xfrm>
            <a:prstGeom prst="bevel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Наглядные формы педагогической пропаганды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(папки-передвижки, выставки)</a:t>
              </a:r>
            </a:p>
          </p:txBody>
        </p:sp>
      </p:grpSp>
      <p:pic>
        <p:nvPicPr>
          <p:cNvPr id="20" name="Рисунок 19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276872"/>
            <a:ext cx="2386825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iagram 17"/>
          <p:cNvGrpSpPr>
            <a:grpSpLocks noChangeAspect="1"/>
          </p:cNvGrpSpPr>
          <p:nvPr/>
        </p:nvGrpSpPr>
        <p:grpSpPr bwMode="auto">
          <a:xfrm>
            <a:off x="467544" y="908720"/>
            <a:ext cx="7632835" cy="5105218"/>
            <a:chOff x="3115" y="1176"/>
            <a:chExt cx="8505" cy="8504"/>
          </a:xfrm>
        </p:grpSpPr>
        <p:sp>
          <p:nvSpPr>
            <p:cNvPr id="4" name="AutoShape 18"/>
            <p:cNvSpPr>
              <a:spLocks noChangeAspect="1" noChangeArrowheads="1" noTextEdit="1"/>
            </p:cNvSpPr>
            <p:nvPr/>
          </p:nvSpPr>
          <p:spPr bwMode="auto">
            <a:xfrm>
              <a:off x="3115" y="1176"/>
              <a:ext cx="8505" cy="850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_s2052"/>
            <p:cNvSpPr>
              <a:spLocks noChangeShapeType="1"/>
            </p:cNvSpPr>
            <p:nvPr/>
          </p:nvSpPr>
          <p:spPr bwMode="auto">
            <a:xfrm flipH="1" flipV="1">
              <a:off x="5751" y="3495"/>
              <a:ext cx="887" cy="51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2053"/>
            <p:cNvSpPr>
              <a:spLocks noChangeArrowheads="1"/>
            </p:cNvSpPr>
            <p:nvPr/>
          </p:nvSpPr>
          <p:spPr bwMode="auto">
            <a:xfrm>
              <a:off x="3421" y="2956"/>
              <a:ext cx="2381" cy="172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Georgia" pitchFamily="18" charset="0"/>
                </a:rPr>
                <a:t>Осуществление систематического наблюдения за состоянием здоровья ребенка</a:t>
              </a:r>
            </a:p>
          </p:txBody>
        </p:sp>
        <p:sp>
          <p:nvSpPr>
            <p:cNvPr id="7" name="_s2054"/>
            <p:cNvSpPr>
              <a:spLocks noChangeShapeType="1"/>
            </p:cNvSpPr>
            <p:nvPr/>
          </p:nvSpPr>
          <p:spPr bwMode="auto">
            <a:xfrm flipH="1">
              <a:off x="5659" y="6008"/>
              <a:ext cx="888" cy="511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2055"/>
            <p:cNvSpPr>
              <a:spLocks noChangeArrowheads="1"/>
            </p:cNvSpPr>
            <p:nvPr/>
          </p:nvSpPr>
          <p:spPr bwMode="auto">
            <a:xfrm>
              <a:off x="3558" y="6039"/>
              <a:ext cx="2263" cy="1906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CC0066"/>
                  </a:solidFill>
                  <a:effectLst/>
                  <a:latin typeface="Georgia" pitchFamily="18" charset="0"/>
                </a:rPr>
                <a:t>Наблюдение за взаимодействием ребенка со сверстниками и взрослыми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CC0066"/>
                  </a:solidFill>
                  <a:effectLst/>
                  <a:latin typeface="Georgia" pitchFamily="18" charset="0"/>
                </a:rPr>
                <a:t>(психическое здоровье).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rgbClr val="CC0066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9" name="_s2056"/>
            <p:cNvSpPr>
              <a:spLocks noChangeShapeType="1"/>
            </p:cNvSpPr>
            <p:nvPr/>
          </p:nvSpPr>
          <p:spPr bwMode="auto">
            <a:xfrm>
              <a:off x="7435" y="6520"/>
              <a:ext cx="1" cy="102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2057"/>
            <p:cNvSpPr>
              <a:spLocks noChangeArrowheads="1"/>
            </p:cNvSpPr>
            <p:nvPr/>
          </p:nvSpPr>
          <p:spPr bwMode="auto">
            <a:xfrm>
              <a:off x="6279" y="7491"/>
              <a:ext cx="2418" cy="136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smtClean="0">
                  <a:ln>
                    <a:noFill/>
                  </a:ln>
                  <a:solidFill>
                    <a:srgbClr val="9900CC"/>
                  </a:solidFill>
                  <a:effectLst/>
                  <a:latin typeface="Georgia" pitchFamily="18" charset="0"/>
                </a:rPr>
                <a:t>Оформление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smtClean="0">
                  <a:ln>
                    <a:noFill/>
                  </a:ln>
                  <a:solidFill>
                    <a:srgbClr val="9900CC"/>
                  </a:solidFill>
                  <a:effectLst/>
                  <a:latin typeface="Georgia" pitchFamily="18" charset="0"/>
                </a:rPr>
                <a:t>листов адаптации</a:t>
              </a:r>
            </a:p>
          </p:txBody>
        </p:sp>
        <p:sp>
          <p:nvSpPr>
            <p:cNvPr id="11" name="_s2058"/>
            <p:cNvSpPr>
              <a:spLocks noChangeShapeType="1"/>
            </p:cNvSpPr>
            <p:nvPr/>
          </p:nvSpPr>
          <p:spPr bwMode="auto">
            <a:xfrm>
              <a:off x="8324" y="6007"/>
              <a:ext cx="887" cy="513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2059"/>
            <p:cNvSpPr>
              <a:spLocks noChangeArrowheads="1"/>
            </p:cNvSpPr>
            <p:nvPr/>
          </p:nvSpPr>
          <p:spPr bwMode="auto">
            <a:xfrm>
              <a:off x="8973" y="6006"/>
              <a:ext cx="2302" cy="152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6600"/>
                  </a:solidFill>
                  <a:effectLst/>
                  <a:latin typeface="Georgia" pitchFamily="18" charset="0"/>
                </a:rPr>
                <a:t>Постепенное увеличение времени пребывания детей в группе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3" name="_s2060"/>
            <p:cNvSpPr>
              <a:spLocks noChangeShapeType="1"/>
            </p:cNvSpPr>
            <p:nvPr/>
          </p:nvSpPr>
          <p:spPr bwMode="auto">
            <a:xfrm flipV="1">
              <a:off x="8094" y="3284"/>
              <a:ext cx="1031" cy="69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2061"/>
            <p:cNvSpPr>
              <a:spLocks noChangeArrowheads="1"/>
            </p:cNvSpPr>
            <p:nvPr/>
          </p:nvSpPr>
          <p:spPr bwMode="auto">
            <a:xfrm>
              <a:off x="8932" y="2866"/>
              <a:ext cx="1905" cy="172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Georgia" pitchFamily="18" charset="0"/>
                </a:rPr>
                <a:t>Поэтапный прием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Georgia" pitchFamily="18" charset="0"/>
                </a:rPr>
                <a:t>детей в группу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5" name="_s2062"/>
            <p:cNvSpPr>
              <a:spLocks noChangeShapeType="1"/>
            </p:cNvSpPr>
            <p:nvPr/>
          </p:nvSpPr>
          <p:spPr bwMode="auto">
            <a:xfrm flipV="1">
              <a:off x="7362" y="2441"/>
              <a:ext cx="1" cy="139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2063"/>
            <p:cNvSpPr>
              <a:spLocks noChangeArrowheads="1"/>
            </p:cNvSpPr>
            <p:nvPr/>
          </p:nvSpPr>
          <p:spPr bwMode="auto">
            <a:xfrm>
              <a:off x="6337" y="1392"/>
              <a:ext cx="2118" cy="1382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Georgia" pitchFamily="18" charset="0"/>
                </a:rPr>
                <a:t>Знакомство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Georgia" pitchFamily="18" charset="0"/>
                </a:rPr>
                <a:t>с ребенком на основе документов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7" name="_s2064"/>
            <p:cNvSpPr>
              <a:spLocks noChangeArrowheads="1"/>
            </p:cNvSpPr>
            <p:nvPr/>
          </p:nvSpPr>
          <p:spPr bwMode="auto">
            <a:xfrm>
              <a:off x="6483" y="3917"/>
              <a:ext cx="2053" cy="223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РЕБЕНОК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endParaRPr>
            </a:p>
          </p:txBody>
        </p:sp>
        <p:sp>
          <p:nvSpPr>
            <p:cNvPr id="18" name="Picture 32" descr="mald31"/>
            <p:cNvSpPr>
              <a:spLocks noChangeAspect="1" noChangeArrowheads="1"/>
            </p:cNvSpPr>
            <p:nvPr/>
          </p:nvSpPr>
          <p:spPr bwMode="auto">
            <a:xfrm>
              <a:off x="6724" y="3772"/>
              <a:ext cx="1706" cy="2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9" name="Рисунок 18" descr="0_8f124_27f4a07d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492896"/>
            <a:ext cx="1800200" cy="1501366"/>
          </a:xfrm>
          <a:prstGeom prst="rect">
            <a:avLst/>
          </a:prstGeom>
        </p:spPr>
      </p:pic>
      <p:sp>
        <p:nvSpPr>
          <p:cNvPr id="20" name="WordArt 68"/>
          <p:cNvSpPr>
            <a:spLocks noChangeArrowheads="1" noChangeShapeType="1" noTextEdit="1"/>
          </p:cNvSpPr>
          <p:nvPr/>
        </p:nvSpPr>
        <p:spPr bwMode="auto">
          <a:xfrm>
            <a:off x="539552" y="188640"/>
            <a:ext cx="742950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2857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Georgia"/>
                <a:cs typeface="Andalus" pitchFamily="18" charset="-78"/>
              </a:rPr>
              <a:t>Этап 2. Наблюдений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7"/>
          <p:cNvSpPr>
            <a:spLocks noChangeArrowheads="1" noChangeShapeType="1" noTextEdit="1"/>
          </p:cNvSpPr>
          <p:nvPr/>
        </p:nvSpPr>
        <p:spPr bwMode="auto">
          <a:xfrm>
            <a:off x="971550" y="115888"/>
            <a:ext cx="7345363" cy="10096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99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Предметно-развивающая среда</a:t>
            </a:r>
          </a:p>
        </p:txBody>
      </p:sp>
      <p:pic>
        <p:nvPicPr>
          <p:cNvPr id="3" name="Рисунок 2" descr="IMG_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437112"/>
            <a:ext cx="2664296" cy="1998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0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1196752"/>
            <a:ext cx="2160240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0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077072"/>
            <a:ext cx="1944216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01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412776"/>
            <a:ext cx="2016224" cy="26882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5" descr="DSC035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96752"/>
            <a:ext cx="2886565" cy="2165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025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7784" y="4509120"/>
            <a:ext cx="2283718" cy="2132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12"/>
          <p:cNvSpPr>
            <a:spLocks noChangeArrowheads="1" noChangeShapeType="1" noTextEdit="1"/>
          </p:cNvSpPr>
          <p:nvPr/>
        </p:nvSpPr>
        <p:spPr bwMode="auto">
          <a:xfrm>
            <a:off x="1042988" y="188913"/>
            <a:ext cx="7200900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Коллективные </a:t>
            </a:r>
          </a:p>
          <a:p>
            <a:pPr algn="ctr"/>
            <a:r>
              <a:rPr lang="ru-RU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и подвижные игры</a:t>
            </a:r>
          </a:p>
        </p:txBody>
      </p:sp>
      <p:pic>
        <p:nvPicPr>
          <p:cNvPr id="3" name="Рисунок 2" descr="IMG_0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3789040"/>
            <a:ext cx="2139702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G_0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16832"/>
            <a:ext cx="2688299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01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221088"/>
            <a:ext cx="3059832" cy="2294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4" descr="DSC033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556792"/>
            <a:ext cx="2736304" cy="2052228"/>
          </a:xfrm>
          <a:prstGeom prst="rect">
            <a:avLst/>
          </a:prstGeom>
          <a:noFill/>
          <a:ln w="76200" cap="rnd">
            <a:solidFill>
              <a:srgbClr val="00B05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325</Words>
  <Application>Microsoft Office PowerPoint</Application>
  <PresentationFormat>Экран (4:3)</PresentationFormat>
  <Paragraphs>110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Andalus</vt:lpstr>
      <vt:lpstr>Arial</vt:lpstr>
      <vt:lpstr>Arial Cyr</vt:lpstr>
      <vt:lpstr>Franklin Gothic Book</vt:lpstr>
      <vt:lpstr>Franklin Gothic Medium</vt:lpstr>
      <vt:lpstr>French Script MT</vt:lpstr>
      <vt:lpstr>Georgia</vt:lpstr>
      <vt:lpstr>Times New Roman</vt:lpstr>
      <vt:lpstr>Wingdings 2</vt:lpstr>
      <vt:lpstr>Трек</vt:lpstr>
      <vt:lpstr> </vt:lpstr>
      <vt:lpstr>           АДАПТАЦИЯ</vt:lpstr>
      <vt:lpstr>Презентация PowerPoint</vt:lpstr>
      <vt:lpstr>      Степени тяжести прохождения острой фазы               адаптационного периода: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Центр развития ребенка – детский сад № 17 «Солнышко» </dc:title>
  <dc:creator>Наталья</dc:creator>
  <cp:lastModifiedBy>TOSHIBA</cp:lastModifiedBy>
  <cp:revision>19</cp:revision>
  <dcterms:created xsi:type="dcterms:W3CDTF">2012-10-28T11:31:05Z</dcterms:created>
  <dcterms:modified xsi:type="dcterms:W3CDTF">2022-05-03T12:28:26Z</dcterms:modified>
</cp:coreProperties>
</file>