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77"/>
  </p:notesMasterIdLst>
  <p:handoutMasterIdLst>
    <p:handoutMasterId r:id="rId78"/>
  </p:handoutMasterIdLst>
  <p:sldIdLst>
    <p:sldId id="271" r:id="rId2"/>
    <p:sldId id="379" r:id="rId3"/>
    <p:sldId id="272" r:id="rId4"/>
    <p:sldId id="274" r:id="rId5"/>
    <p:sldId id="285" r:id="rId6"/>
    <p:sldId id="383" r:id="rId7"/>
    <p:sldId id="385" r:id="rId8"/>
    <p:sldId id="384" r:id="rId9"/>
    <p:sldId id="420" r:id="rId10"/>
    <p:sldId id="421" r:id="rId11"/>
    <p:sldId id="361" r:id="rId12"/>
    <p:sldId id="278" r:id="rId13"/>
    <p:sldId id="363" r:id="rId14"/>
    <p:sldId id="381" r:id="rId15"/>
    <p:sldId id="360" r:id="rId16"/>
    <p:sldId id="366" r:id="rId17"/>
    <p:sldId id="367" r:id="rId18"/>
    <p:sldId id="370" r:id="rId19"/>
    <p:sldId id="372" r:id="rId20"/>
    <p:sldId id="371" r:id="rId21"/>
    <p:sldId id="368" r:id="rId22"/>
    <p:sldId id="369" r:id="rId23"/>
    <p:sldId id="373" r:id="rId24"/>
    <p:sldId id="375" r:id="rId25"/>
    <p:sldId id="393" r:id="rId26"/>
    <p:sldId id="394" r:id="rId27"/>
    <p:sldId id="432" r:id="rId28"/>
    <p:sldId id="376" r:id="rId29"/>
    <p:sldId id="378" r:id="rId30"/>
    <p:sldId id="400" r:id="rId31"/>
    <p:sldId id="401" r:id="rId32"/>
    <p:sldId id="402" r:id="rId33"/>
    <p:sldId id="407" r:id="rId34"/>
    <p:sldId id="403" r:id="rId35"/>
    <p:sldId id="405" r:id="rId36"/>
    <p:sldId id="406" r:id="rId37"/>
    <p:sldId id="404" r:id="rId38"/>
    <p:sldId id="408" r:id="rId39"/>
    <p:sldId id="419" r:id="rId40"/>
    <p:sldId id="411" r:id="rId41"/>
    <p:sldId id="412" r:id="rId42"/>
    <p:sldId id="418" r:id="rId43"/>
    <p:sldId id="431" r:id="rId44"/>
    <p:sldId id="377" r:id="rId45"/>
    <p:sldId id="396" r:id="rId46"/>
    <p:sldId id="429" r:id="rId47"/>
    <p:sldId id="397" r:id="rId48"/>
    <p:sldId id="433" r:id="rId49"/>
    <p:sldId id="398" r:id="rId50"/>
    <p:sldId id="399" r:id="rId51"/>
    <p:sldId id="410" r:id="rId52"/>
    <p:sldId id="409" r:id="rId53"/>
    <p:sldId id="357" r:id="rId54"/>
    <p:sldId id="358" r:id="rId55"/>
    <p:sldId id="356" r:id="rId56"/>
    <p:sldId id="289" r:id="rId57"/>
    <p:sldId id="3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425" r:id="rId67"/>
    <p:sldId id="426" r:id="rId68"/>
    <p:sldId id="427" r:id="rId69"/>
    <p:sldId id="415" r:id="rId70"/>
    <p:sldId id="268" r:id="rId71"/>
    <p:sldId id="269" r:id="rId72"/>
    <p:sldId id="417" r:id="rId73"/>
    <p:sldId id="270" r:id="rId74"/>
    <p:sldId id="386" r:id="rId75"/>
    <p:sldId id="388" r:id="rId7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1026"/>
    <a:srgbClr val="077B25"/>
    <a:srgbClr val="0AB637"/>
    <a:srgbClr val="0CD641"/>
    <a:srgbClr val="2833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080" autoAdjust="0"/>
  </p:normalViewPr>
  <p:slideViewPr>
    <p:cSldViewPr>
      <p:cViewPr varScale="1">
        <p:scale>
          <a:sx n="123" d="100"/>
          <a:sy n="123" d="100"/>
        </p:scale>
        <p:origin x="9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BD40BA-8CC2-4A82-9490-B2DEE633BBD0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E369760-A52F-4602-887E-F1FF05A67111}">
      <dgm:prSet phldrT="[Текст]"/>
      <dgm:spPr/>
      <dgm:t>
        <a:bodyPr/>
        <a:lstStyle/>
        <a:p>
          <a:r>
            <a:rPr lang="ru-RU" b="1" dirty="0" smtClean="0"/>
            <a:t>Модель </a:t>
          </a:r>
        </a:p>
        <a:p>
          <a:r>
            <a:rPr lang="ru-RU" b="1" dirty="0" smtClean="0"/>
            <a:t>дополнительного</a:t>
          </a:r>
        </a:p>
        <a:p>
          <a:r>
            <a:rPr lang="ru-RU" b="1" dirty="0" smtClean="0"/>
            <a:t>образования</a:t>
          </a:r>
          <a:endParaRPr lang="ru-RU" b="1" dirty="0"/>
        </a:p>
      </dgm:t>
    </dgm:pt>
    <dgm:pt modelId="{F0216B4A-73DB-4F01-A331-16EF75FA975B}" type="parTrans" cxnId="{7D9D6DD1-C36A-4382-A942-BD869E4874C4}">
      <dgm:prSet/>
      <dgm:spPr/>
      <dgm:t>
        <a:bodyPr/>
        <a:lstStyle/>
        <a:p>
          <a:endParaRPr lang="ru-RU"/>
        </a:p>
      </dgm:t>
    </dgm:pt>
    <dgm:pt modelId="{916A1ECC-CA32-4A7C-BFDB-FC5A9E867AE4}" type="sibTrans" cxnId="{7D9D6DD1-C36A-4382-A942-BD869E4874C4}">
      <dgm:prSet/>
      <dgm:spPr/>
      <dgm:t>
        <a:bodyPr/>
        <a:lstStyle/>
        <a:p>
          <a:endParaRPr lang="ru-RU"/>
        </a:p>
      </dgm:t>
    </dgm:pt>
    <dgm:pt modelId="{E2E8A4B1-1FE4-4A1B-8927-45469D046CE1}">
      <dgm:prSet phldrT="[Текст]"/>
      <dgm:spPr/>
      <dgm:t>
        <a:bodyPr/>
        <a:lstStyle/>
        <a:p>
          <a:r>
            <a:rPr lang="ru-RU" b="1" dirty="0" smtClean="0"/>
            <a:t>Модель </a:t>
          </a:r>
        </a:p>
        <a:p>
          <a:r>
            <a:rPr lang="ru-RU" b="1" dirty="0" smtClean="0"/>
            <a:t>«школы полного дня»</a:t>
          </a:r>
          <a:endParaRPr lang="ru-RU" b="1" dirty="0"/>
        </a:p>
      </dgm:t>
    </dgm:pt>
    <dgm:pt modelId="{4980B54F-80FF-4862-9031-7E11EE4D9D41}" type="parTrans" cxnId="{139F5041-EB89-4ED9-8A63-153DFD286EB0}">
      <dgm:prSet/>
      <dgm:spPr/>
      <dgm:t>
        <a:bodyPr/>
        <a:lstStyle/>
        <a:p>
          <a:endParaRPr lang="ru-RU"/>
        </a:p>
      </dgm:t>
    </dgm:pt>
    <dgm:pt modelId="{FBFF733C-2204-4D28-AADC-2B5D3E256F4E}" type="sibTrans" cxnId="{139F5041-EB89-4ED9-8A63-153DFD286EB0}">
      <dgm:prSet/>
      <dgm:spPr/>
      <dgm:t>
        <a:bodyPr/>
        <a:lstStyle/>
        <a:p>
          <a:endParaRPr lang="ru-RU"/>
        </a:p>
      </dgm:t>
    </dgm:pt>
    <dgm:pt modelId="{D22DABF6-3930-41D5-86F3-07EFCB730704}">
      <dgm:prSet phldrT="[Текст]"/>
      <dgm:spPr/>
      <dgm:t>
        <a:bodyPr/>
        <a:lstStyle/>
        <a:p>
          <a:r>
            <a:rPr lang="ru-RU" b="1" dirty="0" smtClean="0"/>
            <a:t>Оптимизационная</a:t>
          </a:r>
        </a:p>
        <a:p>
          <a:r>
            <a:rPr lang="ru-RU" b="1" dirty="0" smtClean="0"/>
            <a:t>модель </a:t>
          </a:r>
          <a:endParaRPr lang="ru-RU" b="1" dirty="0"/>
        </a:p>
      </dgm:t>
    </dgm:pt>
    <dgm:pt modelId="{49C87EF1-5722-4D5B-9201-945D4AA1840E}" type="parTrans" cxnId="{3DD8D1EB-6071-48DE-A880-730A93EA4B6E}">
      <dgm:prSet/>
      <dgm:spPr/>
      <dgm:t>
        <a:bodyPr/>
        <a:lstStyle/>
        <a:p>
          <a:endParaRPr lang="ru-RU"/>
        </a:p>
      </dgm:t>
    </dgm:pt>
    <dgm:pt modelId="{7F33DBA3-A07E-448C-9CB3-CD0108544C63}" type="sibTrans" cxnId="{3DD8D1EB-6071-48DE-A880-730A93EA4B6E}">
      <dgm:prSet/>
      <dgm:spPr/>
      <dgm:t>
        <a:bodyPr/>
        <a:lstStyle/>
        <a:p>
          <a:endParaRPr lang="ru-RU"/>
        </a:p>
      </dgm:t>
    </dgm:pt>
    <dgm:pt modelId="{8B37E735-1831-43DC-9818-01FE04FA20D2}">
      <dgm:prSet phldrT="[Текст]"/>
      <dgm:spPr/>
      <dgm:t>
        <a:bodyPr/>
        <a:lstStyle/>
        <a:p>
          <a:r>
            <a:rPr lang="ru-RU" b="1" dirty="0" err="1" smtClean="0"/>
            <a:t>Инновационно-образовательная</a:t>
          </a:r>
          <a:r>
            <a:rPr lang="ru-RU" b="1" dirty="0" smtClean="0"/>
            <a:t> модель</a:t>
          </a:r>
          <a:endParaRPr lang="ru-RU" b="1" dirty="0"/>
        </a:p>
      </dgm:t>
    </dgm:pt>
    <dgm:pt modelId="{2E41A977-FD34-43DF-B7FB-BAEBAB7F2C3E}" type="parTrans" cxnId="{232C2595-4170-441C-A5E5-97698DB62419}">
      <dgm:prSet/>
      <dgm:spPr/>
      <dgm:t>
        <a:bodyPr/>
        <a:lstStyle/>
        <a:p>
          <a:endParaRPr lang="ru-RU"/>
        </a:p>
      </dgm:t>
    </dgm:pt>
    <dgm:pt modelId="{ED663B8B-738E-4A6B-A89F-1F6D74CCCA76}" type="sibTrans" cxnId="{232C2595-4170-441C-A5E5-97698DB62419}">
      <dgm:prSet/>
      <dgm:spPr/>
      <dgm:t>
        <a:bodyPr/>
        <a:lstStyle/>
        <a:p>
          <a:endParaRPr lang="ru-RU"/>
        </a:p>
      </dgm:t>
    </dgm:pt>
    <dgm:pt modelId="{9E698F43-C0B0-4AD9-BF1D-C6BBA6D8D51C}">
      <dgm:prSet/>
      <dgm:spPr/>
      <dgm:t>
        <a:bodyPr/>
        <a:lstStyle/>
        <a:p>
          <a:r>
            <a:rPr lang="ru-RU" b="1" dirty="0" smtClean="0"/>
            <a:t>Модель сетевой организации </a:t>
          </a:r>
          <a:endParaRPr lang="ru-RU" dirty="0"/>
        </a:p>
      </dgm:t>
    </dgm:pt>
    <dgm:pt modelId="{4DC8DC41-9F7B-42B9-83BB-3E704D7BE8AD}" type="parTrans" cxnId="{2591945F-2EA4-42A1-8250-6D6D40338FC6}">
      <dgm:prSet/>
      <dgm:spPr/>
      <dgm:t>
        <a:bodyPr/>
        <a:lstStyle/>
        <a:p>
          <a:endParaRPr lang="ru-RU"/>
        </a:p>
      </dgm:t>
    </dgm:pt>
    <dgm:pt modelId="{CAE01125-8CF0-4D27-BF6D-8E12A47442A4}" type="sibTrans" cxnId="{2591945F-2EA4-42A1-8250-6D6D40338FC6}">
      <dgm:prSet/>
      <dgm:spPr/>
      <dgm:t>
        <a:bodyPr/>
        <a:lstStyle/>
        <a:p>
          <a:endParaRPr lang="ru-RU"/>
        </a:p>
      </dgm:t>
    </dgm:pt>
    <dgm:pt modelId="{F66FE2F5-D154-4B6B-BE9F-2EE6222046F5}">
      <dgm:prSet phldrT="[Текст]"/>
      <dgm:spPr/>
      <dgm:t>
        <a:bodyPr/>
        <a:lstStyle/>
        <a:p>
          <a:r>
            <a:rPr lang="ru-RU" b="1" dirty="0" smtClean="0"/>
            <a:t>Модель ресурсного центра</a:t>
          </a:r>
          <a:endParaRPr lang="ru-RU" b="1" dirty="0"/>
        </a:p>
      </dgm:t>
    </dgm:pt>
    <dgm:pt modelId="{766F07C8-7F8A-4A76-9F1C-4C4DCB0F76E9}" type="parTrans" cxnId="{50D180E5-3FDB-45CB-9EC3-F87E14D3B514}">
      <dgm:prSet/>
      <dgm:spPr/>
      <dgm:t>
        <a:bodyPr/>
        <a:lstStyle/>
        <a:p>
          <a:endParaRPr lang="ru-RU"/>
        </a:p>
      </dgm:t>
    </dgm:pt>
    <dgm:pt modelId="{8BFF51C4-E168-4F0F-B56B-15168DD6B35A}" type="sibTrans" cxnId="{50D180E5-3FDB-45CB-9EC3-F87E14D3B514}">
      <dgm:prSet/>
      <dgm:spPr/>
      <dgm:t>
        <a:bodyPr/>
        <a:lstStyle/>
        <a:p>
          <a:endParaRPr lang="ru-RU"/>
        </a:p>
      </dgm:t>
    </dgm:pt>
    <dgm:pt modelId="{2C95562F-E48E-4487-AC51-B5CEF605FE2C}" type="pres">
      <dgm:prSet presAssocID="{97BD40BA-8CC2-4A82-9490-B2DEE633BBD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8806D4-DBBA-4B25-BC9A-0FC93C2A2429}" type="pres">
      <dgm:prSet presAssocID="{AE369760-A52F-4602-887E-F1FF05A67111}" presName="node" presStyleLbl="node1" presStyleIdx="0" presStyleCnt="6" custScaleX="41102" custScaleY="42844" custLinFactNeighborX="423" custLinFactNeighborY="-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E1A3E5-F141-4EA9-B286-E9043F086979}" type="pres">
      <dgm:prSet presAssocID="{916A1ECC-CA32-4A7C-BFDB-FC5A9E867AE4}" presName="sibTrans" presStyleCnt="0"/>
      <dgm:spPr/>
    </dgm:pt>
    <dgm:pt modelId="{2DB5A3BD-583F-468C-8C6E-2CBAF5989728}" type="pres">
      <dgm:prSet presAssocID="{E2E8A4B1-1FE4-4A1B-8927-45469D046CE1}" presName="node" presStyleLbl="node1" presStyleIdx="1" presStyleCnt="6" custScaleX="43526" custScaleY="43882" custLinFactNeighborX="73" custLinFactNeighborY="-5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90E36D-9E55-4195-9917-73E1EB1A13FA}" type="pres">
      <dgm:prSet presAssocID="{FBFF733C-2204-4D28-AADC-2B5D3E256F4E}" presName="sibTrans" presStyleCnt="0"/>
      <dgm:spPr/>
    </dgm:pt>
    <dgm:pt modelId="{49D2A5B3-DE0D-45EF-86C5-602E0C010B90}" type="pres">
      <dgm:prSet presAssocID="{D22DABF6-3930-41D5-86F3-07EFCB730704}" presName="node" presStyleLbl="node1" presStyleIdx="2" presStyleCnt="6" custScaleX="38567" custScaleY="466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3F57A6-7526-45EE-A4D5-735C7348EF8A}" type="pres">
      <dgm:prSet presAssocID="{7F33DBA3-A07E-448C-9CB3-CD0108544C63}" presName="sibTrans" presStyleCnt="0"/>
      <dgm:spPr/>
    </dgm:pt>
    <dgm:pt modelId="{203475B6-F285-45A5-BC1B-D87429388BB7}" type="pres">
      <dgm:prSet presAssocID="{8B37E735-1831-43DC-9818-01FE04FA20D2}" presName="node" presStyleLbl="node1" presStyleIdx="3" presStyleCnt="6" custScaleX="45763" custScaleY="45959" custLinFactNeighborX="3328" custLinFactNeighborY="-7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24CB57-9B68-4A0A-96F4-227FE984D54E}" type="pres">
      <dgm:prSet presAssocID="{ED663B8B-738E-4A6B-A89F-1F6D74CCCA76}" presName="sibTrans" presStyleCnt="0"/>
      <dgm:spPr/>
    </dgm:pt>
    <dgm:pt modelId="{3258DD69-A41C-40CE-835B-6CE8EF89D7D4}" type="pres">
      <dgm:prSet presAssocID="{9E698F43-C0B0-4AD9-BF1D-C6BBA6D8D51C}" presName="node" presStyleLbl="node1" presStyleIdx="4" presStyleCnt="6" custScaleX="45829" custScaleY="459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CE82F8-D494-47CF-B3CD-504E1401957F}" type="pres">
      <dgm:prSet presAssocID="{CAE01125-8CF0-4D27-BF6D-8E12A47442A4}" presName="sibTrans" presStyleCnt="0"/>
      <dgm:spPr/>
    </dgm:pt>
    <dgm:pt modelId="{C6BEB8FA-E64C-4D9E-858A-6FB479C5AB95}" type="pres">
      <dgm:prSet presAssocID="{F66FE2F5-D154-4B6B-BE9F-2EE6222046F5}" presName="node" presStyleLbl="node1" presStyleIdx="5" presStyleCnt="6" custScaleX="43526" custScaleY="47905" custLinFactNeighborX="73" custLinFactNeighborY="-5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9F5041-EB89-4ED9-8A63-153DFD286EB0}" srcId="{97BD40BA-8CC2-4A82-9490-B2DEE633BBD0}" destId="{E2E8A4B1-1FE4-4A1B-8927-45469D046CE1}" srcOrd="1" destOrd="0" parTransId="{4980B54F-80FF-4862-9031-7E11EE4D9D41}" sibTransId="{FBFF733C-2204-4D28-AADC-2B5D3E256F4E}"/>
    <dgm:cxn modelId="{7D9D6DD1-C36A-4382-A942-BD869E4874C4}" srcId="{97BD40BA-8CC2-4A82-9490-B2DEE633BBD0}" destId="{AE369760-A52F-4602-887E-F1FF05A67111}" srcOrd="0" destOrd="0" parTransId="{F0216B4A-73DB-4F01-A331-16EF75FA975B}" sibTransId="{916A1ECC-CA32-4A7C-BFDB-FC5A9E867AE4}"/>
    <dgm:cxn modelId="{60853485-6339-4FAC-889C-4F282B91146F}" type="presOf" srcId="{F66FE2F5-D154-4B6B-BE9F-2EE6222046F5}" destId="{C6BEB8FA-E64C-4D9E-858A-6FB479C5AB95}" srcOrd="0" destOrd="0" presId="urn:microsoft.com/office/officeart/2005/8/layout/default#1"/>
    <dgm:cxn modelId="{CB6AE016-DDD0-419C-AA67-D0A7B7B4506A}" type="presOf" srcId="{97BD40BA-8CC2-4A82-9490-B2DEE633BBD0}" destId="{2C95562F-E48E-4487-AC51-B5CEF605FE2C}" srcOrd="0" destOrd="0" presId="urn:microsoft.com/office/officeart/2005/8/layout/default#1"/>
    <dgm:cxn modelId="{232C2595-4170-441C-A5E5-97698DB62419}" srcId="{97BD40BA-8CC2-4A82-9490-B2DEE633BBD0}" destId="{8B37E735-1831-43DC-9818-01FE04FA20D2}" srcOrd="3" destOrd="0" parTransId="{2E41A977-FD34-43DF-B7FB-BAEBAB7F2C3E}" sibTransId="{ED663B8B-738E-4A6B-A89F-1F6D74CCCA76}"/>
    <dgm:cxn modelId="{224F28DF-F924-4339-952F-AA4FD1D217B7}" type="presOf" srcId="{D22DABF6-3930-41D5-86F3-07EFCB730704}" destId="{49D2A5B3-DE0D-45EF-86C5-602E0C010B90}" srcOrd="0" destOrd="0" presId="urn:microsoft.com/office/officeart/2005/8/layout/default#1"/>
    <dgm:cxn modelId="{0CCD3CBA-8283-413A-9F37-CFD956BC596E}" type="presOf" srcId="{8B37E735-1831-43DC-9818-01FE04FA20D2}" destId="{203475B6-F285-45A5-BC1B-D87429388BB7}" srcOrd="0" destOrd="0" presId="urn:microsoft.com/office/officeart/2005/8/layout/default#1"/>
    <dgm:cxn modelId="{3DD8D1EB-6071-48DE-A880-730A93EA4B6E}" srcId="{97BD40BA-8CC2-4A82-9490-B2DEE633BBD0}" destId="{D22DABF6-3930-41D5-86F3-07EFCB730704}" srcOrd="2" destOrd="0" parTransId="{49C87EF1-5722-4D5B-9201-945D4AA1840E}" sibTransId="{7F33DBA3-A07E-448C-9CB3-CD0108544C63}"/>
    <dgm:cxn modelId="{36CAFC41-945A-4BCA-9E1E-59DAA934E5AD}" type="presOf" srcId="{9E698F43-C0B0-4AD9-BF1D-C6BBA6D8D51C}" destId="{3258DD69-A41C-40CE-835B-6CE8EF89D7D4}" srcOrd="0" destOrd="0" presId="urn:microsoft.com/office/officeart/2005/8/layout/default#1"/>
    <dgm:cxn modelId="{2B53501E-25F7-4D47-ABBC-D57CD0115AE3}" type="presOf" srcId="{AE369760-A52F-4602-887E-F1FF05A67111}" destId="{338806D4-DBBA-4B25-BC9A-0FC93C2A2429}" srcOrd="0" destOrd="0" presId="urn:microsoft.com/office/officeart/2005/8/layout/default#1"/>
    <dgm:cxn modelId="{50D180E5-3FDB-45CB-9EC3-F87E14D3B514}" srcId="{97BD40BA-8CC2-4A82-9490-B2DEE633BBD0}" destId="{F66FE2F5-D154-4B6B-BE9F-2EE6222046F5}" srcOrd="5" destOrd="0" parTransId="{766F07C8-7F8A-4A76-9F1C-4C4DCB0F76E9}" sibTransId="{8BFF51C4-E168-4F0F-B56B-15168DD6B35A}"/>
    <dgm:cxn modelId="{2591945F-2EA4-42A1-8250-6D6D40338FC6}" srcId="{97BD40BA-8CC2-4A82-9490-B2DEE633BBD0}" destId="{9E698F43-C0B0-4AD9-BF1D-C6BBA6D8D51C}" srcOrd="4" destOrd="0" parTransId="{4DC8DC41-9F7B-42B9-83BB-3E704D7BE8AD}" sibTransId="{CAE01125-8CF0-4D27-BF6D-8E12A47442A4}"/>
    <dgm:cxn modelId="{669F0007-1F89-4C34-8856-40D0CDC06501}" type="presOf" srcId="{E2E8A4B1-1FE4-4A1B-8927-45469D046CE1}" destId="{2DB5A3BD-583F-468C-8C6E-2CBAF5989728}" srcOrd="0" destOrd="0" presId="urn:microsoft.com/office/officeart/2005/8/layout/default#1"/>
    <dgm:cxn modelId="{DE4420B2-FE71-4EBF-BC52-DF829FB2B5C2}" type="presParOf" srcId="{2C95562F-E48E-4487-AC51-B5CEF605FE2C}" destId="{338806D4-DBBA-4B25-BC9A-0FC93C2A2429}" srcOrd="0" destOrd="0" presId="urn:microsoft.com/office/officeart/2005/8/layout/default#1"/>
    <dgm:cxn modelId="{6D5D859C-D9A3-402F-AB85-73582E14CA9A}" type="presParOf" srcId="{2C95562F-E48E-4487-AC51-B5CEF605FE2C}" destId="{86E1A3E5-F141-4EA9-B286-E9043F086979}" srcOrd="1" destOrd="0" presId="urn:microsoft.com/office/officeart/2005/8/layout/default#1"/>
    <dgm:cxn modelId="{BF8F7234-606F-4BA5-A1F4-50E78CF44E3A}" type="presParOf" srcId="{2C95562F-E48E-4487-AC51-B5CEF605FE2C}" destId="{2DB5A3BD-583F-468C-8C6E-2CBAF5989728}" srcOrd="2" destOrd="0" presId="urn:microsoft.com/office/officeart/2005/8/layout/default#1"/>
    <dgm:cxn modelId="{DB7B211A-A532-4E18-8BBF-E4D8F8FBE1A7}" type="presParOf" srcId="{2C95562F-E48E-4487-AC51-B5CEF605FE2C}" destId="{1990E36D-9E55-4195-9917-73E1EB1A13FA}" srcOrd="3" destOrd="0" presId="urn:microsoft.com/office/officeart/2005/8/layout/default#1"/>
    <dgm:cxn modelId="{1D795F31-8926-4299-81FE-0D98FEA98D4E}" type="presParOf" srcId="{2C95562F-E48E-4487-AC51-B5CEF605FE2C}" destId="{49D2A5B3-DE0D-45EF-86C5-602E0C010B90}" srcOrd="4" destOrd="0" presId="urn:microsoft.com/office/officeart/2005/8/layout/default#1"/>
    <dgm:cxn modelId="{C7A519DA-346A-4000-8867-91B08C1B1D3F}" type="presParOf" srcId="{2C95562F-E48E-4487-AC51-B5CEF605FE2C}" destId="{DD3F57A6-7526-45EE-A4D5-735C7348EF8A}" srcOrd="5" destOrd="0" presId="urn:microsoft.com/office/officeart/2005/8/layout/default#1"/>
    <dgm:cxn modelId="{30EF7DBF-A432-4361-BADF-8872F07F2BF0}" type="presParOf" srcId="{2C95562F-E48E-4487-AC51-B5CEF605FE2C}" destId="{203475B6-F285-45A5-BC1B-D87429388BB7}" srcOrd="6" destOrd="0" presId="urn:microsoft.com/office/officeart/2005/8/layout/default#1"/>
    <dgm:cxn modelId="{F6213CC5-9FD4-45A7-8F05-874EA406A18D}" type="presParOf" srcId="{2C95562F-E48E-4487-AC51-B5CEF605FE2C}" destId="{0624CB57-9B68-4A0A-96F4-227FE984D54E}" srcOrd="7" destOrd="0" presId="urn:microsoft.com/office/officeart/2005/8/layout/default#1"/>
    <dgm:cxn modelId="{64B4F222-F85B-4EBF-90AE-A207893323C0}" type="presParOf" srcId="{2C95562F-E48E-4487-AC51-B5CEF605FE2C}" destId="{3258DD69-A41C-40CE-835B-6CE8EF89D7D4}" srcOrd="8" destOrd="0" presId="urn:microsoft.com/office/officeart/2005/8/layout/default#1"/>
    <dgm:cxn modelId="{AF354A1F-E3E7-4927-90E3-3F1D761B07F3}" type="presParOf" srcId="{2C95562F-E48E-4487-AC51-B5CEF605FE2C}" destId="{9BCE82F8-D494-47CF-B3CD-504E1401957F}" srcOrd="9" destOrd="0" presId="urn:microsoft.com/office/officeart/2005/8/layout/default#1"/>
    <dgm:cxn modelId="{33475EB2-0395-41A4-B663-643FD6666794}" type="presParOf" srcId="{2C95562F-E48E-4487-AC51-B5CEF605FE2C}" destId="{C6BEB8FA-E64C-4D9E-858A-6FB479C5AB95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BB4D1-9F0A-4D5D-B84A-48F04A372D8C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AB4F12-663A-4042-887D-543A83DA08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7998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5C4F2F-B688-4D8E-9138-223D9BD6BC81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F8995D-25F2-42D7-A6B2-C7B792026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133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1906AB-96D5-4465-850B-BA02A18986BA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214A08-00E2-4D70-A2F4-1279A205F5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1906AB-96D5-4465-850B-BA02A18986BA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214A08-00E2-4D70-A2F4-1279A205F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1906AB-96D5-4465-850B-BA02A18986BA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214A08-00E2-4D70-A2F4-1279A205F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1906AB-96D5-4465-850B-BA02A18986BA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214A08-00E2-4D70-A2F4-1279A205F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1906AB-96D5-4465-850B-BA02A18986BA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214A08-00E2-4D70-A2F4-1279A205F5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1906AB-96D5-4465-850B-BA02A18986BA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214A08-00E2-4D70-A2F4-1279A205F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1906AB-96D5-4465-850B-BA02A18986BA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214A08-00E2-4D70-A2F4-1279A205F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1906AB-96D5-4465-850B-BA02A18986BA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214A08-00E2-4D70-A2F4-1279A205F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1906AB-96D5-4465-850B-BA02A18986BA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214A08-00E2-4D70-A2F4-1279A205F5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1906AB-96D5-4465-850B-BA02A18986BA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214A08-00E2-4D70-A2F4-1279A205F5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1906AB-96D5-4465-850B-BA02A18986BA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214A08-00E2-4D70-A2F4-1279A205F5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91906AB-96D5-4465-850B-BA02A18986BA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2214A08-00E2-4D70-A2F4-1279A205F5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png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4.png"/><Relationship Id="rId4" Type="http://schemas.openxmlformats.org/officeDocument/2006/relationships/image" Target="../media/image2.jpeg"/><Relationship Id="rId9" Type="http://schemas.microsoft.com/office/2007/relationships/diagramDrawing" Target="../diagrams/drawing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ndart.edu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ndart.edu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ndart.edu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hyperlink" Target="http://www.standart.edu.ru/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ndart.edu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 descr="0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1196" y="166328"/>
            <a:ext cx="8064896" cy="6525344"/>
          </a:xfrm>
          <a:prstGeom prst="rect">
            <a:avLst/>
          </a:prstGeom>
        </p:spPr>
      </p:pic>
      <p:sp>
        <p:nvSpPr>
          <p:cNvPr id="10" name="WordArt 13"/>
          <p:cNvSpPr txBox="1">
            <a:spLocks noChangeArrowheads="1" noChangeShapeType="1" noTextEdit="1"/>
          </p:cNvSpPr>
          <p:nvPr/>
        </p:nvSpPr>
        <p:spPr bwMode="auto">
          <a:xfrm>
            <a:off x="827584" y="332656"/>
            <a:ext cx="8179272" cy="504056"/>
          </a:xfrm>
          <a:prstGeom prst="rect">
            <a:avLst/>
          </a:prstGeom>
        </p:spPr>
        <p:txBody>
          <a:bodyPr wrap="none" numCol="1" fromWordArt="1" anchor="ctr">
            <a:prstTxWarp prst="textPlain">
              <a:avLst>
                <a:gd name="adj" fmla="val 50098"/>
              </a:avLst>
            </a:prstTxWarp>
            <a:normAutofit fontScale="9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Выступление на августовской секции учителей начальных классов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031196" y="928604"/>
            <a:ext cx="7747794" cy="2849212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endParaRPr lang="ru-RU" dirty="0" smtClean="0">
              <a:solidFill>
                <a:srgbClr val="00B050"/>
              </a:solidFill>
            </a:endParaRPr>
          </a:p>
          <a:p>
            <a:pPr marL="82296" indent="0" algn="ctr">
              <a:buNone/>
            </a:pPr>
            <a:r>
              <a:rPr lang="ru-RU" sz="4600" b="1" dirty="0" smtClean="0">
                <a:solidFill>
                  <a:srgbClr val="077B25"/>
                </a:solidFill>
                <a:latin typeface="Monotype Corsiva" panose="03010101010201010101" pitchFamily="66" charset="0"/>
              </a:rPr>
              <a:t>Модели организации внеурочной деятельности с обучающимися при получении начального общего образования</a:t>
            </a:r>
          </a:p>
          <a:p>
            <a:endParaRPr lang="ru-RU" sz="4600" i="1" dirty="0" smtClean="0"/>
          </a:p>
          <a:p>
            <a:endParaRPr lang="ru-RU" sz="4600" dirty="0" smtClean="0"/>
          </a:p>
          <a:p>
            <a:endParaRPr lang="ru-RU" dirty="0"/>
          </a:p>
        </p:txBody>
      </p:sp>
      <p:sp>
        <p:nvSpPr>
          <p:cNvPr id="12" name="Rectangle 5"/>
          <p:cNvSpPr txBox="1">
            <a:spLocks noRot="1" noChangeArrowheads="1"/>
          </p:cNvSpPr>
          <p:nvPr/>
        </p:nvSpPr>
        <p:spPr>
          <a:xfrm>
            <a:off x="3635896" y="4221088"/>
            <a:ext cx="5328691" cy="2420888"/>
          </a:xfrm>
          <a:prstGeom prst="rect">
            <a:avLst/>
          </a:prstGeom>
        </p:spPr>
        <p:txBody>
          <a:bodyPr tIns="0">
            <a:normAutofit fontScale="77500" lnSpcReduction="20000"/>
          </a:bodyPr>
          <a:lstStyle>
            <a:lvl1pPr marL="27432" indent="0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600" kern="120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ru-RU" altLang="ru-RU" sz="2800" dirty="0" smtClean="0"/>
          </a:p>
          <a:p>
            <a:pPr algn="r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altLang="ru-RU" sz="3000" b="1" dirty="0" smtClean="0">
                <a:solidFill>
                  <a:srgbClr val="002060"/>
                </a:solidFill>
              </a:rPr>
              <a:t>                                   Подготовила:</a:t>
            </a:r>
          </a:p>
          <a:p>
            <a:pPr algn="r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altLang="ru-RU" sz="3000" b="1" dirty="0" smtClean="0">
                <a:solidFill>
                  <a:srgbClr val="002060"/>
                </a:solidFill>
              </a:rPr>
              <a:t>                  учитель начальных классов </a:t>
            </a:r>
          </a:p>
          <a:p>
            <a:pPr algn="r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altLang="ru-RU" sz="3000" b="1" dirty="0" smtClean="0">
                <a:solidFill>
                  <a:srgbClr val="002060"/>
                </a:solidFill>
              </a:rPr>
              <a:t>МКОУ «</a:t>
            </a:r>
            <a:r>
              <a:rPr lang="ru-RU" altLang="ru-RU" sz="3000" b="1" dirty="0" err="1" smtClean="0">
                <a:solidFill>
                  <a:srgbClr val="002060"/>
                </a:solidFill>
              </a:rPr>
              <a:t>Толпинская</a:t>
            </a:r>
            <a:r>
              <a:rPr lang="ru-RU" altLang="ru-RU" sz="3000" b="1" dirty="0" smtClean="0">
                <a:solidFill>
                  <a:srgbClr val="002060"/>
                </a:solidFill>
              </a:rPr>
              <a:t> СОШ»                                                                         Бейсова Марина Васильевна</a:t>
            </a:r>
          </a:p>
          <a:p>
            <a:pPr algn="r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ru-RU" altLang="ru-RU" sz="2800" dirty="0" smtClean="0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altLang="ru-RU" sz="2800" dirty="0" smtClean="0"/>
              <a:t>                      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464">
        <p15:prstTrans prst="pageCurlDouble"/>
      </p:transition>
    </mc:Choice>
    <mc:Fallback xmlns="">
      <p:transition spd="slow" advTm="746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Модель ресурсного центра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285860"/>
            <a:ext cx="7000924" cy="4800600"/>
          </a:xfrm>
        </p:spPr>
        <p:txBody>
          <a:bodyPr>
            <a:normAutofit/>
          </a:bodyPr>
          <a:lstStyle/>
          <a:p>
            <a:pPr indent="0">
              <a:spcAft>
                <a:spcPts val="0"/>
              </a:spcAft>
              <a:buNone/>
            </a:pPr>
            <a:r>
              <a:rPr lang="ru-RU" sz="2800" dirty="0" smtClean="0"/>
              <a:t>	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основе муниципального ресурсного центра, в качестве 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которого может выступать любое образовательное учреждение, располагающее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необходимыми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достаточными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условиями.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ru-RU" sz="2800" b="1" dirty="0"/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897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931">
        <p15:prstTrans prst="pageCurlDouble"/>
      </p:transition>
    </mc:Choice>
    <mc:Fallback xmlns="">
      <p:transition spd="slow" advTm="109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16" name="Содержимое 2"/>
          <p:cNvSpPr>
            <a:spLocks noGrp="1"/>
          </p:cNvSpPr>
          <p:nvPr>
            <p:ph idx="1"/>
          </p:nvPr>
        </p:nvSpPr>
        <p:spPr>
          <a:xfrm>
            <a:off x="251520" y="1052737"/>
            <a:ext cx="6480720" cy="5073426"/>
          </a:xfrm>
        </p:spPr>
        <p:txBody>
          <a:bodyPr rtlCol="0">
            <a:normAutofit/>
          </a:bodyPr>
          <a:lstStyle/>
          <a:p>
            <a:pPr marL="0" indent="0" algn="ctr" fontAlgn="auto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rgbClr val="FF0000"/>
              </a:buClr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ru-RU" sz="36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fontAlgn="auto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rgbClr val="FF0000"/>
              </a:buClr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Организационная модель внеурочной деятельности школы :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оптимизационная</a:t>
            </a: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МКОУ «</a:t>
            </a:r>
            <a:r>
              <a:rPr lang="ru-RU" altLang="ru-RU" sz="4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Толпинская</a:t>
            </a:r>
            <a:r>
              <a:rPr lang="ru-RU" alt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СОШ»:</a:t>
            </a: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279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921">
        <p15:prstTrans prst="pageCurlDouble"/>
      </p:transition>
    </mc:Choice>
    <mc:Fallback xmlns="">
      <p:transition spd="slow" advTm="69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Оптимизационная модель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285860"/>
            <a:ext cx="7000924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	  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Модель внеурочной деятельности на основе оптимизации всех внутренних ресурсов образовательного учреждения, в  реализации которой принимают участие все педагогические работники: учителя,  старшая вожатая, учитель- логопед, воспитатель.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7416">
        <p15:prstTrans prst="pageCurlDouble"/>
      </p:transition>
    </mc:Choice>
    <mc:Fallback xmlns="">
      <p:transition spd="slow" advTm="1741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800" y="0"/>
            <a:ext cx="9108281" cy="6858000"/>
          </a:xfrm>
          <a:prstGeom prst="rect">
            <a:avLst/>
          </a:prstGeom>
        </p:spPr>
      </p:pic>
      <p:sp>
        <p:nvSpPr>
          <p:cNvPr id="10" name="Содержимое 1"/>
          <p:cNvSpPr txBox="1">
            <a:spLocks/>
          </p:cNvSpPr>
          <p:nvPr/>
        </p:nvSpPr>
        <p:spPr>
          <a:xfrm>
            <a:off x="-180527" y="1312069"/>
            <a:ext cx="6840760" cy="476885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каждом классе координирующую роль выполняет </a:t>
            </a:r>
            <a:r>
              <a:rPr lang="ru-RU" alt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руководитель</a:t>
            </a: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в соответствии со своими функциями и задачами: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взаимодействует с педагогическими работниками;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 в классе образовательный процесс, оптимальный для развития положительного потенциала личности обучающихся в рамках деятельности общешкольного коллектива;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 систему отношений через разнообразные формы воспитывающей деятельности коллектива класса;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 социально значимую, творческую деятельность обучающихся. </a:t>
            </a:r>
          </a:p>
          <a:p>
            <a:endParaRPr lang="ru-RU" altLang="ru-RU" dirty="0" smtClean="0"/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755576" y="311944"/>
            <a:ext cx="8229600" cy="1000125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alt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«Оптимизационной модели» </a:t>
            </a:r>
            <a:br>
              <a:rPr lang="ru-RU" alt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внеурочной деятельности:</a:t>
            </a:r>
          </a:p>
        </p:txBody>
      </p:sp>
    </p:spTree>
    <p:extLst>
      <p:ext uri="{BB962C8B-B14F-4D97-AF65-F5344CB8AC3E}">
        <p14:creationId xmlns:p14="http://schemas.microsoft.com/office/powerpoint/2010/main" val="3579087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924">
        <p15:prstTrans prst="pageCurlDouble"/>
      </p:transition>
    </mc:Choice>
    <mc:Fallback xmlns="">
      <p:transition spd="slow" advTm="3092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800" y="0"/>
            <a:ext cx="9108281" cy="6858000"/>
          </a:xfrm>
          <a:prstGeom prst="rect">
            <a:avLst/>
          </a:prstGeom>
        </p:spPr>
      </p:pic>
      <p:sp>
        <p:nvSpPr>
          <p:cNvPr id="5" name="Содержимое 1"/>
          <p:cNvSpPr>
            <a:spLocks noGrp="1"/>
          </p:cNvSpPr>
          <p:nvPr>
            <p:ph idx="1"/>
          </p:nvPr>
        </p:nvSpPr>
        <p:spPr>
          <a:xfrm>
            <a:off x="428625" y="1000125"/>
            <a:ext cx="7743775" cy="5126038"/>
          </a:xfrm>
        </p:spPr>
        <p:txBody>
          <a:bodyPr>
            <a:normAutofit lnSpcReduction="10000"/>
          </a:bodyPr>
          <a:lstStyle/>
          <a:p>
            <a:pPr>
              <a:buFont typeface="Symbol" panose="05050102010706020507" pitchFamily="18" charset="2"/>
              <a:buNone/>
              <a:defRPr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Symbol" panose="05050102010706020507" pitchFamily="18" charset="2"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Большой спектр выбора образовательных услуг для обучающихся, родителей (законных представителей).</a:t>
            </a:r>
          </a:p>
          <a:p>
            <a:pPr>
              <a:buFont typeface="Symbol" panose="05050102010706020507" pitchFamily="18" charset="2"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Создание  системы методического сопровождения ВД.</a:t>
            </a:r>
          </a:p>
          <a:p>
            <a:pPr>
              <a:buFont typeface="Symbol" panose="05050102010706020507" pitchFamily="18" charset="2"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Повышение профессионального  мастерства педагогов.</a:t>
            </a:r>
          </a:p>
          <a:p>
            <a:pPr>
              <a:buFont typeface="Symbol" panose="05050102010706020507" pitchFamily="18" charset="2"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Повышение внешнего имиджа учреждения через распространение опыта.</a:t>
            </a:r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Symbol" panose="05050102010706020507" pitchFamily="18" charset="2"/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Проблемы  в реализации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«Оптимизационной модели»: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Symbol" panose="05050102010706020507" pitchFamily="18" charset="2"/>
              <a:buNone/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Недостаточное количество свободных кабинетов</a:t>
            </a:r>
          </a:p>
          <a:p>
            <a:pPr marL="82296" indent="0">
              <a:buNone/>
              <a:defRPr/>
            </a:pPr>
            <a:endParaRPr lang="ru-RU" dirty="0" smtClean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-22800" y="0"/>
            <a:ext cx="9166800" cy="1484784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Положительные стороны в организации и реализации</a:t>
            </a:r>
            <a:br>
              <a:rPr lang="ru-RU" altLang="ru-RU" sz="2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«Оптимизационной модели» для школы.</a:t>
            </a:r>
            <a:endParaRPr lang="ru-RU" altLang="ru-RU" sz="28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406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9370">
        <p15:prstTrans prst="pageCurlDouble"/>
      </p:transition>
    </mc:Choice>
    <mc:Fallback xmlns="">
      <p:transition spd="slow" advTm="393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07504" y="1478440"/>
            <a:ext cx="3932515" cy="9779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Спортивно - оздоровительное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11430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Направления внеурочной деятельности в МКОУ «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Толпинская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539750" y="2504187"/>
            <a:ext cx="3600450" cy="936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Духовно - нравственное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504031" y="3650669"/>
            <a:ext cx="3671887" cy="936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Социальное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517039" y="4499586"/>
            <a:ext cx="3743325" cy="1224135"/>
          </a:xfrm>
          <a:prstGeom prst="rightArrow">
            <a:avLst>
              <a:gd name="adj1" fmla="val 25255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/>
              <a:t>Общеинтеллектуальное</a:t>
            </a:r>
            <a:endParaRPr lang="ru-RU" sz="2000" b="1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395288" y="5589588"/>
            <a:ext cx="3744912" cy="9350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Общекультурное</a:t>
            </a:r>
          </a:p>
        </p:txBody>
      </p:sp>
      <p:pic>
        <p:nvPicPr>
          <p:cNvPr id="16" name="Picture 5" descr="C:\Users\1\Desktop\Наше ФОТО\IMG_9969 - коп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79" y="3860432"/>
            <a:ext cx="3744912" cy="2502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79" y="1417638"/>
            <a:ext cx="3744912" cy="260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781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5410">
        <p15:prstTrans prst="pageCurlDouble"/>
      </p:transition>
    </mc:Choice>
    <mc:Fallback xmlns="">
      <p:transition spd="slow" advTm="1541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7504" y="1028700"/>
            <a:ext cx="7392727" cy="4800600"/>
          </a:xfrm>
          <a:prstGeom prst="rect">
            <a:avLst/>
          </a:prstGeom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251520" y="0"/>
            <a:ext cx="8682168" cy="1196752"/>
          </a:xfrm>
        </p:spPr>
        <p:txBody>
          <a:bodyPr>
            <a:normAutofit/>
          </a:bodyPr>
          <a:lstStyle/>
          <a:p>
            <a:pPr algn="ctr"/>
            <a:r>
              <a:rPr lang="ru-RU" alt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 внеурочной деятельности:</a:t>
            </a:r>
            <a:endParaRPr lang="ru-RU" altLang="ru-RU" sz="3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6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4935">
        <p15:prstTrans prst="pageCurlDouble"/>
      </p:transition>
    </mc:Choice>
    <mc:Fallback xmlns="">
      <p:transition spd="slow" advTm="2493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17859" y="274638"/>
            <a:ext cx="8915829" cy="1143000"/>
          </a:xfrm>
        </p:spPr>
        <p:txBody>
          <a:bodyPr>
            <a:noAutofit/>
          </a:bodyPr>
          <a:lstStyle/>
          <a:p>
            <a:pPr algn="ctr"/>
            <a:r>
              <a:rPr lang="ru-RU" alt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внеурочной деятельности:</a:t>
            </a:r>
            <a:endParaRPr lang="ru-RU" altLang="ru-RU" sz="3600" dirty="0" smtClean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071289"/>
            <a:ext cx="7459276" cy="555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650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7936">
        <p15:prstTrans prst="pageCurlDouble"/>
      </p:transition>
    </mc:Choice>
    <mc:Fallback xmlns="">
      <p:transition spd="slow" advTm="2793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428"/>
            <a:ext cx="9108281" cy="68580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9530" y="1124744"/>
            <a:ext cx="8547289" cy="680913"/>
          </a:xfrm>
          <a:prstGeom prst="rect">
            <a:avLst/>
          </a:prstGeom>
        </p:spPr>
      </p:pic>
      <p:sp>
        <p:nvSpPr>
          <p:cNvPr id="8" name="Содержимое 2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2168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Организация внеурочной деятельности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(начальные классы)</a:t>
            </a:r>
          </a:p>
          <a:p>
            <a:pPr>
              <a:buNone/>
            </a:pP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7704" y="1720343"/>
            <a:ext cx="585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 Спортивно-оздоровительное направление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780910"/>
              </p:ext>
            </p:extLst>
          </p:nvPr>
        </p:nvGraphicFramePr>
        <p:xfrm>
          <a:off x="199962" y="2348880"/>
          <a:ext cx="8429685" cy="109754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85937"/>
                <a:gridCol w="1685937"/>
                <a:gridCol w="1685937"/>
                <a:gridCol w="1685937"/>
                <a:gridCol w="1685937"/>
              </a:tblGrid>
              <a:tr h="10975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1.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 «Здоровей-ка»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             </a:t>
                      </a:r>
                    </a:p>
                    <a:p>
                      <a:pPr algn="ctr"/>
                      <a:r>
                        <a:rPr lang="ru-RU" sz="1600" dirty="0" smtClean="0"/>
                        <a:t>          </a:t>
                      </a:r>
                    </a:p>
                    <a:p>
                      <a:pPr algn="ctr"/>
                      <a:r>
                        <a:rPr lang="ru-RU" sz="1600" dirty="0" smtClean="0"/>
                        <a:t>        1-4</a:t>
                      </a:r>
                    </a:p>
                    <a:p>
                      <a:pPr algn="ct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Учитель</a:t>
                      </a:r>
                      <a:r>
                        <a:rPr lang="ru-RU" sz="1600" baseline="0" dirty="0" smtClean="0"/>
                        <a:t> физической культуры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Ходосов Е. А.</a:t>
                      </a:r>
                      <a:endParaRPr lang="ru-RU" sz="1600" dirty="0" smtClean="0"/>
                    </a:p>
                    <a:p>
                      <a:pPr algn="ctr"/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483768" y="3573016"/>
            <a:ext cx="4374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 Духовно- нравственное направление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023418"/>
              </p:ext>
            </p:extLst>
          </p:nvPr>
        </p:nvGraphicFramePr>
        <p:xfrm>
          <a:off x="247524" y="4070444"/>
          <a:ext cx="8579295" cy="116955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15859"/>
                <a:gridCol w="1715859"/>
                <a:gridCol w="1715859"/>
                <a:gridCol w="1715859"/>
                <a:gridCol w="1715859"/>
              </a:tblGrid>
              <a:tr h="116955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2.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«Благовест»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             </a:t>
                      </a:r>
                    </a:p>
                    <a:p>
                      <a:pPr algn="ctr"/>
                      <a:r>
                        <a:rPr lang="ru-RU" sz="1600" dirty="0" smtClean="0"/>
                        <a:t>          </a:t>
                      </a:r>
                    </a:p>
                    <a:p>
                      <a:pPr algn="ctr"/>
                      <a:r>
                        <a:rPr lang="ru-RU" sz="1600" dirty="0" smtClean="0"/>
                        <a:t>        3-4</a:t>
                      </a:r>
                    </a:p>
                    <a:p>
                      <a:pPr algn="ct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Учитель</a:t>
                      </a:r>
                      <a:r>
                        <a:rPr lang="ru-RU" sz="1600" baseline="0" dirty="0" smtClean="0"/>
                        <a:t> православной культуры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Шуваева Л. Н.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Дубинина Е. В.</a:t>
                      </a:r>
                      <a:endParaRPr lang="ru-RU" sz="1600" dirty="0" smtClean="0"/>
                    </a:p>
                    <a:p>
                      <a:pPr algn="ctr"/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5952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1153">
        <p15:prstTrans prst="pageCurlDouble"/>
      </p:transition>
    </mc:Choice>
    <mc:Fallback xmlns="">
      <p:transition spd="slow" advTm="3115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428"/>
            <a:ext cx="9108281" cy="68580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5535" y="980746"/>
            <a:ext cx="8712744" cy="680286"/>
          </a:xfrm>
          <a:prstGeom prst="rect">
            <a:avLst/>
          </a:prstGeom>
        </p:spPr>
      </p:pic>
      <p:sp>
        <p:nvSpPr>
          <p:cNvPr id="8" name="Содержимое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Организация внеурочной деятельности </a:t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>(начальные классы)</a:t>
            </a:r>
            <a:endParaRPr lang="ru-RU" sz="3200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907704" y="1525959"/>
            <a:ext cx="585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Общеинтеллектуальное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направление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085650"/>
              </p:ext>
            </p:extLst>
          </p:nvPr>
        </p:nvGraphicFramePr>
        <p:xfrm>
          <a:off x="295907" y="1844658"/>
          <a:ext cx="8836535" cy="20421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5943"/>
                <a:gridCol w="3816424"/>
                <a:gridCol w="989554"/>
                <a:gridCol w="1566460"/>
                <a:gridCol w="1968154"/>
              </a:tblGrid>
              <a:tr h="10975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3.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«Узнаем математику»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 «Для тех, кто любит математику» «Узнавай-ка»</a:t>
                      </a:r>
                    </a:p>
                    <a:p>
                      <a:pPr algn="ctr"/>
                      <a:r>
                        <a:rPr lang="ru-RU" sz="1600" dirty="0" smtClean="0"/>
                        <a:t>«Занимательная грамматика»</a:t>
                      </a:r>
                    </a:p>
                    <a:p>
                      <a:pPr algn="ctr"/>
                      <a:r>
                        <a:rPr lang="ru-RU" sz="1600" dirty="0" smtClean="0"/>
                        <a:t>Логопедический проект</a:t>
                      </a:r>
                      <a:r>
                        <a:rPr lang="ru-RU" sz="1600" baseline="0" dirty="0" smtClean="0"/>
                        <a:t> «Давайте говорить, читать и писать правильно»</a:t>
                      </a:r>
                    </a:p>
                    <a:p>
                      <a:pPr algn="ctr"/>
                      <a:r>
                        <a:rPr lang="ru-RU" sz="1600" baseline="0" dirty="0" smtClean="0"/>
                        <a:t>«Волшебный пластилин»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             </a:t>
                      </a:r>
                    </a:p>
                    <a:p>
                      <a:pPr algn="ctr"/>
                      <a:r>
                        <a:rPr lang="ru-RU" sz="1600" dirty="0" smtClean="0"/>
                        <a:t>          </a:t>
                      </a:r>
                    </a:p>
                    <a:p>
                      <a:pPr algn="ctr"/>
                      <a:r>
                        <a:rPr lang="ru-RU" sz="1600" dirty="0" smtClean="0"/>
                        <a:t>        1-4</a:t>
                      </a:r>
                    </a:p>
                    <a:p>
                      <a:pPr algn="ct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Учителя</a:t>
                      </a:r>
                      <a:r>
                        <a:rPr lang="ru-RU" sz="1600" baseline="0" dirty="0" smtClean="0"/>
                        <a:t> начальных классов, учитель-логопед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Шуваева Л. Н. Калашникова В.В.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Цыганова Н. И.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Бейсова М. В.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Фомина Е. А.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/>
                    </a:p>
                    <a:p>
                      <a:pPr algn="ctr"/>
                      <a:endParaRPr lang="ru-RU" sz="1600" dirty="0" smtClean="0"/>
                    </a:p>
                    <a:p>
                      <a:pPr algn="ctr"/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483768" y="3883159"/>
            <a:ext cx="4374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Социальное направление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25959"/>
              </p:ext>
            </p:extLst>
          </p:nvPr>
        </p:nvGraphicFramePr>
        <p:xfrm>
          <a:off x="283796" y="4281181"/>
          <a:ext cx="8860755" cy="17983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71780"/>
                <a:gridCol w="3888432"/>
                <a:gridCol w="956241"/>
                <a:gridCol w="1772151"/>
                <a:gridCol w="1772151"/>
              </a:tblGrid>
              <a:tr h="116955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4.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«Планета добра»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«Будем дружить»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«Дорогою добра»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«Школа добрых дел»</a:t>
                      </a:r>
                    </a:p>
                    <a:p>
                      <a:pPr algn="ctr"/>
                      <a:r>
                        <a:rPr lang="ru-RU" sz="1600" baseline="0" dirty="0" smtClean="0"/>
                        <a:t>Путь к своему «Я»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             </a:t>
                      </a:r>
                    </a:p>
                    <a:p>
                      <a:pPr algn="ctr"/>
                      <a:r>
                        <a:rPr lang="ru-RU" sz="1600" dirty="0" smtClean="0"/>
                        <a:t>          </a:t>
                      </a:r>
                    </a:p>
                    <a:p>
                      <a:pPr algn="ctr"/>
                      <a:r>
                        <a:rPr lang="ru-RU" sz="1600" dirty="0" smtClean="0"/>
                        <a:t>        1-4</a:t>
                      </a:r>
                    </a:p>
                    <a:p>
                      <a:pPr algn="ct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aseline="0" dirty="0" smtClean="0"/>
                    </a:p>
                    <a:p>
                      <a:pPr algn="ctr"/>
                      <a:r>
                        <a:rPr lang="ru-RU" sz="1600" baseline="0" dirty="0" smtClean="0"/>
                        <a:t>Учителя начальных классов</a:t>
                      </a:r>
                    </a:p>
                    <a:p>
                      <a:pPr algn="ct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Шуваева Л. Н. Калашникова ВВ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Цыганова Н. И.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Бейсова М. В.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Гукова О.В.</a:t>
                      </a:r>
                      <a:endParaRPr lang="ru-RU" sz="1600" dirty="0" smtClean="0"/>
                    </a:p>
                    <a:p>
                      <a:pPr algn="ctr"/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04196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2427">
        <p15:prstTrans prst="pageCurlDouble"/>
      </p:transition>
    </mc:Choice>
    <mc:Fallback xmlns="">
      <p:transition spd="slow" advTm="5242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08520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Внеурочная деятельность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17859" y="1268760"/>
            <a:ext cx="6930405" cy="4918636"/>
          </a:xfrm>
          <a:noFill/>
          <a:ln w="76200" cmpd="tri">
            <a:solidFill>
              <a:srgbClr val="CC6600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dirty="0" smtClean="0"/>
              <a:t>        </a:t>
            </a:r>
            <a:r>
              <a:rPr lang="ru-RU" altLang="ru-RU" sz="2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Об</a:t>
            </a:r>
            <a:r>
              <a:rPr lang="ru-RU" altLang="ru-RU" sz="2800" b="1" dirty="0" smtClean="0">
                <a:solidFill>
                  <a:srgbClr val="CC3300"/>
                </a:solidFill>
                <a:cs typeface="Times New Roman" panose="02020603050405020304" pitchFamily="18" charset="0"/>
              </a:rPr>
              <a:t>разовательная деятельность</a:t>
            </a:r>
            <a:r>
              <a:rPr lang="ru-RU" altLang="ru-RU" sz="2800" b="1" dirty="0" smtClean="0">
                <a:cs typeface="Times New Roman" panose="02020603050405020304" pitchFamily="18" charset="0"/>
              </a:rPr>
              <a:t>, которая </a:t>
            </a:r>
            <a:r>
              <a:rPr lang="ru-RU" altLang="ru-RU" sz="2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осуществляется в формах, отличных от классно-урочной</a:t>
            </a:r>
            <a:r>
              <a:rPr lang="ru-RU" altLang="ru-RU" sz="2800" b="1" dirty="0">
                <a:cs typeface="Times New Roman" panose="02020603050405020304" pitchFamily="18" charset="0"/>
              </a:rPr>
              <a:t> </a:t>
            </a:r>
            <a:r>
              <a:rPr lang="ru-RU" altLang="ru-RU" sz="2800" b="1" dirty="0" smtClean="0">
                <a:cs typeface="Times New Roman" panose="02020603050405020304" pitchFamily="18" charset="0"/>
              </a:rPr>
              <a:t>и</a:t>
            </a:r>
            <a:r>
              <a:rPr lang="ru-RU" altLang="ru-RU" sz="2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altLang="ru-RU" sz="2800" b="1" dirty="0" smtClean="0">
                <a:cs typeface="Times New Roman" panose="02020603050405020304" pitchFamily="18" charset="0"/>
              </a:rPr>
              <a:t>н</a:t>
            </a:r>
            <a:r>
              <a:rPr lang="ru-RU" altLang="ru-RU" sz="2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аправлена на </a:t>
            </a:r>
            <a:r>
              <a:rPr lang="ru-RU" altLang="ru-RU" sz="2800" b="1" dirty="0" smtClean="0">
                <a:solidFill>
                  <a:srgbClr val="CC3300"/>
                </a:solidFill>
                <a:cs typeface="Times New Roman" panose="02020603050405020304" pitchFamily="18" charset="0"/>
              </a:rPr>
              <a:t>достижение планируемых результатов</a:t>
            </a:r>
            <a:r>
              <a:rPr lang="ru-RU" altLang="ru-RU" sz="2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, в первую очередь  достижение </a:t>
            </a:r>
            <a:r>
              <a:rPr lang="ru-RU" altLang="ru-RU" sz="2800" b="1" dirty="0" smtClean="0">
                <a:solidFill>
                  <a:srgbClr val="CC3300"/>
                </a:solidFill>
                <a:cs typeface="Times New Roman" panose="02020603050405020304" pitchFamily="18" charset="0"/>
              </a:rPr>
              <a:t>личностных и </a:t>
            </a:r>
            <a:r>
              <a:rPr lang="ru-RU" altLang="ru-RU" sz="2800" b="1" dirty="0" err="1" smtClean="0">
                <a:solidFill>
                  <a:srgbClr val="CC3300"/>
                </a:solidFill>
                <a:cs typeface="Times New Roman" panose="02020603050405020304" pitchFamily="18" charset="0"/>
              </a:rPr>
              <a:t>метапредметных</a:t>
            </a:r>
            <a:r>
              <a:rPr lang="ru-RU" altLang="ru-RU" sz="2800" b="1" dirty="0" smtClean="0">
                <a:solidFill>
                  <a:srgbClr val="CC3300"/>
                </a:solidFill>
                <a:cs typeface="Times New Roman" panose="02020603050405020304" pitchFamily="18" charset="0"/>
              </a:rPr>
              <a:t> результатов.</a:t>
            </a:r>
            <a:r>
              <a:rPr lang="ru-RU" altLang="ru-RU" sz="2800" dirty="0" smtClean="0">
                <a:solidFill>
                  <a:srgbClr val="CC3300"/>
                </a:solidFill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2811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692">
        <p15:prstTrans prst="pageCurlDouble"/>
      </p:transition>
    </mc:Choice>
    <mc:Fallback xmlns="">
      <p:transition spd="slow" advTm="206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428"/>
            <a:ext cx="9108281" cy="68580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5536" y="980746"/>
            <a:ext cx="8568952" cy="680286"/>
          </a:xfrm>
          <a:prstGeom prst="rect">
            <a:avLst/>
          </a:prstGeom>
        </p:spPr>
      </p:pic>
      <p:sp>
        <p:nvSpPr>
          <p:cNvPr id="8" name="Содержимое 2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Организация </a:t>
            </a:r>
            <a:r>
              <a:rPr lang="ru-RU" sz="3600" b="1" dirty="0">
                <a:solidFill>
                  <a:srgbClr val="FF0000"/>
                </a:solidFill>
              </a:rPr>
              <a:t>внеурочной деятельности 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(начальные классы)</a:t>
            </a:r>
            <a:endParaRPr lang="ru-RU" sz="3600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907704" y="1720343"/>
            <a:ext cx="585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Общекультурное направление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239733"/>
              </p:ext>
            </p:extLst>
          </p:nvPr>
        </p:nvGraphicFramePr>
        <p:xfrm>
          <a:off x="199962" y="2348880"/>
          <a:ext cx="8733725" cy="2286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15654"/>
                <a:gridCol w="3240360"/>
                <a:gridCol w="648072"/>
                <a:gridCol w="1944216"/>
                <a:gridCol w="1985423"/>
              </a:tblGrid>
              <a:tr h="10975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5.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 «Ритмика и танец»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«Разноцветный бисер»</a:t>
                      </a:r>
                    </a:p>
                    <a:p>
                      <a:pPr algn="ctr"/>
                      <a:endParaRPr lang="ru-RU" sz="1600" baseline="0" dirty="0" smtClean="0"/>
                    </a:p>
                    <a:p>
                      <a:pPr algn="ctr"/>
                      <a:endParaRPr lang="ru-RU" sz="1600" baseline="0" dirty="0" smtClean="0"/>
                    </a:p>
                    <a:p>
                      <a:pPr algn="ctr"/>
                      <a:r>
                        <a:rPr lang="ru-RU" sz="1600" baseline="0" dirty="0" smtClean="0"/>
                        <a:t>«Музыкальная шкатулка»</a:t>
                      </a:r>
                    </a:p>
                    <a:p>
                      <a:pPr algn="ctr"/>
                      <a:r>
                        <a:rPr lang="ru-RU" sz="1600" baseline="0" dirty="0" smtClean="0"/>
                        <a:t>«До-ми-</a:t>
                      </a:r>
                      <a:r>
                        <a:rPr lang="ru-RU" sz="1600" baseline="0" dirty="0" err="1" smtClean="0"/>
                        <a:t>солька</a:t>
                      </a:r>
                      <a:r>
                        <a:rPr lang="ru-RU" sz="1600" baseline="0" dirty="0" smtClean="0"/>
                        <a:t>»</a:t>
                      </a:r>
                    </a:p>
                    <a:p>
                      <a:pPr algn="ct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             </a:t>
                      </a:r>
                    </a:p>
                    <a:p>
                      <a:pPr algn="ctr"/>
                      <a:r>
                        <a:rPr lang="ru-RU" sz="1600" dirty="0" smtClean="0"/>
                        <a:t>          </a:t>
                      </a:r>
                    </a:p>
                    <a:p>
                      <a:pPr algn="ctr"/>
                      <a:r>
                        <a:rPr lang="ru-RU" sz="1600" dirty="0" smtClean="0"/>
                        <a:t>        1-4</a:t>
                      </a:r>
                    </a:p>
                    <a:p>
                      <a:pPr algn="ct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Учитель начальных классов</a:t>
                      </a:r>
                    </a:p>
                    <a:p>
                      <a:pPr algn="ctr"/>
                      <a:endParaRPr lang="ru-RU" sz="1600" baseline="0" dirty="0" smtClean="0"/>
                    </a:p>
                    <a:p>
                      <a:pPr algn="ctr"/>
                      <a:r>
                        <a:rPr lang="ru-RU" sz="1600" baseline="0" dirty="0" smtClean="0"/>
                        <a:t>Воспитатель</a:t>
                      </a:r>
                    </a:p>
                    <a:p>
                      <a:pPr algn="ctr"/>
                      <a:endParaRPr lang="ru-RU" sz="1600" baseline="0" dirty="0" smtClean="0"/>
                    </a:p>
                    <a:p>
                      <a:pPr algn="ctr"/>
                      <a:endParaRPr lang="ru-RU" sz="1600" baseline="0" dirty="0" smtClean="0"/>
                    </a:p>
                    <a:p>
                      <a:pPr algn="ctr"/>
                      <a:r>
                        <a:rPr lang="ru-RU" sz="1600" baseline="0" dirty="0" smtClean="0"/>
                        <a:t>Учитель музыки</a:t>
                      </a:r>
                      <a:endParaRPr lang="ru-RU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Бейсова М. В.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err="1" smtClean="0"/>
                        <a:t>Парфирьева</a:t>
                      </a:r>
                      <a:r>
                        <a:rPr lang="ru-RU" sz="1600" baseline="0" dirty="0" smtClean="0"/>
                        <a:t> В. С.</a:t>
                      </a:r>
                      <a:endParaRPr lang="ru-RU" sz="1600" dirty="0" smtClean="0"/>
                    </a:p>
                    <a:p>
                      <a:pPr algn="ctr"/>
                      <a:endParaRPr lang="ru-RU" sz="1600" dirty="0" smtClean="0"/>
                    </a:p>
                    <a:p>
                      <a:pPr algn="ctr"/>
                      <a:endParaRPr lang="ru-RU" sz="1600" dirty="0" smtClean="0"/>
                    </a:p>
                    <a:p>
                      <a:pPr algn="ctr"/>
                      <a:r>
                        <a:rPr lang="ru-RU" sz="1600" dirty="0" smtClean="0"/>
                        <a:t>Подлесных С. А.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726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7137">
        <p15:prstTrans prst="pageCurlDouble"/>
      </p:transition>
    </mc:Choice>
    <mc:Fallback xmlns="">
      <p:transition spd="slow" advTm="1713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466144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Школа стала для детей вторым домом, что дает возможность превратить внеурочную деятельность в полноценное пространство воспитания и образования.</a:t>
            </a:r>
          </a:p>
        </p:txBody>
      </p:sp>
      <p:pic>
        <p:nvPicPr>
          <p:cNvPr id="6" name="Рисунок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" y="1484784"/>
            <a:ext cx="7073517" cy="4715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09949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849">
        <p15:prstTrans prst="pageCurlDouble"/>
      </p:transition>
    </mc:Choice>
    <mc:Fallback xmlns="">
      <p:transition spd="slow" advTm="684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26184" cy="1143000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2800" b="1" dirty="0" smtClean="0">
                <a:solidFill>
                  <a:srgbClr val="C00000"/>
                </a:solidFill>
              </a:rPr>
              <a:t>    Школа после уроков - это мир творчества, проявления и раскрытия каждым ребёнком своих интересов, своих увлечений, своего «Я».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77636"/>
            <a:ext cx="7139514" cy="475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8170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147">
        <p15:prstTrans prst="pageCurlDouble"/>
      </p:transition>
    </mc:Choice>
    <mc:Fallback xmlns="">
      <p:transition spd="slow" advTm="614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9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Общеинтеллектуальное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направление.</a:t>
            </a:r>
          </a:p>
        </p:txBody>
      </p:sp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17859" y="1268760"/>
            <a:ext cx="6714381" cy="48006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altLang="ru-RU" b="1" dirty="0" smtClean="0">
                <a:solidFill>
                  <a:srgbClr val="1F10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работы  представляются на олимпиадах, различных конкурсах, турнирах, конференциях в виде защиты проектов,  проведённых исследований.</a:t>
            </a:r>
          </a:p>
          <a:p>
            <a:pPr algn="ctr"/>
            <a:endParaRPr lang="ru-RU" altLang="ru-RU" sz="1600" dirty="0" smtClean="0"/>
          </a:p>
          <a:p>
            <a:endParaRPr lang="ru-RU" alt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12218330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77">
        <p15:prstTrans prst="pageCurlDouble"/>
      </p:transition>
    </mc:Choice>
    <mc:Fallback xmlns="">
      <p:transition spd="slow" advTm="1007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Общеинтеллектуальное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направление</a:t>
            </a:r>
            <a:b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«Идем с гласными искать согласные»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" y="1417637"/>
            <a:ext cx="6200061" cy="464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065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926">
        <p15:prstTrans prst="pageCurlDouble"/>
      </p:transition>
    </mc:Choice>
    <mc:Fallback xmlns="">
      <p:transition spd="slow" advTm="192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Общеинтеллектуальное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направление</a:t>
            </a:r>
            <a:b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по сказкам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" y="1484784"/>
            <a:ext cx="6048672" cy="4536504"/>
          </a:xfrm>
        </p:spPr>
      </p:pic>
    </p:spTree>
    <p:extLst>
      <p:ext uri="{BB962C8B-B14F-4D97-AF65-F5344CB8AC3E}">
        <p14:creationId xmlns:p14="http://schemas.microsoft.com/office/powerpoint/2010/main" val="22495996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84">
        <p15:prstTrans prst="pageCurlDouble"/>
      </p:transition>
    </mc:Choice>
    <mc:Fallback xmlns="">
      <p:transition spd="slow" advTm="58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Общеинтеллектуальное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направление</a:t>
            </a:r>
            <a:b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Открытое занятие </a:t>
            </a:r>
            <a:br>
              <a:rPr lang="ru-RU" alt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«Учимся создавать проекты»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800"/>
            <a:ext cx="7200900" cy="4608512"/>
          </a:xfrm>
        </p:spPr>
      </p:pic>
    </p:spTree>
    <p:extLst>
      <p:ext uri="{BB962C8B-B14F-4D97-AF65-F5344CB8AC3E}">
        <p14:creationId xmlns:p14="http://schemas.microsoft.com/office/powerpoint/2010/main" val="3243041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957">
        <p15:prstTrans prst="pageCurlDouble"/>
      </p:transition>
    </mc:Choice>
    <mc:Fallback xmlns="">
      <p:transition spd="slow" advTm="295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Общеинтеллектуальное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направление</a:t>
            </a:r>
            <a:endParaRPr lang="ru-RU" altLang="ru-RU" sz="31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://tolpinososh.ucoz.ru/novosti/nach_shkola/IMG_3184-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1634"/>
            <a:ext cx="6840760" cy="4697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6214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957">
        <p15:prstTrans prst="pageCurlDouble"/>
      </p:transition>
    </mc:Choice>
    <mc:Fallback xmlns="">
      <p:transition spd="slow" advTm="295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Общекультурное направление</a:t>
            </a: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215515" y="1124744"/>
            <a:ext cx="8712968" cy="511256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«Ритмика и танец»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alt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ru-RU" alt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ru-RU" alt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ru-RU" alt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ru-RU" alt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ru-RU" alt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ru-RU" alt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ru-RU" alt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Результаты  представляются на школьных мероприятиях, в различных конкурсах, выступлениях в сельском ДК в виде танцевальных композиций.</a:t>
            </a:r>
          </a:p>
          <a:p>
            <a:endParaRPr lang="ru-RU" altLang="ru-RU" sz="1600" dirty="0" smtClean="0"/>
          </a:p>
          <a:p>
            <a:endParaRPr lang="ru-RU" altLang="ru-RU" sz="16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56792"/>
            <a:ext cx="4736525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8146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6523">
        <p15:prstTrans prst="pageCurlDouble"/>
      </p:transition>
    </mc:Choice>
    <mc:Fallback xmlns="">
      <p:transition spd="slow" advTm="165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Общекультурное направление</a:t>
            </a:r>
          </a:p>
        </p:txBody>
      </p:sp>
      <p:pic>
        <p:nvPicPr>
          <p:cNvPr id="6" name="Picture 2" descr="http://tolpinososh.ucoz.ru/novosti/osen13/IMG_22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84" y="1196752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0272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638">
        <p15:prstTrans prst="pageCurlDouble"/>
      </p:transition>
    </mc:Choice>
    <mc:Fallback xmlns="">
      <p:transition spd="slow" advTm="763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60733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Цель внеурочной деятельности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1612"/>
            <a:ext cx="6516216" cy="48006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   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условий для  проявления и развития ребенком своих интересов на основе свободного выбора, постижения духовно-нравственных ценностей и  культурных традиций.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789040"/>
            <a:ext cx="3506161" cy="2629621"/>
          </a:xfrm>
          <a:prstGeom prst="rect">
            <a:avLst/>
          </a:prstGeom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9173">
        <p15:prstTrans prst="pageCurlDouble"/>
      </p:transition>
    </mc:Choice>
    <mc:Fallback xmlns="">
      <p:transition spd="slow" advTm="917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" y="1052736"/>
            <a:ext cx="6618659" cy="4963994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Общекультурное направление</a:t>
            </a:r>
          </a:p>
        </p:txBody>
      </p:sp>
    </p:spTree>
    <p:extLst>
      <p:ext uri="{BB962C8B-B14F-4D97-AF65-F5344CB8AC3E}">
        <p14:creationId xmlns:p14="http://schemas.microsoft.com/office/powerpoint/2010/main" val="24207310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450">
        <p15:prstTrans prst="pageCurlDouble"/>
      </p:transition>
    </mc:Choice>
    <mc:Fallback xmlns="">
      <p:transition spd="slow" advTm="104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7494092" cy="4569649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Общекультурное направление</a:t>
            </a:r>
          </a:p>
        </p:txBody>
      </p:sp>
    </p:spTree>
    <p:extLst>
      <p:ext uri="{BB962C8B-B14F-4D97-AF65-F5344CB8AC3E}">
        <p14:creationId xmlns:p14="http://schemas.microsoft.com/office/powerpoint/2010/main" val="3075494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372">
        <p15:prstTrans prst="pageCurlDouble"/>
      </p:transition>
    </mc:Choice>
    <mc:Fallback xmlns="">
      <p:transition spd="slow" advTm="137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" y="1268760"/>
            <a:ext cx="8448939" cy="4752528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Общекультурное направление</a:t>
            </a:r>
          </a:p>
        </p:txBody>
      </p:sp>
    </p:spTree>
    <p:extLst>
      <p:ext uri="{BB962C8B-B14F-4D97-AF65-F5344CB8AC3E}">
        <p14:creationId xmlns:p14="http://schemas.microsoft.com/office/powerpoint/2010/main" val="33386851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692">
        <p15:prstTrans prst="pageCurlDouble"/>
      </p:transition>
    </mc:Choice>
    <mc:Fallback xmlns="">
      <p:transition spd="slow" advTm="169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Общекультурное направление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7200900" cy="4800600"/>
          </a:xfrm>
        </p:spPr>
      </p:pic>
    </p:spTree>
    <p:extLst>
      <p:ext uri="{BB962C8B-B14F-4D97-AF65-F5344CB8AC3E}">
        <p14:creationId xmlns:p14="http://schemas.microsoft.com/office/powerpoint/2010/main" val="40004020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15">
        <p15:prstTrans prst="pageCurlDouble"/>
      </p:transition>
    </mc:Choice>
    <mc:Fallback xmlns="">
      <p:transition spd="slow" advTm="5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" y="980728"/>
            <a:ext cx="7953856" cy="504056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35608" y="44624"/>
            <a:ext cx="7498080" cy="1373014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Общекультурное направление</a:t>
            </a:r>
          </a:p>
        </p:txBody>
      </p:sp>
    </p:spTree>
    <p:extLst>
      <p:ext uri="{BB962C8B-B14F-4D97-AF65-F5344CB8AC3E}">
        <p14:creationId xmlns:p14="http://schemas.microsoft.com/office/powerpoint/2010/main" val="40890155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894">
        <p15:prstTrans prst="pageCurlDouble"/>
      </p:transition>
    </mc:Choice>
    <mc:Fallback xmlns="">
      <p:transition spd="slow" advTm="89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Общекультурное направление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" y="1268760"/>
            <a:ext cx="7200900" cy="4800600"/>
          </a:xfrm>
        </p:spPr>
      </p:pic>
    </p:spTree>
    <p:extLst>
      <p:ext uri="{BB962C8B-B14F-4D97-AF65-F5344CB8AC3E}">
        <p14:creationId xmlns:p14="http://schemas.microsoft.com/office/powerpoint/2010/main" val="3823218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94">
        <p15:prstTrans prst="pageCurlDouble"/>
      </p:transition>
    </mc:Choice>
    <mc:Fallback xmlns="">
      <p:transition spd="slow" advTm="29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35608" y="116632"/>
            <a:ext cx="7498080" cy="1301006"/>
          </a:xfrm>
        </p:spPr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Общекультурное направление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7" y="1052736"/>
            <a:ext cx="8610160" cy="5264364"/>
          </a:xfrm>
        </p:spPr>
      </p:pic>
    </p:spTree>
    <p:extLst>
      <p:ext uri="{BB962C8B-B14F-4D97-AF65-F5344CB8AC3E}">
        <p14:creationId xmlns:p14="http://schemas.microsoft.com/office/powerpoint/2010/main" val="1627336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16">
        <p15:prstTrans prst="pageCurlDouble"/>
      </p:transition>
    </mc:Choice>
    <mc:Fallback xmlns="">
      <p:transition spd="slow" advTm="201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Общекультурное направление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7816869" cy="4870510"/>
          </a:xfrm>
        </p:spPr>
      </p:pic>
    </p:spTree>
    <p:extLst>
      <p:ext uri="{BB962C8B-B14F-4D97-AF65-F5344CB8AC3E}">
        <p14:creationId xmlns:p14="http://schemas.microsoft.com/office/powerpoint/2010/main" val="11274438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061">
        <p15:prstTrans prst="pageCurlDouble"/>
      </p:transition>
    </mc:Choice>
    <mc:Fallback xmlns="">
      <p:transition spd="slow" advTm="606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Общекультурное направление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" y="1052736"/>
            <a:ext cx="8514580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700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438">
        <p15:prstTrans prst="pageCurlDouble"/>
      </p:transition>
    </mc:Choice>
    <mc:Fallback xmlns="">
      <p:transition spd="slow" advTm="143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Общекультурное направление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" y="1124744"/>
            <a:ext cx="7560840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1878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701">
        <p15:prstTrans prst="pageCurlDouble"/>
      </p:transition>
    </mc:Choice>
    <mc:Fallback xmlns="">
      <p:transition spd="slow" advTm="170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11858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Мероприятия для создания системы внеурочной деятельности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488"/>
            <a:ext cx="6715140" cy="48006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1)создание нормативной базы</a:t>
            </a:r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2)определение организационной модели внеурочной деятельности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3)проведение родительского собрания с родителями будущих первоклассников по выбору занятий внеурочной деятельности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4) создание условий для реализации внеурочной деятельности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8459">
        <p15:prstTrans prst="pageCurlDouble"/>
      </p:transition>
    </mc:Choice>
    <mc:Fallback xmlns="">
      <p:transition spd="slow" advTm="184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Общекультурное направление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19808"/>
            <a:ext cx="7499350" cy="4485456"/>
          </a:xfrm>
        </p:spPr>
      </p:pic>
    </p:spTree>
    <p:extLst>
      <p:ext uri="{BB962C8B-B14F-4D97-AF65-F5344CB8AC3E}">
        <p14:creationId xmlns:p14="http://schemas.microsoft.com/office/powerpoint/2010/main" val="4096686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223">
        <p15:prstTrans prst="pageCurlDouble"/>
      </p:transition>
    </mc:Choice>
    <mc:Fallback xmlns="">
      <p:transition spd="slow" advTm="42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Общекультурное направление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24" y="1268760"/>
            <a:ext cx="7896820" cy="4799012"/>
          </a:xfrm>
        </p:spPr>
      </p:pic>
    </p:spTree>
    <p:extLst>
      <p:ext uri="{BB962C8B-B14F-4D97-AF65-F5344CB8AC3E}">
        <p14:creationId xmlns:p14="http://schemas.microsoft.com/office/powerpoint/2010/main" val="1848981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431">
        <p15:prstTrans prst="pageCurlDouble"/>
      </p:transition>
    </mc:Choice>
    <mc:Fallback xmlns="">
      <p:transition spd="slow" advTm="743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 нравственное направление</a:t>
            </a:r>
          </a:p>
        </p:txBody>
      </p:sp>
      <p:pic>
        <p:nvPicPr>
          <p:cNvPr id="7" name="Picture 3" descr="C:\Users\1\Desktop\Наше ФОТО\IMG_9966 - коп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6906703" cy="4615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7774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52">
        <p15:prstTrans prst="pageCurlDouble"/>
      </p:transition>
    </mc:Choice>
    <mc:Fallback xmlns="">
      <p:transition spd="slow" advTm="555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 нравственное направление</a:t>
            </a:r>
          </a:p>
        </p:txBody>
      </p:sp>
      <p:pic>
        <p:nvPicPr>
          <p:cNvPr id="1026" name="Picture 2" descr="http://tolpinososh.ucoz.ru/novosti/nach_shkola/IMG_32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0" y="1445806"/>
            <a:ext cx="6561503" cy="460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454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552">
        <p15:prstTrans prst="pageCurlDouble"/>
      </p:transition>
    </mc:Choice>
    <mc:Fallback xmlns="">
      <p:transition spd="slow" advTm="555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447800"/>
            <a:ext cx="6696744" cy="4800600"/>
          </a:xfrm>
        </p:spPr>
        <p:txBody>
          <a:bodyPr/>
          <a:lstStyle/>
          <a:p>
            <a:pPr marL="82296" indent="0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реализуется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через такие формы, как экскурсии, круглые столы, общественно – полезные практики, акции и т.д.</a:t>
            </a:r>
          </a:p>
          <a:p>
            <a:pPr marL="82296" indent="0">
              <a:buNone/>
            </a:pP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направление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3" y="2780928"/>
            <a:ext cx="5508613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6546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8275">
        <p15:prstTrans prst="pageCurlDouble"/>
      </p:transition>
    </mc:Choice>
    <mc:Fallback xmlns="">
      <p:transition spd="slow" advTm="827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направление</a:t>
            </a:r>
            <a:b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" y="1268760"/>
            <a:ext cx="6336704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651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98">
        <p15:prstTrans prst="pageCurlDouble"/>
      </p:transition>
    </mc:Choice>
    <mc:Fallback xmlns="">
      <p:transition spd="slow" advTm="309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направление</a:t>
            </a:r>
            <a:b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6752"/>
            <a:ext cx="7236804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904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77">
        <p15:prstTrans prst="pageCurlDouble"/>
      </p:transition>
    </mc:Choice>
    <mc:Fallback xmlns="">
      <p:transition spd="slow" advTm="77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направление</a:t>
            </a:r>
            <a:b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акции «Бессмертный полк»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97462"/>
            <a:ext cx="6404160" cy="48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3600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307">
        <p15:prstTrans prst="pageCurlDouble"/>
      </p:transition>
    </mc:Choice>
    <mc:Fallback xmlns="">
      <p:transition spd="slow" advTm="13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направление</a:t>
            </a:r>
            <a:endParaRPr lang="ru-RU" alt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tolpinososh.ucoz.ru/novosti/nach_shkola/IMG_32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2" y="1556792"/>
            <a:ext cx="6716568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51770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307">
        <p15:prstTrans prst="pageCurlDouble"/>
      </p:transition>
    </mc:Choice>
    <mc:Fallback xmlns="">
      <p:transition spd="slow" advTm="13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направление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6" y="1196752"/>
            <a:ext cx="5186516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264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62">
        <p15:prstTrans prst="pageCurlDouble"/>
      </p:transition>
    </mc:Choice>
    <mc:Fallback xmlns="">
      <p:transition spd="slow" advTm="56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466144" cy="1143000"/>
          </a:xfrm>
        </p:spPr>
        <p:txBody>
          <a:bodyPr>
            <a:noAutofit/>
          </a:bodyPr>
          <a:lstStyle/>
          <a:p>
            <a:pPr algn="ctr" defTabSz="912813"/>
            <a:r>
              <a:rPr lang="ru-RU" altLang="ru-RU" sz="4000" b="1" dirty="0" smtClean="0">
                <a:solidFill>
                  <a:srgbClr val="FF0000"/>
                </a:solidFill>
              </a:rPr>
              <a:t>Основные типы организационных моделей ВД</a:t>
            </a:r>
          </a:p>
        </p:txBody>
      </p:sp>
      <p:graphicFrame>
        <p:nvGraphicFramePr>
          <p:cNvPr id="10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1228718"/>
              </p:ext>
            </p:extLst>
          </p:nvPr>
        </p:nvGraphicFramePr>
        <p:xfrm>
          <a:off x="17859" y="1417638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011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5634">
        <p15:prstTrans prst="pageCurlDouble"/>
      </p:transition>
    </mc:Choice>
    <mc:Fallback xmlns="">
      <p:transition spd="slow" advTm="1563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направление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56792"/>
            <a:ext cx="6905013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239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228">
        <p15:prstTrans prst="pageCurlDouble"/>
      </p:transition>
    </mc:Choice>
    <mc:Fallback xmlns="">
      <p:transition spd="slow" advTm="322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направление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8" y="1124744"/>
            <a:ext cx="6668597" cy="4999731"/>
          </a:xfrm>
        </p:spPr>
      </p:pic>
    </p:spTree>
    <p:extLst>
      <p:ext uri="{BB962C8B-B14F-4D97-AF65-F5344CB8AC3E}">
        <p14:creationId xmlns:p14="http://schemas.microsoft.com/office/powerpoint/2010/main" val="3394499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20">
        <p15:prstTrans prst="pageCurlDouble"/>
      </p:transition>
    </mc:Choice>
    <mc:Fallback xmlns="">
      <p:transition spd="slow" advTm="72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26184" cy="1143000"/>
          </a:xfrm>
        </p:spPr>
        <p:txBody>
          <a:bodyPr>
            <a:normAutofit fontScale="90000"/>
          </a:bodyPr>
          <a:lstStyle/>
          <a:p>
            <a:r>
              <a:rPr lang="ru-RU" altLang="ru-RU" sz="3600" dirty="0" smtClean="0">
                <a:solidFill>
                  <a:srgbClr val="3A566E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Спортивно- оздоровительное направление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" y="1340768"/>
            <a:ext cx="7128792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861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733">
        <p15:prstTrans prst="pageCurlDouble"/>
      </p:transition>
    </mc:Choice>
    <mc:Fallback xmlns="">
      <p:transition spd="slow" advTm="773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pic>
        <p:nvPicPr>
          <p:cNvPr id="5" name="Picture 4" descr="stand_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063" y="0"/>
            <a:ext cx="305593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8"/>
          <p:cNvSpPr>
            <a:spLocks noGrp="1" noChangeArrowheads="1"/>
          </p:cNvSpPr>
          <p:nvPr>
            <p:ph type="title"/>
          </p:nvPr>
        </p:nvSpPr>
        <p:spPr>
          <a:xfrm>
            <a:off x="755576" y="596301"/>
            <a:ext cx="8146152" cy="1143000"/>
          </a:xfrm>
        </p:spPr>
        <p:txBody>
          <a:bodyPr>
            <a:normAutofit fontScale="90000"/>
          </a:bodyPr>
          <a:lstStyle/>
          <a:p>
            <a:pPr algn="ctr" defTabSz="912813" eaLnBrk="1" hangingPunct="1"/>
            <a:r>
              <a:rPr lang="ru-RU" altLang="ru-RU" sz="1900" b="1" dirty="0" smtClean="0"/>
              <a:t/>
            </a:r>
            <a:br>
              <a:rPr lang="ru-RU" altLang="ru-RU" sz="1900" b="1" dirty="0" smtClean="0"/>
            </a:br>
            <a:r>
              <a:rPr lang="ru-RU" altLang="ru-RU" sz="31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ВОСПИТАТЕЛЬНЫЕ РЕЗУЛЬТАТЫ И ЭФФЕКТЫ</a:t>
            </a:r>
            <a:br>
              <a:rPr lang="ru-RU" altLang="ru-RU" sz="31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</a:br>
            <a:r>
              <a:rPr lang="ru-RU" altLang="ru-RU" sz="31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ВНЕУРОЧНОЙ </a:t>
            </a:r>
            <a:r>
              <a:rPr lang="ru-RU" altLang="ru-RU" sz="3100" b="1" dirty="0" smtClean="0">
                <a:solidFill>
                  <a:srgbClr val="FF0000"/>
                </a:solidFill>
              </a:rPr>
              <a:t>ДЕЯТЕЛЬНОСТИ</a:t>
            </a:r>
            <a:r>
              <a:rPr lang="ru-RU" altLang="ru-RU" sz="1900" b="1" dirty="0" smtClean="0"/>
              <a:t/>
            </a:r>
            <a:br>
              <a:rPr lang="ru-RU" altLang="ru-RU" sz="1900" b="1" dirty="0" smtClean="0"/>
            </a:br>
            <a:endParaRPr lang="ru-RU" altLang="ru-RU" sz="1900" b="1" dirty="0" smtClean="0"/>
          </a:p>
        </p:txBody>
      </p:sp>
      <p:sp>
        <p:nvSpPr>
          <p:cNvPr id="13" name="Rectangle 28"/>
          <p:cNvSpPr txBox="1">
            <a:spLocks noChangeArrowheads="1"/>
          </p:cNvSpPr>
          <p:nvPr/>
        </p:nvSpPr>
        <p:spPr bwMode="auto">
          <a:xfrm>
            <a:off x="428625" y="1785938"/>
            <a:ext cx="6591647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b="1" dirty="0">
                <a:solidFill>
                  <a:srgbClr val="1818FF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Воспитательный 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результат </a:t>
            </a:r>
            <a:r>
              <a:rPr lang="ru-RU" altLang="ru-RU" b="1" dirty="0">
                <a:latin typeface="Times New Roman" panose="02020603050405020304" pitchFamily="18" charset="0"/>
              </a:rPr>
              <a:t>– </a:t>
            </a:r>
            <a:r>
              <a:rPr lang="ru-RU" altLang="ru-RU" b="1" dirty="0" smtClean="0">
                <a:latin typeface="Times New Roman" panose="02020603050405020304" pitchFamily="18" charset="0"/>
              </a:rPr>
              <a:t> </a:t>
            </a:r>
            <a:r>
              <a:rPr lang="ru-RU" altLang="ru-RU" b="1" dirty="0">
                <a:latin typeface="Times New Roman" panose="02020603050405020304" pitchFamily="18" charset="0"/>
              </a:rPr>
              <a:t>духовно-нравственное приобретение ребенка благодаря его участию в том или ином виде внеурочной деятельности. 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ru-RU" altLang="ru-RU" b="1" dirty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b="1" dirty="0">
                <a:latin typeface="Times New Roman" panose="02020603050405020304" pitchFamily="18" charset="0"/>
              </a:rPr>
              <a:t> </a:t>
            </a: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Воспитательный эффект </a:t>
            </a:r>
            <a:r>
              <a:rPr lang="ru-RU" altLang="ru-RU" b="1" dirty="0" smtClean="0">
                <a:latin typeface="Times New Roman" panose="02020603050405020304" pitchFamily="18" charset="0"/>
              </a:rPr>
              <a:t>– влияние </a:t>
            </a:r>
            <a:r>
              <a:rPr lang="ru-RU" altLang="ru-RU" b="1" dirty="0">
                <a:latin typeface="Times New Roman" panose="02020603050405020304" pitchFamily="18" charset="0"/>
              </a:rPr>
              <a:t>духовно-нравственного приобретения  на процесс развития личности ребенка 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ru-RU" altLang="ru-RU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последствие результата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27952102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5687">
        <p15:prstTrans prst="pageCurlDouble"/>
      </p:transition>
    </mc:Choice>
    <mc:Fallback xmlns="">
      <p:transition spd="slow" advTm="1568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08281" cy="6858000"/>
          </a:xfrm>
          <a:prstGeom prst="rect">
            <a:avLst/>
          </a:prstGeom>
        </p:spPr>
      </p:pic>
      <p:pic>
        <p:nvPicPr>
          <p:cNvPr id="5" name="Picture 4" descr="stand_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063" y="0"/>
            <a:ext cx="305593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914" y="1417638"/>
            <a:ext cx="2998885" cy="2259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512" y="274638"/>
            <a:ext cx="8640960" cy="1143000"/>
          </a:xfrm>
        </p:spPr>
        <p:txBody>
          <a:bodyPr>
            <a:normAutofit/>
          </a:bodyPr>
          <a:lstStyle/>
          <a:p>
            <a:pPr defTabSz="912813" eaLnBrk="1" hangingPunct="1"/>
            <a:r>
              <a:rPr lang="ru-RU" altLang="ru-RU" sz="3200" b="1" dirty="0" smtClean="0">
                <a:solidFill>
                  <a:srgbClr val="FF0000"/>
                </a:solidFill>
              </a:rPr>
              <a:t>УРОВНИ ВОСПИТАТЕЛЬНЫХ РЕЗУЛЬТАТОВ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53578" y="1484784"/>
            <a:ext cx="4086374" cy="4943475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defTabSz="912813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Первый уровень- </a:t>
            </a:r>
            <a:r>
              <a:rPr lang="ru-RU" altLang="ru-RU" sz="2400" b="1" dirty="0" smtClean="0">
                <a:latin typeface="Times New Roman" panose="02020603050405020304" pitchFamily="18" charset="0"/>
              </a:rPr>
              <a:t>приобретение школь </a:t>
            </a:r>
            <a:r>
              <a:rPr lang="ru-RU" altLang="ru-RU" sz="2400" b="1" dirty="0" err="1" smtClean="0">
                <a:latin typeface="Times New Roman" panose="02020603050405020304" pitchFamily="18" charset="0"/>
              </a:rPr>
              <a:t>ником</a:t>
            </a:r>
            <a:r>
              <a:rPr lang="ru-RU" altLang="ru-RU" sz="2400" b="1" dirty="0" smtClean="0">
                <a:latin typeface="Times New Roman" panose="02020603050405020304" pitchFamily="18" charset="0"/>
              </a:rPr>
              <a:t> социального знания (знания об общественных нормах,</a:t>
            </a:r>
          </a:p>
          <a:p>
            <a:pPr defTabSz="912813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400" b="1" dirty="0" smtClean="0">
                <a:latin typeface="Times New Roman" panose="02020603050405020304" pitchFamily="18" charset="0"/>
              </a:rPr>
              <a:t>     об устройстве общества, </a:t>
            </a:r>
          </a:p>
          <a:p>
            <a:pPr defTabSz="912813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400" b="1" dirty="0" smtClean="0">
                <a:latin typeface="Times New Roman" panose="02020603050405020304" pitchFamily="18" charset="0"/>
              </a:rPr>
              <a:t>     о социально одобряемых и неодобряемых формах поведения в обществе и т.д.)  </a:t>
            </a:r>
            <a:endParaRPr lang="ru-RU" altLang="ru-RU" sz="2400" b="1" i="1" dirty="0" smtClean="0">
              <a:latin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170656" y="5446713"/>
            <a:ext cx="778668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u="sng" kern="0" dirty="0">
                <a:solidFill>
                  <a:srgbClr val="C00000"/>
                </a:solidFill>
                <a:latin typeface="Times New Roman" pitchFamily="18" charset="0"/>
              </a:rPr>
              <a:t>Достигается во взаимодействии с педагогом</a:t>
            </a:r>
          </a:p>
        </p:txBody>
      </p:sp>
    </p:spTree>
    <p:extLst>
      <p:ext uri="{BB962C8B-B14F-4D97-AF65-F5344CB8AC3E}">
        <p14:creationId xmlns:p14="http://schemas.microsoft.com/office/powerpoint/2010/main" val="28228315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8430">
        <p15:prstTrans prst="pageCurlDouble"/>
      </p:transition>
    </mc:Choice>
    <mc:Fallback xmlns="">
      <p:transition spd="slow" advTm="843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08281" cy="6858000"/>
          </a:xfrm>
          <a:prstGeom prst="rect">
            <a:avLst/>
          </a:prstGeom>
        </p:spPr>
      </p:pic>
      <p:pic>
        <p:nvPicPr>
          <p:cNvPr id="5" name="Picture 4" descr="stand_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063" y="0"/>
            <a:ext cx="305593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19000" y="5198904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u="sng" kern="0" dirty="0">
                <a:solidFill>
                  <a:srgbClr val="C00000"/>
                </a:solidFill>
                <a:latin typeface="Times New Roman" pitchFamily="18" charset="0"/>
              </a:rPr>
              <a:t>Достигается в </a:t>
            </a:r>
            <a:r>
              <a:rPr lang="ru-RU" sz="2800" b="1" i="1" u="sng" kern="0" dirty="0" smtClean="0">
                <a:solidFill>
                  <a:srgbClr val="C00000"/>
                </a:solidFill>
                <a:latin typeface="Times New Roman" pitchFamily="18" charset="0"/>
              </a:rPr>
              <a:t>коллективе</a:t>
            </a:r>
            <a:endParaRPr lang="ru-RU" sz="2800" u="sng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-91711" y="1124744"/>
            <a:ext cx="3727607" cy="410527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defTabSz="912813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200" b="1" i="1" dirty="0" smtClean="0">
                <a:latin typeface="Times New Roman" panose="02020603050405020304" pitchFamily="18" charset="0"/>
              </a:rPr>
              <a:t>    </a:t>
            </a:r>
            <a:r>
              <a:rPr lang="ru-RU" alt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Второй уровень </a:t>
            </a: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 </a:t>
            </a:r>
            <a:r>
              <a:rPr lang="ru-RU" altLang="ru-RU" sz="2800" b="1" dirty="0" smtClean="0">
                <a:latin typeface="Times New Roman" panose="02020603050405020304" pitchFamily="18" charset="0"/>
              </a:rPr>
              <a:t>получение школьником опыта переживания и  позитивного отношения к базовым ценностям общества </a:t>
            </a:r>
          </a:p>
          <a:p>
            <a:pPr defTabSz="912813">
              <a:buFont typeface="Wingdings" panose="05000000000000000000" pitchFamily="2" charset="2"/>
              <a:buNone/>
            </a:pPr>
            <a:endParaRPr lang="ru-RU" altLang="ru-RU" sz="2200" b="1" i="1" dirty="0" smtClean="0">
              <a:latin typeface="Times New Roman" panose="02020603050405020304" pitchFamily="18" charset="0"/>
            </a:endParaRPr>
          </a:p>
        </p:txBody>
      </p:sp>
      <p:sp>
        <p:nvSpPr>
          <p:cNvPr id="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512" y="274638"/>
            <a:ext cx="8754176" cy="1143000"/>
          </a:xfrm>
        </p:spPr>
        <p:txBody>
          <a:bodyPr>
            <a:normAutofit/>
          </a:bodyPr>
          <a:lstStyle/>
          <a:p>
            <a:pPr algn="ctr" defTabSz="912813" eaLnBrk="1" hangingPunct="1"/>
            <a:r>
              <a:rPr lang="ru-RU" altLang="ru-RU" sz="3200" b="1" dirty="0" smtClean="0">
                <a:solidFill>
                  <a:srgbClr val="FF0000"/>
                </a:solidFill>
              </a:rPr>
              <a:t>УРОВНИ ВОСПИТАТЕЛЬНЫХ РЕЗУЛЬТАТОВ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7" y="1196752"/>
            <a:ext cx="4680063" cy="3510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3931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672">
        <p15:prstTrans prst="pageCurlDouble"/>
      </p:transition>
    </mc:Choice>
    <mc:Fallback xmlns="">
      <p:transition spd="slow" advTm="667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696" y="0"/>
            <a:ext cx="9108281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516" y="1453615"/>
            <a:ext cx="3270725" cy="224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1520" y="274638"/>
            <a:ext cx="8682168" cy="1143000"/>
          </a:xfrm>
        </p:spPr>
        <p:txBody>
          <a:bodyPr>
            <a:normAutofit/>
          </a:bodyPr>
          <a:lstStyle/>
          <a:p>
            <a:pPr algn="ctr" defTabSz="912813" eaLnBrk="1" hangingPunct="1"/>
            <a:r>
              <a:rPr lang="ru-RU" altLang="ru-RU" sz="3200" b="1" dirty="0" smtClean="0">
                <a:solidFill>
                  <a:srgbClr val="FF0000"/>
                </a:solidFill>
              </a:rPr>
              <a:t>УРОВНИ ВОСПИТАТЕЛЬНЫХ РЕЗУЛЬТАТОВ</a:t>
            </a:r>
          </a:p>
        </p:txBody>
      </p:sp>
      <p:pic>
        <p:nvPicPr>
          <p:cNvPr id="8" name="Picture 4" descr="stand_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212" y="65212"/>
            <a:ext cx="305593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38996" y="1276461"/>
            <a:ext cx="3496900" cy="3268663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defTabSz="912813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800" b="1" i="1" dirty="0" smtClean="0">
                <a:latin typeface="Times New Roman" panose="02020603050405020304" pitchFamily="18" charset="0"/>
              </a:rPr>
              <a:t>   </a:t>
            </a:r>
            <a:r>
              <a:rPr lang="ru-RU" alt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Третий уровень </a:t>
            </a: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 </a:t>
            </a:r>
            <a:r>
              <a:rPr lang="ru-RU" altLang="ru-RU" sz="2800" b="1" dirty="0" smtClean="0">
                <a:latin typeface="Times New Roman" panose="02020603050405020304" pitchFamily="18" charset="0"/>
              </a:rPr>
              <a:t>получение школь </a:t>
            </a:r>
            <a:r>
              <a:rPr lang="ru-RU" altLang="ru-RU" sz="2800" b="1" dirty="0" err="1" smtClean="0">
                <a:latin typeface="Times New Roman" panose="02020603050405020304" pitchFamily="18" charset="0"/>
              </a:rPr>
              <a:t>ником</a:t>
            </a:r>
            <a:r>
              <a:rPr lang="ru-RU" altLang="ru-RU" sz="2800" b="1" dirty="0" smtClean="0">
                <a:latin typeface="Times New Roman" panose="02020603050405020304" pitchFamily="18" charset="0"/>
              </a:rPr>
              <a:t> опыта самостоятельного общественного действия</a:t>
            </a:r>
          </a:p>
          <a:p>
            <a:pPr defTabSz="912813"/>
            <a:endParaRPr lang="ru-RU" altLang="ru-RU" sz="2400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-19412" y="4606532"/>
            <a:ext cx="6552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u="sng" kern="0" dirty="0">
                <a:solidFill>
                  <a:srgbClr val="C00000"/>
                </a:solidFill>
                <a:latin typeface="Times New Roman" pitchFamily="18" charset="0"/>
              </a:rPr>
              <a:t>Достигается во взаимодействии с социальными субъектами</a:t>
            </a:r>
          </a:p>
        </p:txBody>
      </p:sp>
    </p:spTree>
    <p:extLst>
      <p:ext uri="{BB962C8B-B14F-4D97-AF65-F5344CB8AC3E}">
        <p14:creationId xmlns:p14="http://schemas.microsoft.com/office/powerpoint/2010/main" val="14584855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380">
        <p15:prstTrans prst="pageCurlDouble"/>
      </p:transition>
    </mc:Choice>
    <mc:Fallback xmlns="">
      <p:transition spd="slow" advTm="638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08281" cy="6858000"/>
          </a:xfrm>
          <a:prstGeom prst="rect">
            <a:avLst/>
          </a:prstGeom>
        </p:spPr>
      </p:pic>
      <p:pic>
        <p:nvPicPr>
          <p:cNvPr id="8" name="Picture 4" descr="stand_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212" y="65212"/>
            <a:ext cx="305593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27568" y="686223"/>
            <a:ext cx="7314016" cy="1354162"/>
          </a:xfrm>
        </p:spPr>
        <p:txBody>
          <a:bodyPr>
            <a:normAutofit fontScale="90000"/>
          </a:bodyPr>
          <a:lstStyle/>
          <a:p>
            <a:pPr algn="ctr" defTabSz="912813"/>
            <a:r>
              <a:rPr lang="ru-RU" altLang="ru-RU" sz="2100" b="1" dirty="0" smtClean="0">
                <a:solidFill>
                  <a:srgbClr val="1818FF"/>
                </a:solidFill>
              </a:rPr>
              <a:t/>
            </a:r>
            <a:br>
              <a:rPr lang="ru-RU" altLang="ru-RU" sz="2100" b="1" dirty="0" smtClean="0">
                <a:solidFill>
                  <a:srgbClr val="1818FF"/>
                </a:solidFill>
              </a:rPr>
            </a:br>
            <a:r>
              <a:rPr lang="ru-RU" altLang="ru-RU" sz="3100" b="1" dirty="0" smtClean="0">
                <a:solidFill>
                  <a:srgbClr val="FF0000"/>
                </a:solidFill>
              </a:rPr>
              <a:t>УРОВНИ ВОСПИТАТЕЛЬНЫХ РЕЗУЛЬТАТОВ</a:t>
            </a:r>
            <a:br>
              <a:rPr lang="ru-RU" altLang="ru-RU" sz="3100" b="1" dirty="0" smtClean="0">
                <a:solidFill>
                  <a:srgbClr val="FF0000"/>
                </a:solidFill>
              </a:rPr>
            </a:br>
            <a:r>
              <a:rPr lang="ru-RU" altLang="ru-RU" sz="2000" b="1" dirty="0" smtClean="0"/>
              <a:t>Формулировка </a:t>
            </a:r>
            <a:r>
              <a:rPr lang="ru-RU" altLang="ru-RU" sz="2000" b="1" dirty="0"/>
              <a:t>уровней воспитательных результатов </a:t>
            </a:r>
            <a:br>
              <a:rPr lang="ru-RU" altLang="ru-RU" sz="2000" b="1" dirty="0"/>
            </a:br>
            <a:r>
              <a:rPr lang="ru-RU" altLang="ru-RU" sz="2000" b="1" dirty="0"/>
              <a:t>может быть краткой:</a:t>
            </a:r>
            <a:br>
              <a:rPr lang="ru-RU" altLang="ru-RU" sz="2000" b="1" dirty="0"/>
            </a:br>
            <a:r>
              <a:rPr lang="ru-RU" sz="2400" b="1" dirty="0">
                <a:solidFill>
                  <a:srgbClr val="C00000"/>
                </a:solidFill>
                <a:latin typeface="Cambria" pitchFamily="18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Cambria" pitchFamily="18" charset="0"/>
              </a:rPr>
            </a:br>
            <a:endParaRPr lang="ru-RU" altLang="ru-RU" sz="2100" b="1" dirty="0" smtClean="0">
              <a:solidFill>
                <a:srgbClr val="1818FF"/>
              </a:solidFill>
            </a:endParaRPr>
          </a:p>
        </p:txBody>
      </p:sp>
      <p:sp>
        <p:nvSpPr>
          <p:cNvPr id="13" name="AutoShape 14"/>
          <p:cNvSpPr>
            <a:spLocks noGrp="1" noChangeArrowheads="1"/>
          </p:cNvSpPr>
          <p:nvPr>
            <p:ph idx="1"/>
          </p:nvPr>
        </p:nvSpPr>
        <p:spPr>
          <a:xfrm>
            <a:off x="755576" y="2151398"/>
            <a:ext cx="3429000" cy="1152525"/>
          </a:xfrm>
          <a:custGeom>
            <a:avLst/>
            <a:gdLst>
              <a:gd name="G0" fmla="+- 19889 0 0"/>
              <a:gd name="G1" fmla="+- 3124 0 0"/>
              <a:gd name="G2" fmla="+- 21600 0 3124"/>
              <a:gd name="G3" fmla="+- 10800 0 3124"/>
              <a:gd name="G4" fmla="+- 21600 0 19889"/>
              <a:gd name="G5" fmla="*/ G4 G3 10800"/>
              <a:gd name="G6" fmla="+- 21600 0 G5"/>
              <a:gd name="T0" fmla="*/ 19889 w 21600"/>
              <a:gd name="T1" fmla="*/ 0 h 21600"/>
              <a:gd name="T2" fmla="*/ 0 w 21600"/>
              <a:gd name="T3" fmla="*/ 10800 h 21600"/>
              <a:gd name="T4" fmla="*/ 19889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889" y="0"/>
                </a:moveTo>
                <a:lnTo>
                  <a:pt x="19889" y="3124"/>
                </a:lnTo>
                <a:lnTo>
                  <a:pt x="3375" y="3124"/>
                </a:lnTo>
                <a:lnTo>
                  <a:pt x="3375" y="18476"/>
                </a:lnTo>
                <a:lnTo>
                  <a:pt x="19889" y="18476"/>
                </a:lnTo>
                <a:lnTo>
                  <a:pt x="19889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124"/>
                </a:moveTo>
                <a:lnTo>
                  <a:pt x="1350" y="18476"/>
                </a:lnTo>
                <a:lnTo>
                  <a:pt x="2700" y="18476"/>
                </a:lnTo>
                <a:lnTo>
                  <a:pt x="2700" y="3124"/>
                </a:lnTo>
                <a:close/>
              </a:path>
              <a:path w="21600" h="21600">
                <a:moveTo>
                  <a:pt x="0" y="3124"/>
                </a:moveTo>
                <a:lnTo>
                  <a:pt x="0" y="18476"/>
                </a:lnTo>
                <a:lnTo>
                  <a:pt x="675" y="18476"/>
                </a:lnTo>
                <a:lnTo>
                  <a:pt x="675" y="3124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rtlCol="0"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FF0000"/>
                </a:solidFill>
              </a:rPr>
              <a:t>знает и понимает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marL="82296" indent="0" algn="ctr" fontAlgn="auto">
              <a:spcAft>
                <a:spcPts val="0"/>
              </a:spcAft>
              <a:buNone/>
              <a:defRPr/>
            </a:pPr>
            <a:r>
              <a:rPr lang="ru-RU" sz="2400" b="1" dirty="0">
                <a:solidFill>
                  <a:srgbClr val="FF0000"/>
                </a:solidFill>
              </a:rPr>
              <a:t>общественную жизнь</a:t>
            </a:r>
          </a:p>
        </p:txBody>
      </p:sp>
      <p:sp>
        <p:nvSpPr>
          <p:cNvPr id="14" name="AutoShape 15"/>
          <p:cNvSpPr>
            <a:spLocks noChangeArrowheads="1"/>
          </p:cNvSpPr>
          <p:nvPr/>
        </p:nvSpPr>
        <p:spPr bwMode="auto">
          <a:xfrm>
            <a:off x="692001" y="3414936"/>
            <a:ext cx="4284663" cy="1000125"/>
          </a:xfrm>
          <a:custGeom>
            <a:avLst/>
            <a:gdLst>
              <a:gd name="G0" fmla="+- 19889 0 0"/>
              <a:gd name="G1" fmla="+- 3124 0 0"/>
              <a:gd name="G2" fmla="+- 21600 0 3124"/>
              <a:gd name="G3" fmla="+- 10800 0 3124"/>
              <a:gd name="G4" fmla="+- 21600 0 19889"/>
              <a:gd name="G5" fmla="*/ G4 G3 10800"/>
              <a:gd name="G6" fmla="+- 21600 0 G5"/>
              <a:gd name="T0" fmla="*/ 19889 w 21600"/>
              <a:gd name="T1" fmla="*/ 0 h 21600"/>
              <a:gd name="T2" fmla="*/ 0 w 21600"/>
              <a:gd name="T3" fmla="*/ 10800 h 21600"/>
              <a:gd name="T4" fmla="*/ 19889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889" y="0"/>
                </a:moveTo>
                <a:lnTo>
                  <a:pt x="19889" y="3124"/>
                </a:lnTo>
                <a:lnTo>
                  <a:pt x="3375" y="3124"/>
                </a:lnTo>
                <a:lnTo>
                  <a:pt x="3375" y="18476"/>
                </a:lnTo>
                <a:lnTo>
                  <a:pt x="19889" y="18476"/>
                </a:lnTo>
                <a:lnTo>
                  <a:pt x="19889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124"/>
                </a:moveTo>
                <a:lnTo>
                  <a:pt x="1350" y="18476"/>
                </a:lnTo>
                <a:lnTo>
                  <a:pt x="2700" y="18476"/>
                </a:lnTo>
                <a:lnTo>
                  <a:pt x="2700" y="3124"/>
                </a:lnTo>
                <a:close/>
              </a:path>
              <a:path w="21600" h="21600">
                <a:moveTo>
                  <a:pt x="0" y="3124"/>
                </a:moveTo>
                <a:lnTo>
                  <a:pt x="0" y="18476"/>
                </a:lnTo>
                <a:lnTo>
                  <a:pt x="675" y="18476"/>
                </a:lnTo>
                <a:lnTo>
                  <a:pt x="675" y="3124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FF0000"/>
                </a:solidFill>
                <a:latin typeface="+mn-lt"/>
                <a:cs typeface="+mn-cs"/>
              </a:rPr>
              <a:t>        ценит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общественную жизнь</a:t>
            </a:r>
          </a:p>
        </p:txBody>
      </p:sp>
      <p:sp>
        <p:nvSpPr>
          <p:cNvPr id="15" name="AutoShape 16"/>
          <p:cNvSpPr>
            <a:spLocks noChangeArrowheads="1"/>
          </p:cNvSpPr>
          <p:nvPr/>
        </p:nvSpPr>
        <p:spPr bwMode="auto">
          <a:xfrm>
            <a:off x="692001" y="4637087"/>
            <a:ext cx="4786313" cy="1214438"/>
          </a:xfrm>
          <a:custGeom>
            <a:avLst/>
            <a:gdLst>
              <a:gd name="G0" fmla="+- 19889 0 0"/>
              <a:gd name="G1" fmla="+- 3124 0 0"/>
              <a:gd name="G2" fmla="+- 21600 0 3124"/>
              <a:gd name="G3" fmla="+- 10800 0 3124"/>
              <a:gd name="G4" fmla="+- 21600 0 19889"/>
              <a:gd name="G5" fmla="*/ G4 G3 10800"/>
              <a:gd name="G6" fmla="+- 21600 0 G5"/>
              <a:gd name="T0" fmla="*/ 19889 w 21600"/>
              <a:gd name="T1" fmla="*/ 0 h 21600"/>
              <a:gd name="T2" fmla="*/ 0 w 21600"/>
              <a:gd name="T3" fmla="*/ 10800 h 21600"/>
              <a:gd name="T4" fmla="*/ 19889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889" y="0"/>
                </a:moveTo>
                <a:lnTo>
                  <a:pt x="19889" y="3124"/>
                </a:lnTo>
                <a:lnTo>
                  <a:pt x="3375" y="3124"/>
                </a:lnTo>
                <a:lnTo>
                  <a:pt x="3375" y="18476"/>
                </a:lnTo>
                <a:lnTo>
                  <a:pt x="19889" y="18476"/>
                </a:lnTo>
                <a:lnTo>
                  <a:pt x="19889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124"/>
                </a:moveTo>
                <a:lnTo>
                  <a:pt x="1350" y="18476"/>
                </a:lnTo>
                <a:lnTo>
                  <a:pt x="2700" y="18476"/>
                </a:lnTo>
                <a:lnTo>
                  <a:pt x="2700" y="3124"/>
                </a:lnTo>
                <a:close/>
              </a:path>
              <a:path w="21600" h="21600">
                <a:moveTo>
                  <a:pt x="0" y="3124"/>
                </a:moveTo>
                <a:lnTo>
                  <a:pt x="0" y="18476"/>
                </a:lnTo>
                <a:lnTo>
                  <a:pt x="675" y="18476"/>
                </a:lnTo>
                <a:lnTo>
                  <a:pt x="675" y="3124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FF0000"/>
                </a:solidFill>
                <a:latin typeface="+mn-lt"/>
                <a:cs typeface="+mn-cs"/>
              </a:rPr>
              <a:t>     самостоятельно </a:t>
            </a:r>
            <a:r>
              <a:rPr lang="ru-RU" sz="2400" b="1" i="1" dirty="0">
                <a:solidFill>
                  <a:srgbClr val="FF0000"/>
                </a:solidFill>
                <a:latin typeface="+mn-lt"/>
                <a:cs typeface="+mn-cs"/>
              </a:rPr>
              <a:t>действует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в общественной жизни</a:t>
            </a:r>
            <a:endParaRPr lang="ru-RU" sz="32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1408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9520">
        <p15:prstTrans prst="pageCurlDouble"/>
      </p:transition>
    </mc:Choice>
    <mc:Fallback xmlns="">
      <p:transition spd="slow" advTm="952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57210-4166a48d6c5474b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077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7498080" cy="64293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Методы, приёмы и формы: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785794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Психологические игры и тренинги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56" y="1402184"/>
            <a:ext cx="6734868" cy="50511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483">
        <p15:prstTrans prst="pageCurlDouble"/>
      </p:transition>
    </mc:Choice>
    <mc:Fallback xmlns="">
      <p:transition spd="slow" advTm="74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57210-4166a48d6c5474b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332" y="-50397"/>
            <a:ext cx="9144000" cy="6850774"/>
          </a:xfrm>
        </p:spPr>
      </p:pic>
      <p:sp>
        <p:nvSpPr>
          <p:cNvPr id="6" name="TextBox 5"/>
          <p:cNvSpPr txBox="1"/>
          <p:nvPr/>
        </p:nvSpPr>
        <p:spPr>
          <a:xfrm>
            <a:off x="428596" y="214290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Удивляй!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80" y="957104"/>
            <a:ext cx="4896543" cy="3672408"/>
          </a:xfrm>
          <a:prstGeom prst="rect">
            <a:avLst/>
          </a:prstGeom>
        </p:spPr>
      </p:pic>
      <p:pic>
        <p:nvPicPr>
          <p:cNvPr id="11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636912"/>
            <a:ext cx="2853905" cy="38040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919">
        <p15:prstTrans prst="pageCurlDouble"/>
      </p:transition>
    </mc:Choice>
    <mc:Fallback xmlns="">
      <p:transition spd="slow" advTm="391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6512" y="-1431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032406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Модель «школы полного дня»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85860"/>
            <a:ext cx="6120680" cy="20711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	</a:t>
            </a:r>
            <a:r>
              <a:rPr lang="ru-RU" sz="3600" b="1" dirty="0" smtClean="0"/>
              <a:t> </a:t>
            </a:r>
            <a:r>
              <a:rPr lang="ru-RU" sz="2800" b="1" dirty="0" smtClean="0"/>
              <a:t>Основой </a:t>
            </a:r>
            <a:r>
              <a:rPr lang="ru-RU" sz="2800" b="1" dirty="0"/>
              <a:t>является реализация внеурочной деятельности преимущественно воспитателями групп продленного дня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365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965">
        <p15:prstTrans prst="pageCurlDouble"/>
      </p:transition>
    </mc:Choice>
    <mc:Fallback xmlns="">
      <p:transition spd="slow" advTm="69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57210-4166a48d6c5474b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226"/>
            <a:ext cx="9144000" cy="6850774"/>
          </a:xfrm>
        </p:spPr>
      </p:pic>
      <p:sp>
        <p:nvSpPr>
          <p:cNvPr id="7" name="TextBox 6"/>
          <p:cNvSpPr txBox="1"/>
          <p:nvPr/>
        </p:nvSpPr>
        <p:spPr>
          <a:xfrm>
            <a:off x="428596" y="214290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Отсроченная отгадка!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1748282"/>
            <a:ext cx="6696744" cy="44644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85">
        <p15:prstTrans prst="pageCurlDouble"/>
      </p:transition>
    </mc:Choice>
    <mc:Fallback xmlns="">
      <p:transition spd="slow" advTm="108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57210-4166a48d6c5474b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226"/>
            <a:ext cx="9144000" cy="6850774"/>
          </a:xfrm>
        </p:spPr>
      </p:pic>
      <p:sp>
        <p:nvSpPr>
          <p:cNvPr id="7" name="TextBox 6"/>
          <p:cNvSpPr txBox="1"/>
          <p:nvPr/>
        </p:nvSpPr>
        <p:spPr>
          <a:xfrm>
            <a:off x="428596" y="214290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Лови ошибку!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80" y="1129240"/>
            <a:ext cx="6138688" cy="46040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392">
        <p15:prstTrans prst="pageCurlDouble"/>
      </p:transition>
    </mc:Choice>
    <mc:Fallback xmlns="">
      <p:transition spd="slow" advTm="139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57210-4166a48d6c5474b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226"/>
            <a:ext cx="9144000" cy="6850774"/>
          </a:xfrm>
        </p:spPr>
      </p:pic>
      <p:sp>
        <p:nvSpPr>
          <p:cNvPr id="7" name="TextBox 6"/>
          <p:cNvSpPr txBox="1"/>
          <p:nvPr/>
        </p:nvSpPr>
        <p:spPr>
          <a:xfrm>
            <a:off x="214282" y="214290"/>
            <a:ext cx="6929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Круглый стол, обсуждение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980728"/>
            <a:ext cx="6336704" cy="47525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113">
        <p15:prstTrans prst="pageCurlDouble"/>
      </p:transition>
    </mc:Choice>
    <mc:Fallback xmlns="">
      <p:transition spd="slow" advTm="311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57210-4166a48d6c5474b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0774"/>
          </a:xfrm>
        </p:spPr>
      </p:pic>
      <p:sp>
        <p:nvSpPr>
          <p:cNvPr id="7" name="TextBox 6"/>
          <p:cNvSpPr txBox="1"/>
          <p:nvPr/>
        </p:nvSpPr>
        <p:spPr>
          <a:xfrm>
            <a:off x="428596" y="214290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Идеальное задание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36712"/>
            <a:ext cx="4572000" cy="3428999"/>
          </a:xfrm>
          <a:prstGeom prst="rect">
            <a:avLst/>
          </a:prstGeom>
        </p:spPr>
      </p:pic>
      <p:pic>
        <p:nvPicPr>
          <p:cNvPr id="11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100" y="3440372"/>
            <a:ext cx="4432136" cy="33241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871">
        <p15:prstTrans prst="pageCurlDouble"/>
      </p:transition>
    </mc:Choice>
    <mc:Fallback xmlns="">
      <p:transition spd="slow" advTm="487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57210-4166a48d6c5474b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0478"/>
            <a:ext cx="9144000" cy="6850774"/>
          </a:xfrm>
        </p:spPr>
      </p:pic>
      <p:sp>
        <p:nvSpPr>
          <p:cNvPr id="7" name="TextBox 6"/>
          <p:cNvSpPr txBox="1"/>
          <p:nvPr/>
        </p:nvSpPr>
        <p:spPr>
          <a:xfrm>
            <a:off x="163824" y="244331"/>
            <a:ext cx="6715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ru-RU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Мозговой штурм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90662"/>
            <a:ext cx="6993120" cy="5244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616">
        <p15:prstTrans prst="pageCurlDouble"/>
      </p:transition>
    </mc:Choice>
    <mc:Fallback xmlns="">
      <p:transition spd="slow" advTm="561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57210-4166a48d6c5474b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08520" y="0"/>
            <a:ext cx="9144000" cy="6850774"/>
          </a:xfrm>
        </p:spPr>
      </p:pic>
      <p:sp>
        <p:nvSpPr>
          <p:cNvPr id="7" name="TextBox 6"/>
          <p:cNvSpPr txBox="1"/>
          <p:nvPr/>
        </p:nvSpPr>
        <p:spPr>
          <a:xfrm>
            <a:off x="428596" y="214290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Метод проектов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5496" y="-2432142"/>
            <a:ext cx="8070850" cy="600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4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4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4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4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4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4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4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4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4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400" b="1" dirty="0">
              <a:solidFill>
                <a:srgbClr val="FFFF00"/>
              </a:solidFill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400" b="1" dirty="0">
              <a:solidFill>
                <a:srgbClr val="FFFF00"/>
              </a:solidFill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400" b="1" dirty="0">
              <a:solidFill>
                <a:srgbClr val="FFFF00"/>
              </a:solidFill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400" b="1" dirty="0">
              <a:solidFill>
                <a:srgbClr val="FFFF00"/>
              </a:solidFill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400" b="1" dirty="0">
              <a:solidFill>
                <a:srgbClr val="FFFF00"/>
              </a:solidFill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400" b="1" dirty="0">
              <a:solidFill>
                <a:srgbClr val="FFFF00"/>
              </a:solidFill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400" b="1" dirty="0">
              <a:solidFill>
                <a:srgbClr val="FFFF00"/>
              </a:solidFill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400" b="1" dirty="0">
                <a:solidFill>
                  <a:srgbClr val="0070C0"/>
                </a:solidFill>
                <a:cs typeface="Times New Roman" panose="02020603050405020304" pitchFamily="18" charset="0"/>
              </a:rPr>
              <a:t>Номинация: «Прилетайте в гости к нам!»</a:t>
            </a:r>
            <a:endParaRPr lang="ru-RU" altLang="ru-RU" sz="600" dirty="0">
              <a:solidFill>
                <a:srgbClr val="0070C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solidFill>
                  <a:srgbClr val="0070C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Исследовательская работа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dirty="0"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«Трудно птицам зимовать,</a:t>
            </a:r>
            <a:endParaRPr lang="ru-RU" alt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dirty="0"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надо птицам помогать»</a:t>
            </a:r>
            <a:endParaRPr lang="ru-RU" alt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600" b="1" dirty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Возрастная группа</a:t>
            </a:r>
            <a:r>
              <a:rPr lang="ru-RU" altLang="ru-RU" sz="1600" dirty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: </a:t>
            </a:r>
            <a:r>
              <a:rPr lang="en-US" altLang="ru-RU" sz="1600" dirty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I </a:t>
            </a:r>
            <a:r>
              <a:rPr lang="ru-RU" altLang="ru-RU" sz="1600" dirty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группа – </a:t>
            </a:r>
            <a:r>
              <a:rPr lang="ru-RU" altLang="ru-RU" sz="1600" dirty="0">
                <a:solidFill>
                  <a:srgbClr val="0070C0"/>
                </a:solidFill>
                <a:cs typeface="Times New Roman" panose="02020603050405020304" pitchFamily="18" charset="0"/>
              </a:rPr>
              <a:t>младшие школьники в возрасте от 6 до10 лет</a:t>
            </a:r>
            <a:endParaRPr lang="ru-RU" altLang="ru-RU" sz="1600" dirty="0">
              <a:solidFill>
                <a:srgbClr val="0070C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600" dirty="0">
              <a:solidFill>
                <a:srgbClr val="FFFF00"/>
              </a:solidFill>
            </a:endParaRPr>
          </a:p>
        </p:txBody>
      </p:sp>
      <p:pic>
        <p:nvPicPr>
          <p:cNvPr id="9" name="Рисунок 1" descr="http://www.pt-zapovednik.ru/fs/news/131023/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919" y="3490633"/>
            <a:ext cx="2953122" cy="2802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690">
        <p15:prstTrans prst="pageCurlDouble"/>
      </p:transition>
    </mc:Choice>
    <mc:Fallback xmlns="">
      <p:transition spd="slow" advTm="369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57210-4166a48d6c5474b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08520" y="0"/>
            <a:ext cx="9144000" cy="6850774"/>
          </a:xfrm>
        </p:spPr>
      </p:pic>
      <p:pic>
        <p:nvPicPr>
          <p:cNvPr id="6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7488345" cy="561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8804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32">
        <p15:prstTrans prst="pageCurlDouble"/>
      </p:transition>
    </mc:Choice>
    <mc:Fallback xmlns="">
      <p:transition spd="slow" advTm="103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57210-4166a48d6c5474b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08520" y="0"/>
            <a:ext cx="9144000" cy="6850774"/>
          </a:xfrm>
        </p:spPr>
      </p:pic>
      <p:pic>
        <p:nvPicPr>
          <p:cNvPr id="3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7200354" cy="5401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97210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31">
        <p15:prstTrans prst="pageCurlDouble"/>
      </p:transition>
    </mc:Choice>
    <mc:Fallback xmlns="">
      <p:transition spd="slow" advTm="33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57210-4166a48d6c5474b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08520" y="0"/>
            <a:ext cx="9144000" cy="6850774"/>
          </a:xfrm>
        </p:spPr>
      </p:pic>
      <p:pic>
        <p:nvPicPr>
          <p:cNvPr id="3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8064500" cy="568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4720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798">
        <p15:prstTrans prst="pageCurlDouble"/>
      </p:transition>
    </mc:Choice>
    <mc:Fallback xmlns="">
      <p:transition spd="slow" advTm="279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2" descr="nn,b,b,b,nb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381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71688" y="1214438"/>
            <a:ext cx="5715000" cy="3698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МКОУ  «</a:t>
            </a:r>
            <a:r>
              <a:rPr lang="ru-RU" b="1" dirty="0" err="1">
                <a:solidFill>
                  <a:schemeClr val="tx1"/>
                </a:solidFill>
              </a:rPr>
              <a:t>Толпинская</a:t>
            </a:r>
            <a:r>
              <a:rPr lang="ru-RU" b="1" dirty="0">
                <a:solidFill>
                  <a:schemeClr val="tx1"/>
                </a:solidFill>
              </a:rPr>
              <a:t> СОШ»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78009" y="5288340"/>
            <a:ext cx="5469190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Творческий проект учащихся </a:t>
            </a:r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 </a:t>
            </a:r>
            <a:r>
              <a:rPr lang="ru-RU" sz="2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класса,</a:t>
            </a:r>
          </a:p>
          <a:p>
            <a:pPr algn="r">
              <a:defRPr/>
            </a:pPr>
            <a:r>
              <a:rPr lang="ru-RU" sz="2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руководитель – </a:t>
            </a:r>
            <a:r>
              <a:rPr lang="ru-RU" sz="2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Бейсова</a:t>
            </a:r>
            <a:r>
              <a:rPr lang="ru-RU" sz="2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М.В.</a:t>
            </a:r>
          </a:p>
          <a:p>
            <a:pPr algn="r">
              <a:defRPr/>
            </a:pPr>
            <a:endParaRPr lang="ru-RU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2015-2016</a:t>
            </a:r>
            <a:endParaRPr lang="ru-RU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285992"/>
            <a:ext cx="878684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«Эти чудные ракушки!»</a:t>
            </a:r>
          </a:p>
        </p:txBody>
      </p:sp>
      <p:pic>
        <p:nvPicPr>
          <p:cNvPr id="6" name="Рисунок 5" descr="1275787281_bezimeni-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1214422"/>
            <a:ext cx="1428745" cy="12144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275787281_bezimeni-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929586" y="2428868"/>
            <a:ext cx="1357322" cy="12144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275787281_bezimeni-1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929058" y="0"/>
            <a:ext cx="1409697" cy="11239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275787281_bezimeni-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2500298" y="0"/>
            <a:ext cx="1428760" cy="13573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1275787281_bezimeni-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 rot="7720912">
            <a:off x="0" y="3429000"/>
            <a:ext cx="1428760" cy="13572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1275787281_bezimeni-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 rot="7651847">
            <a:off x="7759953" y="15523"/>
            <a:ext cx="1428760" cy="13572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1275787281_bezimeni-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 rot="3375466">
            <a:off x="-110470" y="6576"/>
            <a:ext cx="1428760" cy="13572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1275787281_bezimeni-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572264" y="0"/>
            <a:ext cx="1357322" cy="12144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1275787281_bezimeni-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357290" y="0"/>
            <a:ext cx="1357322" cy="12144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1275787281_bezimeni-1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7734303" y="1285860"/>
            <a:ext cx="1409697" cy="11239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1275787281_bezimeni-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286380" y="0"/>
            <a:ext cx="1428745" cy="12144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1275787281_bezimeni-1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0" y="2428868"/>
            <a:ext cx="1409697" cy="11239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08912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139">
        <p15:prstTrans prst="pageCurlDouble"/>
      </p:transition>
    </mc:Choice>
    <mc:Fallback xmlns="">
      <p:transition spd="slow" advTm="41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804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79" y="152048"/>
            <a:ext cx="9143685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Модель дополнительного образования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7000924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	     </a:t>
            </a:r>
            <a:r>
              <a:rPr lang="ru-RU" sz="2800" b="1" dirty="0" smtClean="0"/>
              <a:t>Данная </a:t>
            </a:r>
            <a:r>
              <a:rPr lang="ru-RU" sz="2800" b="1" dirty="0"/>
              <a:t>модель опирается на </a:t>
            </a:r>
            <a:r>
              <a:rPr lang="ru-RU" sz="2800" b="1" dirty="0" smtClean="0"/>
              <a:t> </a:t>
            </a:r>
            <a:r>
              <a:rPr lang="ru-RU" sz="2800" b="1" dirty="0"/>
              <a:t>использование потенциала </a:t>
            </a:r>
            <a:r>
              <a:rPr lang="ru-RU" sz="2800" b="1" dirty="0" err="1"/>
              <a:t>внутришкольного</a:t>
            </a:r>
            <a:r>
              <a:rPr lang="ru-RU" sz="2800" b="1" dirty="0"/>
              <a:t> дополнительного образования и на сотрудничество с учреждениями дополнительного образования детей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456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355">
        <p15:prstTrans prst="pageCurlDouble"/>
      </p:transition>
    </mc:Choice>
    <mc:Fallback xmlns="">
      <p:transition spd="slow" advTm="103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57210-4166a48d6c5474b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08520" y="0"/>
            <a:ext cx="9144000" cy="6850774"/>
          </a:xfrm>
        </p:spPr>
      </p:pic>
      <p:sp>
        <p:nvSpPr>
          <p:cNvPr id="7" name="TextBox 6"/>
          <p:cNvSpPr txBox="1"/>
          <p:nvPr/>
        </p:nvSpPr>
        <p:spPr>
          <a:xfrm>
            <a:off x="428596" y="214290"/>
            <a:ext cx="67151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Портфолио</a:t>
            </a:r>
          </a:p>
          <a:p>
            <a:pPr marL="342900" indent="-342900" algn="ctr"/>
            <a:endParaRPr lang="ru-RU" sz="40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ctr"/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Грамоты</a:t>
            </a:r>
          </a:p>
          <a:p>
            <a:pPr marL="342900" indent="-342900" algn="ctr"/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Дипломы</a:t>
            </a:r>
          </a:p>
        </p:txBody>
      </p:sp>
      <p:pic>
        <p:nvPicPr>
          <p:cNvPr id="9218" name="Picture 2" descr="C:\Documents and Settings\aka ВиЭс\Рабочий стол\Для сайта\Загрузить\!DSCN0730.jpg"/>
          <p:cNvPicPr>
            <a:picLocks noChangeAspect="1" noChangeArrowheads="1"/>
          </p:cNvPicPr>
          <p:nvPr/>
        </p:nvPicPr>
        <p:blipFill>
          <a:blip r:embed="rId3" cstate="print"/>
          <a:srcRect t="14583" b="12500"/>
          <a:stretch>
            <a:fillRect/>
          </a:stretch>
        </p:blipFill>
        <p:spPr bwMode="auto">
          <a:xfrm>
            <a:off x="1115616" y="3284984"/>
            <a:ext cx="5925230" cy="324036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75">
        <p15:prstTrans prst="pageCurlDouble"/>
      </p:transition>
    </mc:Choice>
    <mc:Fallback xmlns="">
      <p:transition spd="slow" advTm="207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57210-4166a48d6c5474b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226"/>
            <a:ext cx="9144000" cy="6850774"/>
          </a:xfrm>
        </p:spPr>
      </p:pic>
      <p:sp>
        <p:nvSpPr>
          <p:cNvPr id="7" name="TextBox 6"/>
          <p:cNvSpPr txBox="1"/>
          <p:nvPr/>
        </p:nvSpPr>
        <p:spPr>
          <a:xfrm>
            <a:off x="142844" y="214290"/>
            <a:ext cx="721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ru-RU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</a:t>
            </a:r>
            <a:r>
              <a:rPr lang="ru-RU" sz="36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Деятельностная</a:t>
            </a:r>
            <a:r>
              <a:rPr lang="ru-RU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организация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4784"/>
            <a:ext cx="7776864" cy="51845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8746">
        <p15:prstTrans prst="pageCurlDouble"/>
      </p:transition>
    </mc:Choice>
    <mc:Fallback xmlns="">
      <p:transition spd="slow" advTm="874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57210-4166a48d6c5474b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0774"/>
          </a:xfrm>
        </p:spPr>
      </p:pic>
      <p:sp>
        <p:nvSpPr>
          <p:cNvPr id="7" name="TextBox 6"/>
          <p:cNvSpPr txBox="1"/>
          <p:nvPr/>
        </p:nvSpPr>
        <p:spPr>
          <a:xfrm>
            <a:off x="-27384" y="250054"/>
            <a:ext cx="721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ru-RU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</a:t>
            </a:r>
            <a:r>
              <a:rPr lang="ru-RU" sz="36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Деятельностная</a:t>
            </a:r>
            <a:r>
              <a:rPr lang="ru-RU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организация</a:t>
            </a:r>
          </a:p>
        </p:txBody>
      </p:sp>
      <p:pic>
        <p:nvPicPr>
          <p:cNvPr id="5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7259638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8532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622">
        <p15:prstTrans prst="pageCurlDouble"/>
      </p:transition>
    </mc:Choice>
    <mc:Fallback xmlns="">
      <p:transition spd="slow" advTm="362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57210-4166a48d6c5474b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226"/>
            <a:ext cx="9144000" cy="6850774"/>
          </a:xfrm>
        </p:spPr>
      </p:pic>
      <p:sp>
        <p:nvSpPr>
          <p:cNvPr id="7" name="TextBox 6"/>
          <p:cNvSpPr txBox="1"/>
          <p:nvPr/>
        </p:nvSpPr>
        <p:spPr>
          <a:xfrm>
            <a:off x="142844" y="214290"/>
            <a:ext cx="721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ru-RU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Методы убеждения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8760"/>
            <a:ext cx="7204767" cy="5403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301">
        <p15:prstTrans prst="pageCurlDouble"/>
      </p:transition>
    </mc:Choice>
    <mc:Fallback xmlns="">
      <p:transition spd="slow" advTm="130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7" name="Подзаголовок 5"/>
          <p:cNvSpPr>
            <a:spLocks noGrp="1"/>
          </p:cNvSpPr>
          <p:nvPr>
            <p:ph idx="1"/>
          </p:nvPr>
        </p:nvSpPr>
        <p:spPr>
          <a:xfrm>
            <a:off x="251520" y="260648"/>
            <a:ext cx="8352928" cy="4800600"/>
          </a:xfrm>
        </p:spPr>
        <p:txBody>
          <a:bodyPr>
            <a:noAutofit/>
          </a:bodyPr>
          <a:lstStyle/>
          <a:p>
            <a:pPr marL="82296" indent="0">
              <a:buNone/>
              <a:defRPr/>
            </a:pP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Мир, который мы оставляем нашим детям, во многом зависит от детей, которых мы оставляем нашему миру…</a:t>
            </a:r>
          </a:p>
        </p:txBody>
      </p:sp>
      <p:pic>
        <p:nvPicPr>
          <p:cNvPr id="5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" y="1628800"/>
            <a:ext cx="5955692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524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5497">
        <p15:prstTrans prst="pageCurlDouble"/>
      </p:transition>
    </mc:Choice>
    <mc:Fallback xmlns="">
      <p:transition spd="slow" advTm="1549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 descr="0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98740" y="548680"/>
            <a:ext cx="7645260" cy="6185815"/>
          </a:xfrm>
          <a:prstGeom prst="rect">
            <a:avLst/>
          </a:prstGeom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1031196" y="928604"/>
            <a:ext cx="7747794" cy="2932444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endParaRPr lang="ru-RU" dirty="0" smtClean="0">
              <a:solidFill>
                <a:srgbClr val="00B050"/>
              </a:solidFill>
            </a:endParaRPr>
          </a:p>
          <a:p>
            <a:pPr marL="82296" indent="0" algn="ctr">
              <a:buNone/>
            </a:pPr>
            <a:r>
              <a:rPr lang="ru-RU" sz="6600" b="1" dirty="0" smtClean="0">
                <a:solidFill>
                  <a:srgbClr val="077B25"/>
                </a:solidFill>
                <a:latin typeface="Monotype Corsiva" panose="03010101010201010101" pitchFamily="66" charset="0"/>
              </a:rPr>
              <a:t>Спасибо </a:t>
            </a:r>
          </a:p>
          <a:p>
            <a:pPr marL="82296" indent="0" algn="ctr">
              <a:buNone/>
            </a:pPr>
            <a:r>
              <a:rPr lang="ru-RU" sz="6600" b="1" dirty="0" smtClean="0">
                <a:solidFill>
                  <a:srgbClr val="077B25"/>
                </a:solidFill>
                <a:latin typeface="Monotype Corsiva" panose="03010101010201010101" pitchFamily="66" charset="0"/>
              </a:rPr>
              <a:t>за внимание!</a:t>
            </a:r>
          </a:p>
          <a:p>
            <a:endParaRPr lang="ru-RU" sz="4600" i="1" dirty="0" smtClean="0"/>
          </a:p>
          <a:p>
            <a:pPr marL="82296" indent="0">
              <a:buNone/>
            </a:pPr>
            <a:endParaRPr lang="ru-RU" sz="46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7791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90">
        <p15:prstTrans prst="pageCurlDouble"/>
      </p:transition>
    </mc:Choice>
    <mc:Fallback xmlns="">
      <p:transition spd="slow" advTm="9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816382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err="1" smtClean="0">
                <a:solidFill>
                  <a:srgbClr val="FF0000"/>
                </a:solidFill>
              </a:rPr>
              <a:t>Инновационно</a:t>
            </a:r>
            <a:r>
              <a:rPr lang="ru-RU" sz="4000" b="1" dirty="0" smtClean="0">
                <a:solidFill>
                  <a:srgbClr val="FF0000"/>
                </a:solidFill>
              </a:rPr>
              <a:t>-образовательная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285860"/>
            <a:ext cx="7000924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	   </a:t>
            </a:r>
            <a:r>
              <a:rPr lang="ru-RU" sz="2800" b="1" dirty="0" smtClean="0"/>
              <a:t>Опирается </a:t>
            </a:r>
            <a:r>
              <a:rPr lang="ru-RU" sz="2800" b="1" dirty="0"/>
              <a:t>на деятельность инновационной (экспериментальной, </a:t>
            </a:r>
            <a:r>
              <a:rPr lang="ru-RU" sz="2800" b="1" dirty="0" smtClean="0"/>
              <a:t>пилотной) </a:t>
            </a:r>
            <a:r>
              <a:rPr lang="ru-RU" sz="2800" b="1" dirty="0"/>
              <a:t>площадки федерального, регионального, муниципального </a:t>
            </a:r>
            <a:r>
              <a:rPr lang="ru-RU" sz="2800" b="1" dirty="0" smtClean="0"/>
              <a:t> </a:t>
            </a:r>
            <a:r>
              <a:rPr lang="ru-RU" sz="2800" b="1" dirty="0"/>
              <a:t>уровня, которая существует в образовательном учреждении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744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2135">
        <p15:prstTrans prst="pageCurlDouble"/>
      </p:transition>
    </mc:Choice>
    <mc:Fallback xmlns="">
      <p:transition spd="slow" advTm="121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214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Модель сетевой организации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8826" y="1556792"/>
            <a:ext cx="6192688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	     </a:t>
            </a:r>
            <a:r>
              <a:rPr lang="ru-RU" sz="2800" b="1" dirty="0" smtClean="0">
                <a:solidFill>
                  <a:srgbClr val="1F1026"/>
                </a:solidFill>
              </a:rPr>
              <a:t>На </a:t>
            </a:r>
            <a:r>
              <a:rPr lang="ru-RU" sz="2800" b="1" dirty="0">
                <a:solidFill>
                  <a:srgbClr val="1F1026"/>
                </a:solidFill>
              </a:rPr>
              <a:t>основе </a:t>
            </a:r>
            <a:r>
              <a:rPr lang="ru-RU" sz="2800" b="1" dirty="0" smtClean="0">
                <a:solidFill>
                  <a:srgbClr val="1F1026"/>
                </a:solidFill>
              </a:rPr>
              <a:t>сетевого взаимодействия ОУ </a:t>
            </a:r>
            <a:r>
              <a:rPr lang="ru-RU" sz="2800" b="1" dirty="0">
                <a:solidFill>
                  <a:srgbClr val="1F1026"/>
                </a:solidFill>
              </a:rPr>
              <a:t>разных </a:t>
            </a:r>
            <a:r>
              <a:rPr lang="ru-RU" sz="2800" b="1" dirty="0" smtClean="0">
                <a:solidFill>
                  <a:srgbClr val="1F1026"/>
                </a:solidFill>
              </a:rPr>
              <a:t>типов </a:t>
            </a:r>
            <a:r>
              <a:rPr lang="ru-RU" sz="2800" b="1" dirty="0">
                <a:solidFill>
                  <a:srgbClr val="1F1026"/>
                </a:solidFill>
              </a:rPr>
              <a:t>и </a:t>
            </a:r>
            <a:r>
              <a:rPr lang="ru-RU" sz="2800" b="1" dirty="0" smtClean="0">
                <a:solidFill>
                  <a:srgbClr val="1F1026"/>
                </a:solidFill>
              </a:rPr>
              <a:t>видов.</a:t>
            </a:r>
            <a:endParaRPr lang="ru-RU" sz="2800" b="1" dirty="0">
              <a:solidFill>
                <a:srgbClr val="1F1026"/>
              </a:solidFill>
            </a:endParaRPr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28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892">
        <p15:prstTrans prst="pageCurlDouble"/>
      </p:transition>
    </mc:Choice>
    <mc:Fallback xmlns="">
      <p:transition spd="slow" advTm="68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1173</TotalTime>
  <Words>992</Words>
  <Application>Microsoft Office PowerPoint</Application>
  <PresentationFormat>Экран (4:3)</PresentationFormat>
  <Paragraphs>266</Paragraphs>
  <Slides>75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75</vt:i4>
      </vt:variant>
    </vt:vector>
  </HeadingPairs>
  <TitlesOfParts>
    <vt:vector size="88" baseType="lpstr">
      <vt:lpstr>Arial</vt:lpstr>
      <vt:lpstr>Arial Black</vt:lpstr>
      <vt:lpstr>Calibri</vt:lpstr>
      <vt:lpstr>Cambria</vt:lpstr>
      <vt:lpstr>Corbel</vt:lpstr>
      <vt:lpstr>Gill Sans MT</vt:lpstr>
      <vt:lpstr>Monotype Corsiva</vt:lpstr>
      <vt:lpstr>Symbol</vt:lpstr>
      <vt:lpstr>Times New Roman</vt:lpstr>
      <vt:lpstr>Verdana</vt:lpstr>
      <vt:lpstr>Wingdings</vt:lpstr>
      <vt:lpstr>Wingdings 2</vt:lpstr>
      <vt:lpstr>Солнцестояние</vt:lpstr>
      <vt:lpstr>Презентация PowerPoint</vt:lpstr>
      <vt:lpstr>Внеурочная деятельность</vt:lpstr>
      <vt:lpstr>Цель внеурочной деятельности</vt:lpstr>
      <vt:lpstr>Мероприятия для создания системы внеурочной деятельности</vt:lpstr>
      <vt:lpstr>Основные типы организационных моделей ВД</vt:lpstr>
      <vt:lpstr>Модель «школы полного дня»</vt:lpstr>
      <vt:lpstr>Модель дополнительного образования</vt:lpstr>
      <vt:lpstr>Инновационно-образовательная </vt:lpstr>
      <vt:lpstr>Модель сетевой организации</vt:lpstr>
      <vt:lpstr>Модель ресурсного центра </vt:lpstr>
      <vt:lpstr>В  МКОУ «Толпинская СОШ»:</vt:lpstr>
      <vt:lpstr>Оптимизационная модель</vt:lpstr>
      <vt:lpstr>Презентация PowerPoint</vt:lpstr>
      <vt:lpstr>Положительные стороны в организации и реализации  «Оптимизационной модели» для школы.</vt:lpstr>
      <vt:lpstr>Направления внеурочной деятельности в МКОУ «Толпинская СОШ»</vt:lpstr>
      <vt:lpstr>Организация  внеурочной деятельности:</vt:lpstr>
      <vt:lpstr>Организация внеурочной деятельности:</vt:lpstr>
      <vt:lpstr> Организация внеурочной деятельности  (начальные классы) </vt:lpstr>
      <vt:lpstr>Организация внеурочной деятельности  (начальные классы) </vt:lpstr>
      <vt:lpstr> Организация внеурочной деятельности  (начальные классы) </vt:lpstr>
      <vt:lpstr>         Школа стала для детей вторым домом, что дает возможность превратить внеурочную деятельность в полноценное пространство воспитания и образования.</vt:lpstr>
      <vt:lpstr>    Школа после уроков - это мир творчества, проявления и раскрытия каждым ребёнком своих интересов, своих увлечений, своего «Я».</vt:lpstr>
      <vt:lpstr>Общеинтеллектуальное направление.</vt:lpstr>
      <vt:lpstr> Общеинтеллектуальное направление     Игра «Идем с гласными искать согласные»</vt:lpstr>
      <vt:lpstr> Общеинтеллектуальное направление Викторина по сказкам</vt:lpstr>
      <vt:lpstr> Общеинтеллектуальное направление Открытое занятие  «Учимся создавать проекты»</vt:lpstr>
      <vt:lpstr> Общеинтеллектуальное направление</vt:lpstr>
      <vt:lpstr> Общекультурное направление</vt:lpstr>
      <vt:lpstr> Общекультурное направление</vt:lpstr>
      <vt:lpstr> Общекультурное направление</vt:lpstr>
      <vt:lpstr> Общекультурное направление</vt:lpstr>
      <vt:lpstr> Общекультурное направление</vt:lpstr>
      <vt:lpstr> Общекультурное направление</vt:lpstr>
      <vt:lpstr>Общекультурное направление</vt:lpstr>
      <vt:lpstr> Общекультурное направление</vt:lpstr>
      <vt:lpstr> Общекультурное направление</vt:lpstr>
      <vt:lpstr> Общекультурное направление</vt:lpstr>
      <vt:lpstr> Общекультурное направление</vt:lpstr>
      <vt:lpstr> Общекультурное направление</vt:lpstr>
      <vt:lpstr> Общекультурное направление</vt:lpstr>
      <vt:lpstr> Общекультурное направление</vt:lpstr>
      <vt:lpstr> Духовно- нравственное направление</vt:lpstr>
      <vt:lpstr> Духовно- нравственное направление</vt:lpstr>
      <vt:lpstr> Социальное направление</vt:lpstr>
      <vt:lpstr> Социальное направление </vt:lpstr>
      <vt:lpstr> Социальное направление </vt:lpstr>
      <vt:lpstr> Социальное направление Участие в акции «Бессмертный полк»</vt:lpstr>
      <vt:lpstr> Социальное направление</vt:lpstr>
      <vt:lpstr> Социальное направление</vt:lpstr>
      <vt:lpstr> Социальное направление</vt:lpstr>
      <vt:lpstr> Социальное направление</vt:lpstr>
      <vt:lpstr> Спортивно- оздоровительное направление</vt:lpstr>
      <vt:lpstr> ВОСПИТАТЕЛЬНЫЕ РЕЗУЛЬТАТЫ И ЭФФЕКТЫ ВНЕУРОЧНОЙ ДЕЯТЕЛЬНОСТИ </vt:lpstr>
      <vt:lpstr>УРОВНИ ВОСПИТАТЕЛЬНЫХ РЕЗУЛЬТАТОВ</vt:lpstr>
      <vt:lpstr>УРОВНИ ВОСПИТАТЕЛЬНЫХ РЕЗУЛЬТАТОВ</vt:lpstr>
      <vt:lpstr>УРОВНИ ВОСПИТАТЕЛЬНЫХ РЕЗУЛЬТАТОВ</vt:lpstr>
      <vt:lpstr> УРОВНИ ВОСПИТАТЕЛЬНЫХ РЕЗУЛЬТАТОВ Формулировка уровней воспитательных результатов  может быть краткой:  </vt:lpstr>
      <vt:lpstr>Методы, приёмы и формы: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VS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«ПРЕОБЛАДАЮЩИЕ ФОРМЫ И МЕТОДЫ ОРГАНИЗАЦИИ ВНЕУРОЧНОЙ ДЕЯТЕЛЬНОСТИ»</dc:title>
  <dc:creator>User</dc:creator>
  <cp:lastModifiedBy>Сергей</cp:lastModifiedBy>
  <cp:revision>126</cp:revision>
  <dcterms:created xsi:type="dcterms:W3CDTF">2001-12-31T16:03:14Z</dcterms:created>
  <dcterms:modified xsi:type="dcterms:W3CDTF">2016-08-25T15:53:42Z</dcterms:modified>
</cp:coreProperties>
</file>