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12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nf-sch9.edumsko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4043" y="2724381"/>
            <a:ext cx="37977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работа.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441750" y="1738263"/>
            <a:ext cx="20738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01.04.22г.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09593" y="3567499"/>
            <a:ext cx="44666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уравнений.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5459" y="169910"/>
            <a:ext cx="8077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Наро-Фоминская средняя общеобразовательная школа №9 имени дважды Героя Советского Союза, лётчика-космонавта В.В. Лебедева</a:t>
            </a:r>
            <a:endParaRPr lang="ru-RU" sz="2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43587" y="520357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учитель математики</a:t>
            </a: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Минаева Светлана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309760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5129" y="394464"/>
            <a:ext cx="83013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Уравнением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 равенство, содержащее букву, значение которой надо найти.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7880" y="2138554"/>
            <a:ext cx="82385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Корнем уравнения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 то значение неизвестного, при котором это уравнение обращается в верное числовое равенство.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7881" y="4186535"/>
            <a:ext cx="82385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Решить уравнение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значит найти все его корни или убедиться, что это уравнение не имеет ни одного корня.</a:t>
            </a:r>
          </a:p>
        </p:txBody>
      </p:sp>
    </p:spTree>
    <p:extLst>
      <p:ext uri="{BB962C8B-B14F-4D97-AF65-F5344CB8AC3E}">
        <p14:creationId xmlns:p14="http://schemas.microsoft.com/office/powerpoint/2010/main" val="327675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40579" y="796969"/>
            <a:ext cx="325602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+ 3 = 5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Дуга 2"/>
          <p:cNvSpPr/>
          <p:nvPr/>
        </p:nvSpPr>
        <p:spPr>
          <a:xfrm rot="7884825">
            <a:off x="2257879" y="-65821"/>
            <a:ext cx="2145403" cy="2340089"/>
          </a:xfrm>
          <a:prstGeom prst="arc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уга 3"/>
          <p:cNvSpPr/>
          <p:nvPr/>
        </p:nvSpPr>
        <p:spPr>
          <a:xfrm rot="7622031">
            <a:off x="4910674" y="913079"/>
            <a:ext cx="1136337" cy="1158579"/>
          </a:xfrm>
          <a:prstGeom prst="arc">
            <a:avLst>
              <a:gd name="adj1" fmla="val 16200000"/>
              <a:gd name="adj2" fmla="val 366332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64496" y="3001398"/>
            <a:ext cx="2752165" cy="177501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163671" y="3039035"/>
            <a:ext cx="2823882" cy="17750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351972" y="3165629"/>
            <a:ext cx="23772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Левая часть </a:t>
            </a:r>
          </a:p>
        </p:txBody>
      </p:sp>
      <p:sp>
        <p:nvSpPr>
          <p:cNvPr id="8" name="Стрелка вниз 7"/>
          <p:cNvSpPr/>
          <p:nvPr/>
        </p:nvSpPr>
        <p:spPr>
          <a:xfrm rot="2104720">
            <a:off x="2563906" y="2162308"/>
            <a:ext cx="295835" cy="87080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9752452">
            <a:off x="5808866" y="2144812"/>
            <a:ext cx="277906" cy="845014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458572" y="3244334"/>
            <a:ext cx="234968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Правая часть </a:t>
            </a:r>
          </a:p>
        </p:txBody>
      </p:sp>
    </p:spTree>
    <p:extLst>
      <p:ext uri="{BB962C8B-B14F-4D97-AF65-F5344CB8AC3E}">
        <p14:creationId xmlns:p14="http://schemas.microsoft.com/office/powerpoint/2010/main" val="405116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/>
      <p:bldP spid="8" grpId="0" animBg="1"/>
      <p:bldP spid="9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2564" y="339769"/>
            <a:ext cx="63604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простейших уравнений.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20397" y="1039016"/>
            <a:ext cx="35276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некоторые числа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80561" y="1500681"/>
            <a:ext cx="14665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буква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928562" y="2069958"/>
                <a:ext cx="525945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𝟏</m:t>
                      </m:r>
                      <m:r>
                        <a:rPr lang="en-US" sz="2800" b="1" i="1">
                          <a:latin typeface="Cambria Math"/>
                        </a:rPr>
                        <m:t>) </m:t>
                      </m:r>
                      <m:r>
                        <a:rPr lang="en-US" sz="2800" b="1" i="1">
                          <a:latin typeface="Cambria Math"/>
                        </a:rPr>
                        <m:t>𝒙</m:t>
                      </m:r>
                      <m:r>
                        <a:rPr lang="en-US" sz="2800" b="1" i="1">
                          <a:latin typeface="Cambria Math"/>
                        </a:rPr>
                        <m:t>+</m:t>
                      </m:r>
                      <m:r>
                        <a:rPr lang="en-US" sz="2800" b="1" i="1">
                          <a:latin typeface="Cambria Math"/>
                        </a:rPr>
                        <m:t>𝒂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𝒃</m:t>
                      </m:r>
                      <m:r>
                        <a:rPr lang="en-US" sz="2800" b="1" i="1">
                          <a:latin typeface="Cambria Math"/>
                        </a:rPr>
                        <m:t>;</m:t>
                      </m:r>
                      <m:r>
                        <a:rPr lang="en-US" sz="2800" b="1" i="1">
                          <a:latin typeface="Cambria Math"/>
                        </a:rPr>
                        <m:t>𝒙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𝒃</m:t>
                      </m:r>
                      <m:r>
                        <a:rPr lang="en-US" sz="2800" b="1" i="1">
                          <a:latin typeface="Cambria Math"/>
                        </a:rPr>
                        <m:t>−</m:t>
                      </m:r>
                      <m:r>
                        <a:rPr lang="en-US" sz="2800" b="1" i="1">
                          <a:latin typeface="Cambria Math"/>
                        </a:rPr>
                        <m:t>𝒂</m:t>
                      </m:r>
                      <m:r>
                        <a:rPr lang="en-US" sz="2800" b="1" i="1">
                          <a:latin typeface="Cambria Math"/>
                        </a:rPr>
                        <m:t> (</m:t>
                      </m:r>
                      <m:r>
                        <a:rPr lang="en-US" sz="2800" b="1" i="1">
                          <a:latin typeface="Cambria Math"/>
                        </a:rPr>
                        <m:t>𝒃</m:t>
                      </m:r>
                      <m:r>
                        <a:rPr lang="en-US" sz="2800" b="1" i="1">
                          <a:latin typeface="Cambria Math"/>
                        </a:rPr>
                        <m:t>&gt;</m:t>
                      </m:r>
                      <m:r>
                        <a:rPr lang="en-US" sz="2800" b="1" i="1">
                          <a:latin typeface="Cambria Math"/>
                        </a:rPr>
                        <m:t>𝒂</m:t>
                      </m:r>
                      <m:r>
                        <a:rPr lang="en-US" sz="2800" b="1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562" y="2069958"/>
                <a:ext cx="5259453" cy="52322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928562" y="2715417"/>
                <a:ext cx="397307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𝟐</m:t>
                      </m:r>
                      <m:r>
                        <a:rPr lang="en-US" sz="2800" b="1" i="1">
                          <a:latin typeface="Cambria Math"/>
                        </a:rPr>
                        <m:t>) </m:t>
                      </m:r>
                      <m:r>
                        <a:rPr lang="en-US" sz="2800" b="1" i="1">
                          <a:latin typeface="Cambria Math"/>
                        </a:rPr>
                        <m:t>𝒙</m:t>
                      </m:r>
                      <m:r>
                        <a:rPr lang="en-US" sz="2800" b="1" i="1">
                          <a:latin typeface="Cambria Math"/>
                        </a:rPr>
                        <m:t>−</m:t>
                      </m:r>
                      <m:r>
                        <a:rPr lang="en-US" sz="2800" b="1" i="1">
                          <a:latin typeface="Cambria Math"/>
                        </a:rPr>
                        <m:t>𝒂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𝒃</m:t>
                      </m:r>
                      <m:r>
                        <a:rPr lang="en-US" sz="2800" b="1" i="1">
                          <a:latin typeface="Cambria Math"/>
                        </a:rPr>
                        <m:t>;</m:t>
                      </m:r>
                      <m:r>
                        <a:rPr lang="en-US" sz="2800" b="1" i="1">
                          <a:latin typeface="Cambria Math"/>
                        </a:rPr>
                        <m:t>𝒙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𝒃</m:t>
                      </m:r>
                      <m:r>
                        <a:rPr lang="en-US" sz="2800" b="1" i="1">
                          <a:latin typeface="Cambria Math"/>
                        </a:rPr>
                        <m:t>+</m:t>
                      </m:r>
                      <m:r>
                        <a:rPr lang="en-US" sz="2800" b="1" i="1">
                          <a:latin typeface="Cambria Math"/>
                        </a:rPr>
                        <m:t>𝒂</m:t>
                      </m:r>
                    </m:oMath>
                  </m:oMathPara>
                </a14:m>
                <a:endParaRPr lang="ru-RU" sz="2800" b="1" i="1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562" y="2715417"/>
                <a:ext cx="3973075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928561" y="3242700"/>
                <a:ext cx="525945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𝟑</m:t>
                      </m:r>
                      <m:r>
                        <a:rPr lang="en-US" sz="2800" b="1" i="1">
                          <a:latin typeface="Cambria Math"/>
                        </a:rPr>
                        <m:t>) </m:t>
                      </m:r>
                      <m:r>
                        <a:rPr lang="en-US" sz="2800" b="1" i="1">
                          <a:latin typeface="Cambria Math"/>
                        </a:rPr>
                        <m:t>𝒂</m:t>
                      </m:r>
                      <m:r>
                        <a:rPr lang="en-US" sz="2800" b="1" i="1">
                          <a:latin typeface="Cambria Math"/>
                        </a:rPr>
                        <m:t>−</m:t>
                      </m:r>
                      <m:r>
                        <a:rPr lang="en-US" sz="2800" b="1" i="1">
                          <a:latin typeface="Cambria Math"/>
                        </a:rPr>
                        <m:t>𝒙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𝒃</m:t>
                      </m:r>
                      <m:r>
                        <a:rPr lang="en-US" sz="2800" b="1" i="1">
                          <a:latin typeface="Cambria Math"/>
                        </a:rPr>
                        <m:t>:</m:t>
                      </m:r>
                      <m:r>
                        <a:rPr lang="en-US" sz="2800" b="1" i="1">
                          <a:latin typeface="Cambria Math"/>
                        </a:rPr>
                        <m:t>𝒙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𝒂</m:t>
                      </m:r>
                      <m:r>
                        <a:rPr lang="en-US" sz="2800" b="1" i="1">
                          <a:latin typeface="Cambria Math"/>
                        </a:rPr>
                        <m:t>−</m:t>
                      </m:r>
                      <m:r>
                        <a:rPr lang="en-US" sz="2800" b="1" i="1">
                          <a:latin typeface="Cambria Math"/>
                        </a:rPr>
                        <m:t>𝒃</m:t>
                      </m:r>
                      <m:r>
                        <a:rPr lang="en-US" sz="2800" b="1" i="1">
                          <a:latin typeface="Cambria Math"/>
                        </a:rPr>
                        <m:t> (</m:t>
                      </m:r>
                      <m:r>
                        <a:rPr lang="en-US" sz="2800" b="1" i="1">
                          <a:latin typeface="Cambria Math"/>
                        </a:rPr>
                        <m:t>𝒂</m:t>
                      </m:r>
                      <m:r>
                        <a:rPr lang="en-US" sz="2800" b="1" i="1">
                          <a:latin typeface="Cambria Math"/>
                        </a:rPr>
                        <m:t>&gt;</m:t>
                      </m:r>
                      <m:r>
                        <a:rPr lang="en-US" sz="2800" b="1" i="1">
                          <a:latin typeface="Cambria Math"/>
                        </a:rPr>
                        <m:t>𝒃</m:t>
                      </m:r>
                      <m:r>
                        <a:rPr lang="en-US" sz="2800" b="1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2800" b="1" i="1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561" y="3242700"/>
                <a:ext cx="5259453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928562" y="3765920"/>
                <a:ext cx="512954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𝟒</m:t>
                      </m:r>
                      <m:r>
                        <a:rPr lang="en-US" sz="2800" b="1" i="1">
                          <a:latin typeface="Cambria Math"/>
                        </a:rPr>
                        <m:t>) </m:t>
                      </m:r>
                      <m:r>
                        <a:rPr lang="en-US" sz="2800" b="1" i="1">
                          <a:latin typeface="Cambria Math"/>
                        </a:rPr>
                        <m:t>𝒙</m:t>
                      </m:r>
                      <m:r>
                        <a:rPr lang="en-US" sz="2800" b="1" i="1">
                          <a:latin typeface="Cambria Math"/>
                        </a:rPr>
                        <m:t>×</m:t>
                      </m:r>
                      <m:r>
                        <a:rPr lang="en-US" sz="2800" b="1" i="1">
                          <a:latin typeface="Cambria Math"/>
                        </a:rPr>
                        <m:t>𝒂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𝒃</m:t>
                      </m:r>
                      <m:r>
                        <a:rPr lang="en-US" sz="2800" b="1" i="1">
                          <a:latin typeface="Cambria Math"/>
                        </a:rPr>
                        <m:t>;</m:t>
                      </m:r>
                      <m:r>
                        <a:rPr lang="en-US" sz="2800" b="1" i="1">
                          <a:latin typeface="Cambria Math"/>
                        </a:rPr>
                        <m:t>𝒙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𝒃</m:t>
                      </m:r>
                      <m:r>
                        <a:rPr lang="en-US" sz="2800" b="1" i="1">
                          <a:latin typeface="Cambria Math"/>
                        </a:rPr>
                        <m:t> :</m:t>
                      </m:r>
                      <m:r>
                        <a:rPr lang="en-US" sz="2800" b="1" i="1">
                          <a:latin typeface="Cambria Math"/>
                        </a:rPr>
                        <m:t>𝒂</m:t>
                      </m:r>
                      <m:r>
                        <a:rPr lang="en-US" sz="2800" b="1" i="1">
                          <a:latin typeface="Cambria Math"/>
                        </a:rPr>
                        <m:t> (</m:t>
                      </m:r>
                      <m:r>
                        <a:rPr lang="en-US" sz="2800" b="1" i="1">
                          <a:latin typeface="Cambria Math"/>
                        </a:rPr>
                        <m:t>𝒃</m:t>
                      </m:r>
                      <m:r>
                        <a:rPr lang="en-US" sz="2800" b="1" i="1">
                          <a:latin typeface="Cambria Math"/>
                        </a:rPr>
                        <m:t>&gt;</m:t>
                      </m:r>
                      <m:r>
                        <a:rPr lang="en-US" sz="2800" b="1" i="1">
                          <a:latin typeface="Cambria Math"/>
                        </a:rPr>
                        <m:t>𝒂</m:t>
                      </m:r>
                      <m:r>
                        <a:rPr lang="en-US" sz="2800" b="1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2800" b="1" i="1" dirty="0"/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562" y="3765920"/>
                <a:ext cx="5129546" cy="5232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928561" y="4324109"/>
                <a:ext cx="384316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𝟓</m:t>
                      </m:r>
                      <m:r>
                        <a:rPr lang="en-US" sz="2800" b="1" i="1">
                          <a:latin typeface="Cambria Math"/>
                        </a:rPr>
                        <m:t>) </m:t>
                      </m:r>
                      <m:r>
                        <a:rPr lang="en-US" sz="2800" b="1" i="1">
                          <a:latin typeface="Cambria Math"/>
                        </a:rPr>
                        <m:t>𝒙</m:t>
                      </m:r>
                      <m:r>
                        <a:rPr lang="en-US" sz="2800" b="1" i="1">
                          <a:latin typeface="Cambria Math"/>
                        </a:rPr>
                        <m:t> :</m:t>
                      </m:r>
                      <m:r>
                        <a:rPr lang="en-US" sz="2800" b="1" i="1">
                          <a:latin typeface="Cambria Math"/>
                        </a:rPr>
                        <m:t>𝒂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𝒃</m:t>
                      </m:r>
                      <m:r>
                        <a:rPr lang="en-US" sz="2800" b="1" i="1">
                          <a:latin typeface="Cambria Math"/>
                        </a:rPr>
                        <m:t>;</m:t>
                      </m:r>
                      <m:r>
                        <a:rPr lang="en-US" sz="2800" b="1" i="1">
                          <a:latin typeface="Cambria Math"/>
                        </a:rPr>
                        <m:t>𝒙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𝒂</m:t>
                      </m:r>
                      <m:r>
                        <a:rPr lang="en-US" sz="2800" b="1" i="1">
                          <a:latin typeface="Cambria Math"/>
                        </a:rPr>
                        <m:t>×</m:t>
                      </m:r>
                      <m:r>
                        <a:rPr lang="en-US" sz="2800" b="1" i="1">
                          <a:latin typeface="Cambria Math"/>
                        </a:rPr>
                        <m:t>𝒃</m:t>
                      </m:r>
                    </m:oMath>
                  </m:oMathPara>
                </a14:m>
                <a:endParaRPr lang="ru-RU" sz="2800" b="1" i="1" dirty="0"/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561" y="4324109"/>
                <a:ext cx="3843168" cy="52322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928562" y="4847329"/>
                <a:ext cx="502208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𝟔</m:t>
                      </m:r>
                      <m:r>
                        <a:rPr lang="en-US" sz="2800" b="1" i="1">
                          <a:latin typeface="Cambria Math"/>
                        </a:rPr>
                        <m:t>) </m:t>
                      </m:r>
                      <m:r>
                        <a:rPr lang="en-US" sz="2800" b="1" i="1">
                          <a:latin typeface="Cambria Math"/>
                        </a:rPr>
                        <m:t>𝒂</m:t>
                      </m:r>
                      <m:r>
                        <a:rPr lang="en-US" sz="2800" b="1" i="1">
                          <a:latin typeface="Cambria Math"/>
                        </a:rPr>
                        <m:t> :</m:t>
                      </m:r>
                      <m:r>
                        <a:rPr lang="en-US" sz="2800" b="1" i="1">
                          <a:latin typeface="Cambria Math"/>
                        </a:rPr>
                        <m:t>𝒙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𝒃</m:t>
                      </m:r>
                      <m:r>
                        <a:rPr lang="en-US" sz="2800" b="1" i="1">
                          <a:latin typeface="Cambria Math"/>
                        </a:rPr>
                        <m:t>;</m:t>
                      </m:r>
                      <m:r>
                        <a:rPr lang="en-US" sz="2800" b="1" i="1">
                          <a:latin typeface="Cambria Math"/>
                        </a:rPr>
                        <m:t>𝒙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𝒂</m:t>
                      </m:r>
                      <m:r>
                        <a:rPr lang="en-US" sz="2800" b="1" i="1">
                          <a:latin typeface="Cambria Math"/>
                        </a:rPr>
                        <m:t> :</m:t>
                      </m:r>
                      <m:r>
                        <a:rPr lang="en-US" sz="2800" b="1" i="1">
                          <a:latin typeface="Cambria Math"/>
                        </a:rPr>
                        <m:t>𝒃</m:t>
                      </m:r>
                      <m:r>
                        <a:rPr lang="en-US" sz="2800" b="1" i="1">
                          <a:latin typeface="Cambria Math"/>
                        </a:rPr>
                        <m:t> (</m:t>
                      </m:r>
                      <m:r>
                        <a:rPr lang="en-US" sz="2800" b="1" i="1">
                          <a:latin typeface="Cambria Math"/>
                        </a:rPr>
                        <m:t>𝒂</m:t>
                      </m:r>
                      <m:r>
                        <a:rPr lang="en-US" sz="2800" b="1" i="1">
                          <a:latin typeface="Cambria Math"/>
                        </a:rPr>
                        <m:t>&gt;</m:t>
                      </m:r>
                      <m:r>
                        <a:rPr lang="en-US" sz="2800" b="1" i="1">
                          <a:latin typeface="Cambria Math"/>
                        </a:rPr>
                        <m:t>𝒃</m:t>
                      </m:r>
                      <m:r>
                        <a:rPr lang="en-US" sz="2800" b="1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2800" b="1" i="1" dirty="0"/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562" y="4847329"/>
                <a:ext cx="5022080" cy="52322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Прямоугольник 10"/>
          <p:cNvSpPr/>
          <p:nvPr/>
        </p:nvSpPr>
        <p:spPr>
          <a:xfrm>
            <a:off x="329636" y="5375503"/>
            <a:ext cx="85364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левая часть уравнения содержит несколько действий, то оно сводится к решению простейших уравнений.</a:t>
            </a:r>
            <a:endParaRPr lang="ru-RU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22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69768" y="268050"/>
            <a:ext cx="40466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 уравнений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7552" y="964177"/>
            <a:ext cx="842682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Если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обеим частям данного уравнения прибавить (или вычесть) одно и то же число, то получим уравнение, имеющее те же корни, что и данное.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67551" y="2573795"/>
            <a:ext cx="84268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Если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 части уравнения умножить (или разделить) на одно и то же отличное от нуля число, то получим уравнение, имеющее те же корни, что и данное.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7551" y="4577861"/>
            <a:ext cx="84268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Если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какое-нибудь слагаемое перенести из одной части уравнения в другую, изменив при этом знак на противоположный, то получим уравнение, имеющее те же корни, что и данное.</a:t>
            </a:r>
          </a:p>
        </p:txBody>
      </p:sp>
    </p:spTree>
    <p:extLst>
      <p:ext uri="{BB962C8B-B14F-4D97-AF65-F5344CB8AC3E}">
        <p14:creationId xmlns:p14="http://schemas.microsoft.com/office/powerpoint/2010/main" val="128564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5520" y="214263"/>
            <a:ext cx="58715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решения уравнений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3058" y="1070846"/>
            <a:ext cx="82654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упростить уравнение (раскрой скобки)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8563" y="1999148"/>
            <a:ext cx="82654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перенеси слагаемые с буквой в левую часть уравнения, без буквы – в правую часть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8563" y="3426331"/>
            <a:ext cx="82654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привести подобные слагаемые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3058" y="4450541"/>
            <a:ext cx="82809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разделить левую и правую части уравнения на множитель перед буквой</a:t>
            </a:r>
          </a:p>
        </p:txBody>
      </p:sp>
    </p:spTree>
    <p:extLst>
      <p:ext uri="{BB962C8B-B14F-4D97-AF65-F5344CB8AC3E}">
        <p14:creationId xmlns:p14="http://schemas.microsoft.com/office/powerpoint/2010/main" val="378509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9395" y="402522"/>
            <a:ext cx="19464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3889" y="1208457"/>
            <a:ext cx="28777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– 5х = 13 – 3х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6228" y="1864950"/>
            <a:ext cx="33041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-5х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+ 3х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- 8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+ 13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95912" y="2573535"/>
            <a:ext cx="13724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-2х = 5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30688" y="3187649"/>
            <a:ext cx="14750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 = -2,5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93977" y="3937176"/>
            <a:ext cx="20801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-2,5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89169" y="1208457"/>
            <a:ext cx="33441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2(х+3)-5 = 4 -(х-9)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86389" y="1942669"/>
            <a:ext cx="3749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2х + 6 – 5 = 4 – х + 9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26222" y="2554914"/>
            <a:ext cx="37321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2х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х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 +5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+4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+ 9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00124" y="3282763"/>
            <a:ext cx="14414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3х = 12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260772" y="3947821"/>
            <a:ext cx="18630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 = 12 : 3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260772" y="4567564"/>
            <a:ext cx="10310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 =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925107" y="5184942"/>
            <a:ext cx="16361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4</a:t>
            </a:r>
          </a:p>
        </p:txBody>
      </p:sp>
    </p:spTree>
    <p:extLst>
      <p:ext uri="{BB962C8B-B14F-4D97-AF65-F5344CB8AC3E}">
        <p14:creationId xmlns:p14="http://schemas.microsoft.com/office/powerpoint/2010/main" val="149541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1059" y="1218310"/>
            <a:ext cx="26035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2х = 18 – х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49304" y="250123"/>
            <a:ext cx="4764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Решите самостоятельно: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41059" y="2078922"/>
            <a:ext cx="34499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9х + 4 = 48 – 2х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41059" y="2840922"/>
            <a:ext cx="34499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7х + 3 = 30 – 2х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41059" y="3629816"/>
            <a:ext cx="34243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7 – 2х = 3х – 18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41058" y="4490429"/>
            <a:ext cx="44759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0,4х + 3,8 = 2,6 – 0,8х </a:t>
            </a:r>
          </a:p>
        </p:txBody>
      </p:sp>
      <p:sp>
        <p:nvSpPr>
          <p:cNvPr id="9" name="Овал 8"/>
          <p:cNvSpPr/>
          <p:nvPr/>
        </p:nvSpPr>
        <p:spPr>
          <a:xfrm>
            <a:off x="4096870" y="936066"/>
            <a:ext cx="985841" cy="867019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6</a:t>
            </a:r>
            <a:endParaRPr lang="ru-RU" sz="3600" b="1" dirty="0"/>
          </a:p>
        </p:txBody>
      </p:sp>
      <p:sp>
        <p:nvSpPr>
          <p:cNvPr id="11" name="Овал 10"/>
          <p:cNvSpPr/>
          <p:nvPr/>
        </p:nvSpPr>
        <p:spPr>
          <a:xfrm>
            <a:off x="4728068" y="1803084"/>
            <a:ext cx="973484" cy="892133"/>
          </a:xfrm>
          <a:prstGeom prst="ellipse">
            <a:avLst/>
          </a:prstGeom>
          <a:ln>
            <a:solidFill>
              <a:srgbClr val="00B05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4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403068" y="2663697"/>
            <a:ext cx="1024626" cy="864950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3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040887" y="3491897"/>
            <a:ext cx="1014337" cy="86061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5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732494" y="4352509"/>
            <a:ext cx="1021977" cy="851647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- 1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13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18959" y="2482334"/>
            <a:ext cx="31470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 уроке</a:t>
            </a:r>
          </a:p>
        </p:txBody>
      </p:sp>
    </p:spTree>
    <p:extLst>
      <p:ext uri="{BB962C8B-B14F-4D97-AF65-F5344CB8AC3E}">
        <p14:creationId xmlns:p14="http://schemas.microsoft.com/office/powerpoint/2010/main" val="82476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75</TotalTime>
  <Words>478</Words>
  <Application>Microsoft Office PowerPoint</Application>
  <PresentationFormat>Экран (4:3)</PresentationFormat>
  <Paragraphs>56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Влад Минаев</dc:creator>
  <cp:lastModifiedBy>Влад Минаев</cp:lastModifiedBy>
  <cp:revision>10</cp:revision>
  <dcterms:created xsi:type="dcterms:W3CDTF">2022-03-18T20:08:07Z</dcterms:created>
  <dcterms:modified xsi:type="dcterms:W3CDTF">2022-05-03T11:56:19Z</dcterms:modified>
</cp:coreProperties>
</file>