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3" r:id="rId16"/>
    <p:sldId id="271" r:id="rId17"/>
    <p:sldId id="272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12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nf-sch9.edumsko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1877" y="3643688"/>
            <a:ext cx="68253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Осевая и центральная симметрии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234244" y="1523435"/>
            <a:ext cx="21082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27.04.22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70939" y="2575409"/>
            <a:ext cx="41978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работа.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5459" y="177514"/>
            <a:ext cx="8077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Наро-Фоминская средняя общеобразовательная школа №9 имени дважды Героя Советского Союза, лётчика-космонавта В.В. Лебедева</a:t>
            </a:r>
            <a:endParaRPr lang="ru-RU" sz="2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43587" y="520357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учитель математики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Минаева Светлана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22719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51823" y="188640"/>
            <a:ext cx="805429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kumimoji="0"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фигур, </a:t>
            </a:r>
          </a:p>
          <a:p>
            <a:pPr algn="ctr" eaLnBrk="0" hangingPunct="0"/>
            <a:r>
              <a:rPr kumimoji="0"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обладающих </a:t>
            </a:r>
            <a:r>
              <a:rPr kumimoji="0"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одной осью симметрии</a:t>
            </a: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1619250" y="1916113"/>
            <a:ext cx="2089150" cy="1441450"/>
            <a:chOff x="793" y="1207"/>
            <a:chExt cx="1316" cy="908"/>
          </a:xfrm>
        </p:grpSpPr>
        <p:sp>
          <p:nvSpPr>
            <p:cNvPr id="4" name="Line 4"/>
            <p:cNvSpPr>
              <a:spLocks noChangeShapeType="1"/>
            </p:cNvSpPr>
            <p:nvPr/>
          </p:nvSpPr>
          <p:spPr bwMode="auto">
            <a:xfrm flipV="1">
              <a:off x="793" y="1207"/>
              <a:ext cx="1270" cy="454"/>
            </a:xfrm>
            <a:prstGeom prst="line">
              <a:avLst/>
            </a:prstGeom>
            <a:noFill/>
            <a:ln w="2222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Line 5"/>
            <p:cNvSpPr>
              <a:spLocks noChangeShapeType="1"/>
            </p:cNvSpPr>
            <p:nvPr/>
          </p:nvSpPr>
          <p:spPr bwMode="auto">
            <a:xfrm>
              <a:off x="793" y="1661"/>
              <a:ext cx="1316" cy="454"/>
            </a:xfrm>
            <a:prstGeom prst="line">
              <a:avLst/>
            </a:prstGeom>
            <a:noFill/>
            <a:ln w="2222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1619250" y="2636838"/>
            <a:ext cx="230505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1467417" y="2975429"/>
            <a:ext cx="1296988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sz="2800" b="1" dirty="0">
                <a:solidFill>
                  <a:srgbClr val="C00000"/>
                </a:solidFill>
                <a:latin typeface="Monotype Corsiva" pitchFamily="66" charset="0"/>
              </a:rPr>
              <a:t>Угол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4860032" y="1773238"/>
            <a:ext cx="2808287" cy="17272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CCCC"/>
          </a:solidFill>
          <a:ln w="19050">
            <a:solidFill>
              <a:srgbClr val="FF7575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6264175" y="1609941"/>
            <a:ext cx="10561" cy="221671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4308345" y="3773502"/>
            <a:ext cx="410527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Равнобедренная трапеция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2407150" y="3896325"/>
            <a:ext cx="1727200" cy="2232025"/>
          </a:xfrm>
          <a:prstGeom prst="triangle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3270750" y="3357563"/>
            <a:ext cx="0" cy="315360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315653" y="4457311"/>
            <a:ext cx="2456122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ru-RU" sz="2800" b="1" dirty="0">
                <a:solidFill>
                  <a:srgbClr val="C00000"/>
                </a:solidFill>
                <a:latin typeface="Monotype Corsiva" pitchFamily="66" charset="0"/>
              </a:rPr>
              <a:t>Равнобедренный </a:t>
            </a:r>
          </a:p>
          <a:p>
            <a:pPr algn="ctr"/>
            <a:r>
              <a:rPr kumimoji="0" lang="ru-RU" sz="2800" b="1" dirty="0">
                <a:solidFill>
                  <a:srgbClr val="C00000"/>
                </a:solidFill>
                <a:latin typeface="Monotype Corsiva" pitchFamily="66" charset="0"/>
              </a:rPr>
              <a:t>треугольник</a:t>
            </a:r>
          </a:p>
        </p:txBody>
      </p:sp>
    </p:spTree>
    <p:extLst>
      <p:ext uri="{BB962C8B-B14F-4D97-AF65-F5344CB8AC3E}">
        <p14:creationId xmlns:p14="http://schemas.microsoft.com/office/powerpoint/2010/main" val="38227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12375" y="267247"/>
            <a:ext cx="8292353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фигур,</a:t>
            </a:r>
            <a:b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обладающих двумя осями симметрии</a:t>
            </a: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1793935" y="1605209"/>
            <a:ext cx="244792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Прямоугольник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51050" y="2494111"/>
            <a:ext cx="1873250" cy="3167063"/>
          </a:xfrm>
          <a:prstGeom prst="rect">
            <a:avLst/>
          </a:prstGeom>
          <a:solidFill>
            <a:srgbClr val="FFCCCC"/>
          </a:solidFill>
          <a:ln w="19050">
            <a:solidFill>
              <a:srgbClr val="FF7575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1619250" y="4078436"/>
            <a:ext cx="273685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987675" y="2133749"/>
            <a:ext cx="0" cy="42481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5657485" y="1665761"/>
            <a:ext cx="252095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Ромб</a:t>
            </a: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6216660" y="2636986"/>
            <a:ext cx="1441450" cy="3024188"/>
          </a:xfrm>
          <a:prstGeom prst="diamond">
            <a:avLst/>
          </a:prstGeom>
          <a:solidFill>
            <a:srgbClr val="99CCFF"/>
          </a:solidFill>
          <a:ln w="1905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5796136" y="4149874"/>
            <a:ext cx="2243648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6937385" y="2205186"/>
            <a:ext cx="0" cy="42481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00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07576" y="89647"/>
            <a:ext cx="8857130" cy="142872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фигур, имеющих более</a:t>
            </a:r>
            <a:b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двух осей симметрии</a:t>
            </a:r>
          </a:p>
        </p:txBody>
      </p:sp>
      <p:sp>
        <p:nvSpPr>
          <p:cNvPr id="3" name="Text Box 21"/>
          <p:cNvSpPr txBox="1">
            <a:spLocks noChangeArrowheads="1"/>
          </p:cNvSpPr>
          <p:nvPr/>
        </p:nvSpPr>
        <p:spPr bwMode="auto">
          <a:xfrm>
            <a:off x="968762" y="1180448"/>
            <a:ext cx="2643206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700" b="1" dirty="0">
                <a:solidFill>
                  <a:srgbClr val="C00000"/>
                </a:solidFill>
                <a:latin typeface="Monotype Corsiva" pitchFamily="66" charset="0"/>
              </a:rPr>
              <a:t>Равносторонний треугольник</a:t>
            </a: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547813" y="2285031"/>
            <a:ext cx="2232025" cy="1800225"/>
          </a:xfrm>
          <a:prstGeom prst="triangle">
            <a:avLst>
              <a:gd name="adj" fmla="val 50000"/>
            </a:avLst>
          </a:prstGeom>
          <a:solidFill>
            <a:srgbClr val="FFCCCC"/>
          </a:solidFill>
          <a:ln w="19050">
            <a:solidFill>
              <a:srgbClr val="FF7575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2662238" y="1916732"/>
            <a:ext cx="0" cy="25923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 flipH="1" flipV="1">
            <a:off x="1692275" y="2859707"/>
            <a:ext cx="2232025" cy="12969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 flipV="1">
            <a:off x="1331913" y="2716832"/>
            <a:ext cx="2520950" cy="15113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auto">
          <a:xfrm>
            <a:off x="6529946" y="1226248"/>
            <a:ext cx="1547812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700" b="1" dirty="0">
                <a:solidFill>
                  <a:srgbClr val="C00000"/>
                </a:solidFill>
                <a:latin typeface="Monotype Corsiva" pitchFamily="66" charset="0"/>
              </a:rPr>
              <a:t>Квадрат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360990" y="2060575"/>
            <a:ext cx="2087563" cy="20161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4764997" y="3068960"/>
            <a:ext cx="3455988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6403978" y="1412876"/>
            <a:ext cx="0" cy="32400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5000628" y="1700214"/>
            <a:ext cx="2736850" cy="26638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 flipH="1">
            <a:off x="5106990" y="1700214"/>
            <a:ext cx="2663825" cy="26638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3309938" y="4437063"/>
            <a:ext cx="1944687" cy="1943100"/>
          </a:xfrm>
          <a:prstGeom prst="ellipse">
            <a:avLst/>
          </a:prstGeom>
          <a:solidFill>
            <a:srgbClr val="66FF99"/>
          </a:solidFill>
          <a:ln w="19050">
            <a:solidFill>
              <a:srgbClr val="009E35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0" lang="ru-RU" sz="2400">
              <a:latin typeface="Verdana" pitchFamily="34" charset="0"/>
            </a:endParaRPr>
          </a:p>
        </p:txBody>
      </p:sp>
      <p:sp>
        <p:nvSpPr>
          <p:cNvPr id="15" name="Text Box 23"/>
          <p:cNvSpPr txBox="1">
            <a:spLocks noChangeArrowheads="1"/>
          </p:cNvSpPr>
          <p:nvPr/>
        </p:nvSpPr>
        <p:spPr bwMode="auto">
          <a:xfrm>
            <a:off x="5106990" y="5643541"/>
            <a:ext cx="1944687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Круг</a:t>
            </a: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2915816" y="5445125"/>
            <a:ext cx="2665412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>
            <a:off x="4284663" y="4076700"/>
            <a:ext cx="0" cy="25923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>
            <a:off x="3203575" y="4365625"/>
            <a:ext cx="2160588" cy="21590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 flipV="1">
            <a:off x="3276600" y="4365625"/>
            <a:ext cx="2087563" cy="20875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52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 animBg="1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77724" y="198186"/>
            <a:ext cx="810726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фигур,</a:t>
            </a:r>
            <a:b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обладающих осевой симметрией</a:t>
            </a:r>
          </a:p>
        </p:txBody>
      </p:sp>
      <p:sp>
        <p:nvSpPr>
          <p:cNvPr id="3" name="AutoShape 9"/>
          <p:cNvSpPr>
            <a:spLocks noChangeArrowheads="1"/>
          </p:cNvSpPr>
          <p:nvPr/>
        </p:nvSpPr>
        <p:spPr bwMode="auto">
          <a:xfrm>
            <a:off x="1619672" y="1628800"/>
            <a:ext cx="2520528" cy="1501785"/>
          </a:xfrm>
          <a:prstGeom prst="rtTriangle">
            <a:avLst/>
          </a:prstGeom>
          <a:solidFill>
            <a:srgbClr val="99CCFF"/>
          </a:solidFill>
          <a:ln w="25400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1195969" y="3143400"/>
            <a:ext cx="2952750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sz="2800" b="1" dirty="0">
                <a:solidFill>
                  <a:srgbClr val="C00000"/>
                </a:solidFill>
                <a:latin typeface="Monotype Corsiva" pitchFamily="66" charset="0"/>
              </a:rPr>
              <a:t>Произвольный треугольник</a:t>
            </a: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5220494" y="2124850"/>
            <a:ext cx="3168650" cy="1296988"/>
          </a:xfrm>
          <a:prstGeom prst="parallelogram">
            <a:avLst>
              <a:gd name="adj" fmla="val 61077"/>
            </a:avLst>
          </a:prstGeom>
          <a:solidFill>
            <a:srgbClr val="B9FFFF"/>
          </a:solidFill>
          <a:ln w="25400">
            <a:solidFill>
              <a:srgbClr val="00808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5143504" y="3545005"/>
            <a:ext cx="288131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Параллелограмм</a:t>
            </a:r>
          </a:p>
        </p:txBody>
      </p:sp>
      <p:pic>
        <p:nvPicPr>
          <p:cNvPr id="7" name="Picture 2" descr="C:\Users\admin\Desktop\Безымянный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8" t="20040" r="52480" b="23755"/>
          <a:stretch/>
        </p:blipFill>
        <p:spPr bwMode="auto">
          <a:xfrm>
            <a:off x="3174509" y="4005064"/>
            <a:ext cx="2405603" cy="257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5557327" y="5284462"/>
            <a:ext cx="2232025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Неправильный многоугольник</a:t>
            </a:r>
          </a:p>
        </p:txBody>
      </p:sp>
    </p:spTree>
    <p:extLst>
      <p:ext uri="{BB962C8B-B14F-4D97-AF65-F5344CB8AC3E}">
        <p14:creationId xmlns:p14="http://schemas.microsoft.com/office/powerpoint/2010/main" val="106460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2629" y="268051"/>
            <a:ext cx="74597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 симметрия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2729" y="1194792"/>
            <a:ext cx="83013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Точки А и А</a:t>
            </a:r>
            <a:r>
              <a:rPr lang="ru-RU" sz="28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называются </a:t>
            </a:r>
            <a:r>
              <a:rPr lang="ru-RU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симметричными относительно </a:t>
            </a:r>
            <a:r>
              <a:rPr lang="ru-RU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точки </a:t>
            </a:r>
            <a:r>
              <a:rPr lang="ru-RU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если О – середина отрезка АА</a:t>
            </a:r>
            <a:r>
              <a:rPr lang="ru-RU" sz="28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74231" y="4575175"/>
            <a:ext cx="45008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Точка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центр симметрии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Line 17"/>
          <p:cNvSpPr>
            <a:spLocks noChangeShapeType="1"/>
          </p:cNvSpPr>
          <p:nvPr/>
        </p:nvSpPr>
        <p:spPr bwMode="auto">
          <a:xfrm flipV="1">
            <a:off x="1571622" y="4214813"/>
            <a:ext cx="1295400" cy="720725"/>
          </a:xfrm>
          <a:prstGeom prst="line">
            <a:avLst/>
          </a:prstGeom>
          <a:noFill/>
          <a:ln w="25400">
            <a:solidFill>
              <a:srgbClr val="CC3399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" name="Line 17"/>
          <p:cNvSpPr>
            <a:spLocks noChangeShapeType="1"/>
          </p:cNvSpPr>
          <p:nvPr/>
        </p:nvSpPr>
        <p:spPr bwMode="auto">
          <a:xfrm flipV="1">
            <a:off x="2857497" y="3500438"/>
            <a:ext cx="1295400" cy="720725"/>
          </a:xfrm>
          <a:prstGeom prst="line">
            <a:avLst/>
          </a:prstGeom>
          <a:noFill/>
          <a:ln w="25400">
            <a:solidFill>
              <a:srgbClr val="CC3399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500185" y="4857750"/>
            <a:ext cx="142875" cy="142875"/>
          </a:xfrm>
          <a:prstGeom prst="ellipse">
            <a:avLst/>
          </a:prstGeom>
          <a:solidFill>
            <a:srgbClr val="CC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786060" y="4143375"/>
            <a:ext cx="142875" cy="142875"/>
          </a:xfrm>
          <a:prstGeom prst="ellipse">
            <a:avLst/>
          </a:prstGeom>
          <a:solidFill>
            <a:srgbClr val="CC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071935" y="3429000"/>
            <a:ext cx="142875" cy="142875"/>
          </a:xfrm>
          <a:prstGeom prst="ellipse">
            <a:avLst/>
          </a:prstGeom>
          <a:solidFill>
            <a:srgbClr val="CC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>
            <a:off x="2120897" y="4508500"/>
            <a:ext cx="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19"/>
          <p:cNvSpPr>
            <a:spLocks noChangeShapeType="1"/>
          </p:cNvSpPr>
          <p:nvPr/>
        </p:nvSpPr>
        <p:spPr bwMode="auto">
          <a:xfrm>
            <a:off x="3344860" y="3860800"/>
            <a:ext cx="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Text Box 27"/>
          <p:cNvSpPr txBox="1">
            <a:spLocks noChangeArrowheads="1"/>
          </p:cNvSpPr>
          <p:nvPr/>
        </p:nvSpPr>
        <p:spPr bwMode="auto">
          <a:xfrm>
            <a:off x="1214435" y="4357688"/>
            <a:ext cx="81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2479672" y="3789363"/>
            <a:ext cx="360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5" name="Text Box 28"/>
          <p:cNvSpPr txBox="1">
            <a:spLocks noChangeArrowheads="1"/>
          </p:cNvSpPr>
          <p:nvPr/>
        </p:nvSpPr>
        <p:spPr bwMode="auto">
          <a:xfrm>
            <a:off x="3714744" y="2928934"/>
            <a:ext cx="1071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481896" y="2875002"/>
            <a:ext cx="16765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АО = ОА₁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73852" y="5232883"/>
            <a:ext cx="83129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Точка О считается симметричной самой себе.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42190" y="5756103"/>
            <a:ext cx="87762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 относительно точки называется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центральной симметрией</a:t>
            </a:r>
          </a:p>
        </p:txBody>
      </p:sp>
    </p:spTree>
    <p:extLst>
      <p:ext uri="{BB962C8B-B14F-4D97-AF65-F5344CB8AC3E}">
        <p14:creationId xmlns:p14="http://schemas.microsoft.com/office/powerpoint/2010/main" val="22141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276475" y="214313"/>
            <a:ext cx="5510213" cy="500062"/>
          </a:xfrm>
          <a:prstGeom prst="rect">
            <a:avLst/>
          </a:prstGeom>
          <a:noFill/>
          <a:ln w="19050">
            <a:solidFill>
              <a:srgbClr val="0000CC"/>
            </a:solidFill>
            <a:prstDash val="sysDot"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9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Центральная симметрия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785813" y="1646238"/>
            <a:ext cx="3338512" cy="1831975"/>
          </a:xfrm>
          <a:prstGeom prst="line">
            <a:avLst/>
          </a:prstGeom>
          <a:ln w="190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785815" y="847725"/>
            <a:ext cx="1423985" cy="2609850"/>
          </a:xfrm>
          <a:prstGeom prst="line">
            <a:avLst/>
          </a:prstGeom>
          <a:ln w="190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 flipH="1">
            <a:off x="2739231" y="261145"/>
            <a:ext cx="860425" cy="1909762"/>
          </a:xfrm>
          <a:prstGeom prst="line">
            <a:avLst/>
          </a:prstGeom>
          <a:ln w="190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284663" y="1412875"/>
            <a:ext cx="4079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571625" y="428625"/>
            <a:ext cx="355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611188" y="3644900"/>
            <a:ext cx="390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10" name="Овал 9"/>
          <p:cNvSpPr/>
          <p:nvPr/>
        </p:nvSpPr>
        <p:spPr>
          <a:xfrm>
            <a:off x="714375" y="3429000"/>
            <a:ext cx="133350" cy="133350"/>
          </a:xfrm>
          <a:prstGeom prst="ellipse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071938" y="1571625"/>
            <a:ext cx="133350" cy="133350"/>
          </a:xfrm>
          <a:prstGeom prst="ellipse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143125" y="714375"/>
            <a:ext cx="133350" cy="133350"/>
          </a:xfrm>
          <a:prstGeom prst="ellipse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143375" y="3492980"/>
            <a:ext cx="133350" cy="133350"/>
          </a:xfrm>
          <a:prstGeom prst="ellipse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429125" y="2928938"/>
            <a:ext cx="500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3246983" y="2607469"/>
            <a:ext cx="1814513" cy="28575"/>
          </a:xfrm>
          <a:prstGeom prst="line">
            <a:avLst/>
          </a:prstGeom>
          <a:ln w="1905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3290416" y="4464844"/>
            <a:ext cx="1814513" cy="28575"/>
          </a:xfrm>
          <a:prstGeom prst="line">
            <a:avLst/>
          </a:prstGeom>
          <a:ln w="1905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4139952" y="5357813"/>
            <a:ext cx="133350" cy="133350"/>
          </a:xfrm>
          <a:prstGeom prst="ellipse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3500438" y="5429250"/>
            <a:ext cx="5004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4031456" y="2428875"/>
            <a:ext cx="2143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098131" y="4562475"/>
            <a:ext cx="2143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256946" y="828196"/>
            <a:ext cx="1905958" cy="2684313"/>
          </a:xfrm>
          <a:prstGeom prst="line">
            <a:avLst/>
          </a:prstGeom>
          <a:ln w="1905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3788569" y="3998119"/>
            <a:ext cx="2738438" cy="1885950"/>
          </a:xfrm>
          <a:prstGeom prst="line">
            <a:avLst/>
          </a:prstGeom>
          <a:ln w="1905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6072188" y="6286500"/>
            <a:ext cx="133350" cy="133350"/>
          </a:xfrm>
          <a:prstGeom prst="ellipse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6572250" y="6143625"/>
            <a:ext cx="433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В₁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3500438" y="2714625"/>
            <a:ext cx="2143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429000" y="2643188"/>
            <a:ext cx="2143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679156" y="4349564"/>
            <a:ext cx="2143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585493" y="4286250"/>
            <a:ext cx="2143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16200000" flipH="1">
            <a:off x="2445544" y="1836515"/>
            <a:ext cx="52388" cy="3381375"/>
          </a:xfrm>
          <a:prstGeom prst="line">
            <a:avLst/>
          </a:prstGeom>
          <a:ln w="1905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6200000" flipH="1">
            <a:off x="5879307" y="1907381"/>
            <a:ext cx="52388" cy="3381375"/>
          </a:xfrm>
          <a:prstGeom prst="line">
            <a:avLst/>
          </a:prstGeom>
          <a:ln w="1905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Овал 31"/>
          <p:cNvSpPr/>
          <p:nvPr/>
        </p:nvSpPr>
        <p:spPr>
          <a:xfrm>
            <a:off x="7572375" y="3571875"/>
            <a:ext cx="133350" cy="133350"/>
          </a:xfrm>
          <a:prstGeom prst="ellipse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7786688" y="3500438"/>
            <a:ext cx="4828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rot="5400000" flipH="1" flipV="1">
            <a:off x="2614753" y="3589346"/>
            <a:ext cx="2143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 flipH="1" flipV="1">
            <a:off x="2464594" y="3607594"/>
            <a:ext cx="2143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 flipH="1" flipV="1">
            <a:off x="2536032" y="3607594"/>
            <a:ext cx="2143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 flipH="1" flipV="1">
            <a:off x="5679282" y="3607594"/>
            <a:ext cx="2143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 flipH="1" flipV="1">
            <a:off x="5750719" y="3607594"/>
            <a:ext cx="2143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 flipH="1" flipV="1">
            <a:off x="5822157" y="3607594"/>
            <a:ext cx="2143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 flipV="1">
            <a:off x="4253773" y="5471634"/>
            <a:ext cx="1818415" cy="881541"/>
          </a:xfrm>
          <a:prstGeom prst="line">
            <a:avLst/>
          </a:prstGeom>
          <a:ln w="190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6138863" y="3642961"/>
            <a:ext cx="1501295" cy="2643539"/>
          </a:xfrm>
          <a:prstGeom prst="line">
            <a:avLst/>
          </a:prstGeom>
          <a:ln w="190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V="1">
            <a:off x="4253773" y="3685696"/>
            <a:ext cx="3338131" cy="1691646"/>
          </a:xfrm>
          <a:prstGeom prst="line">
            <a:avLst/>
          </a:prstGeom>
          <a:ln w="190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5365189" y="1466098"/>
            <a:ext cx="28472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∆ABC = ∆A₁B₁C₁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27806" y="4111817"/>
            <a:ext cx="298211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Центрально-симметричные точки лежат на одной прямой с центром симметрии по разные стороны и на равном расстоянии от </a:t>
            </a:r>
            <a:r>
              <a:rPr lang="ru-RU" alt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него.</a:t>
            </a:r>
            <a:endParaRPr lang="ru-RU" altLang="ru-RU" sz="2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195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8" grpId="0" animBg="1"/>
      <p:bldP spid="19" grpId="0"/>
      <p:bldP spid="24" grpId="0" animBg="1"/>
      <p:bldP spid="25" grpId="0"/>
      <p:bldP spid="32" grpId="0" animBg="1"/>
      <p:bldP spid="33" grpId="0"/>
      <p:bldP spid="51" grpId="0"/>
      <p:bldP spid="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214414" y="214290"/>
            <a:ext cx="685804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Примеры </a:t>
            </a:r>
          </a:p>
          <a:p>
            <a:pPr algn="ctr"/>
            <a:r>
              <a:rPr lang="ru-RU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центральной </a:t>
            </a:r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симметрии</a:t>
            </a:r>
            <a:endParaRPr lang="ru-RU" sz="44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s://ds03.infourok.ru/uploads/ex/06cc/0001665b-bf933859/img5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875" t="27084" r="3906" b="8333"/>
          <a:stretch>
            <a:fillRect/>
          </a:stretch>
        </p:blipFill>
        <p:spPr bwMode="auto">
          <a:xfrm>
            <a:off x="1238739" y="1492672"/>
            <a:ext cx="2357454" cy="2320034"/>
          </a:xfrm>
          <a:prstGeom prst="rect">
            <a:avLst/>
          </a:prstGeom>
          <a:noFill/>
        </p:spPr>
      </p:pic>
      <p:pic>
        <p:nvPicPr>
          <p:cNvPr id="4" name="Picture 6" descr="https://cf2.ppt-online.org/files2/slide/z/zCM6wSrspcbVkdmYZF81vU72X0ToGn3gQfLyHPOR4N/slide-1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97" t="6533" r="50195" b="21602"/>
          <a:stretch>
            <a:fillRect/>
          </a:stretch>
        </p:blipFill>
        <p:spPr bwMode="auto">
          <a:xfrm>
            <a:off x="5929322" y="1484784"/>
            <a:ext cx="2500330" cy="2115664"/>
          </a:xfrm>
          <a:prstGeom prst="rect">
            <a:avLst/>
          </a:prstGeom>
          <a:noFill/>
        </p:spPr>
      </p:pic>
      <p:pic>
        <p:nvPicPr>
          <p:cNvPr id="5" name="Picture 4" descr="https://ds05.infourok.ru/uploads/ex/0aea/000e14a9-7975fe50/hello_html_2932bed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3878453"/>
            <a:ext cx="2795558" cy="25714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059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214414" y="214290"/>
            <a:ext cx="68580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Примеры   </a:t>
            </a:r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симметрии</a:t>
            </a:r>
            <a:endParaRPr lang="ru-RU" sz="44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857232"/>
            <a:ext cx="83299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Пауки создают совершенные симметричные сети.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https://d1wfk983t5ekub.cloudfront.net/1920x1080/HJg48p0ObQ/a251a45b-e510-4823-ac2c-5f234e71848e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3831" y="1500174"/>
            <a:ext cx="6799213" cy="45328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8928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67553" y="297759"/>
            <a:ext cx="8471937" cy="1143000"/>
          </a:xfrm>
          <a:prstGeom prst="rect">
            <a:avLst/>
          </a:prstGeom>
          <a:ln w="19050">
            <a:solidFill>
              <a:srgbClr val="0000CC"/>
            </a:solidFill>
            <a:prstDash val="sysDot"/>
          </a:ln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Фигуры, симметричные относительно точки (примеры)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00188" y="1988840"/>
            <a:ext cx="2428875" cy="21431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643188" y="2996952"/>
            <a:ext cx="142875" cy="142875"/>
          </a:xfrm>
          <a:prstGeom prst="ellipse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572125" y="1844824"/>
            <a:ext cx="2357438" cy="2357437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670221" y="2996952"/>
            <a:ext cx="142875" cy="142875"/>
          </a:xfrm>
          <a:prstGeom prst="ellipse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араллелограмм 6"/>
          <p:cNvSpPr/>
          <p:nvPr/>
        </p:nvSpPr>
        <p:spPr>
          <a:xfrm>
            <a:off x="3419872" y="4365104"/>
            <a:ext cx="2736304" cy="1872208"/>
          </a:xfrm>
          <a:prstGeom prst="parallelogram">
            <a:avLst/>
          </a:prstGeom>
          <a:solidFill>
            <a:srgbClr val="33CC3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716586" y="5301208"/>
            <a:ext cx="142875" cy="142875"/>
          </a:xfrm>
          <a:prstGeom prst="ellipse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51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214414" y="214290"/>
            <a:ext cx="685804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00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  симметрии</a:t>
            </a:r>
          </a:p>
          <a:p>
            <a:pPr algn="ctr"/>
            <a:endParaRPr lang="ru-RU" sz="44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Самые впечатляющие образцы природной симметри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876008"/>
            <a:ext cx="5137926" cy="385344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04800" y="4729454"/>
            <a:ext cx="84436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Не одну тысячу лет люди восторгались идеальной гексагональной формой пчелиных сот, задаваясь вопросом, как этим насекомым на инстинктивном уровне удаётся создавать форму, которую человек способен воспроизвести только при наличии линейки и циркуля? По мнению математиков, эта форма является идеальной для хранения максимально возможного количества мёда при использовании минимального количества воска.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имметричное творение является одним из самых впечатляющих в природе.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61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214414" y="214290"/>
            <a:ext cx="685804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00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  симметрии</a:t>
            </a:r>
          </a:p>
          <a:p>
            <a:pPr algn="ctr"/>
            <a:endParaRPr lang="ru-RU" sz="44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5812" y="928670"/>
            <a:ext cx="81206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Вирусы имеют симметричную форму.  Принимая такую форму, они решают задачу экономии своих ресурсов для захвата клетки.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https://sitekid.ru/imgn/106/9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2644" y="1857643"/>
            <a:ext cx="5686979" cy="41433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0613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27584" y="297413"/>
            <a:ext cx="780670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r>
              <a:rPr kumimoji="0"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Осевая симметрия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23529" y="1196976"/>
            <a:ext cx="5040559" cy="4683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174625"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Одна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точка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называется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симметричной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другой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относительно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прямой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если данная прямая проходит через середину отрезка, соединяющего эти точки, и перпендикулярна к этому отрезку. 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098" y="2420888"/>
            <a:ext cx="3146425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6518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214414" y="97469"/>
            <a:ext cx="685804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0000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</a:t>
            </a:r>
          </a:p>
          <a:p>
            <a:pPr algn="ctr"/>
            <a:r>
              <a:rPr lang="ru-RU" sz="4800" b="1" dirty="0" smtClean="0">
                <a:ln w="11430"/>
                <a:solidFill>
                  <a:srgbClr val="0000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осевой симметрии</a:t>
            </a:r>
          </a:p>
          <a:p>
            <a:pPr algn="ctr"/>
            <a:endParaRPr lang="ru-RU" sz="44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s://ds04.infourok.ru/uploads/ex/112c/00068d53-189cfe63/hello_html_m45e04b6d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1588500"/>
            <a:ext cx="5119690" cy="49368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2544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214414" y="116632"/>
            <a:ext cx="685804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11430"/>
                <a:solidFill>
                  <a:srgbClr val="0000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</a:t>
            </a:r>
          </a:p>
          <a:p>
            <a:pPr algn="ctr"/>
            <a:r>
              <a:rPr lang="ru-RU" sz="4800" b="1" dirty="0">
                <a:ln w="11430"/>
                <a:solidFill>
                  <a:srgbClr val="0000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осевой симметрии</a:t>
            </a:r>
          </a:p>
          <a:p>
            <a:pPr algn="ctr"/>
            <a:endParaRPr lang="ru-RU" sz="44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https://www.thoughtco.com/thmb/BoJO0H-yK1UHR0YF-Hvb9wcmNx4=/519x672/filters:fill%28auto,1%29/greenappleseeds-56a12b113df78cf772680d0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1556792"/>
            <a:ext cx="3943343" cy="5105831"/>
          </a:xfrm>
          <a:prstGeom prst="rect">
            <a:avLst/>
          </a:prstGeom>
          <a:noFill/>
        </p:spPr>
      </p:pic>
      <p:cxnSp>
        <p:nvCxnSpPr>
          <p:cNvPr id="4" name="Прямая соединительная линия 3"/>
          <p:cNvCxnSpPr/>
          <p:nvPr/>
        </p:nvCxnSpPr>
        <p:spPr>
          <a:xfrm rot="16200000" flipH="1">
            <a:off x="2265701" y="4007107"/>
            <a:ext cx="4929222" cy="2859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53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214414" y="116632"/>
            <a:ext cx="685804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11430"/>
                <a:solidFill>
                  <a:srgbClr val="0000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</a:t>
            </a:r>
          </a:p>
          <a:p>
            <a:pPr algn="ctr"/>
            <a:r>
              <a:rPr lang="ru-RU" sz="4800" b="1" dirty="0">
                <a:ln w="11430"/>
                <a:solidFill>
                  <a:srgbClr val="0000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осевой симметрии</a:t>
            </a:r>
          </a:p>
          <a:p>
            <a:pPr algn="ctr"/>
            <a:endParaRPr lang="ru-RU" sz="44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s://preview.free3d.com/img/2016/12/2205988304308929876/fulaignb-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036" y="1879084"/>
            <a:ext cx="4286220" cy="4286220"/>
          </a:xfrm>
          <a:prstGeom prst="rect">
            <a:avLst/>
          </a:prstGeom>
          <a:noFill/>
        </p:spPr>
      </p:pic>
      <p:cxnSp>
        <p:nvCxnSpPr>
          <p:cNvPr id="4" name="Прямая соединительная линия 3"/>
          <p:cNvCxnSpPr/>
          <p:nvPr/>
        </p:nvCxnSpPr>
        <p:spPr>
          <a:xfrm rot="16200000" flipH="1">
            <a:off x="2265701" y="4046437"/>
            <a:ext cx="4929222" cy="2859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317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962345" y="396860"/>
            <a:ext cx="7086600" cy="873125"/>
          </a:xfrm>
          <a:prstGeom prst="rect">
            <a:avLst/>
          </a:prstGeom>
        </p:spPr>
        <p:txBody>
          <a:bodyPr>
            <a:normAutofit fontScale="67500" lnSpcReduction="200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dirty="0" smtClean="0">
                <a:solidFill>
                  <a:srgbClr val="000066"/>
                </a:solidFill>
                <a:latin typeface="Arial" charset="0"/>
              </a:rPr>
              <a:t>Симметрия простейших фигур   </a:t>
            </a:r>
            <a:br>
              <a:rPr lang="ru-RU" dirty="0" smtClean="0">
                <a:solidFill>
                  <a:srgbClr val="000066"/>
                </a:solidFill>
                <a:latin typeface="Arial" charset="0"/>
              </a:rPr>
            </a:br>
            <a:endParaRPr lang="ru-RU" sz="4000" i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79264" y="2077676"/>
            <a:ext cx="3168600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kumimoji="0" lang="ru-RU" dirty="0">
                <a:latin typeface="Arial" charset="0"/>
              </a:rPr>
              <a:t> </a:t>
            </a:r>
            <a:r>
              <a:rPr kumimoji="0" lang="ru-RU" sz="3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Прямая  </a:t>
            </a:r>
            <a:r>
              <a:rPr kumimoji="0" lang="en-US" sz="3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 – </a:t>
            </a:r>
            <a:r>
              <a:rPr kumimoji="0" lang="ru-RU" sz="3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ось симметрии.    </a:t>
            </a:r>
            <a:r>
              <a:rPr kumimoji="0" lang="en-US" sz="3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AA₁A₂ </a:t>
            </a:r>
            <a:r>
              <a:rPr kumimoji="0" lang="ru-RU" sz="3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А</a:t>
            </a:r>
            <a:r>
              <a:rPr kumimoji="0" lang="en-US" sz="3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’A</a:t>
            </a:r>
            <a:r>
              <a:rPr kumimoji="0" lang="en-US" sz="3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’₁A’₂  </a:t>
            </a:r>
            <a:r>
              <a:rPr kumimoji="0" lang="ru-RU" sz="3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называются     </a:t>
            </a:r>
            <a:r>
              <a:rPr kumimoji="0"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симметричными</a:t>
            </a:r>
            <a:r>
              <a:rPr kumimoji="0" lang="ru-RU" sz="3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</a:t>
            </a:r>
            <a:endParaRPr kumimoji="0" lang="ru-RU" sz="24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0" lang="ru-RU" sz="2400" b="1" dirty="0">
                <a:solidFill>
                  <a:srgbClr val="000066"/>
                </a:solidFill>
                <a:latin typeface="Arial" charset="0"/>
              </a:rPr>
              <a:t>   </a:t>
            </a:r>
            <a:endParaRPr kumimoji="0" lang="ru-RU" sz="2400" dirty="0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47864" y="1730817"/>
            <a:ext cx="5651500" cy="411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8226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214414" y="285728"/>
            <a:ext cx="710200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11430"/>
                <a:solidFill>
                  <a:srgbClr val="0000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Осевая симметрия</a:t>
            </a:r>
          </a:p>
          <a:p>
            <a:pPr algn="ctr"/>
            <a:endParaRPr lang="ru-RU" sz="44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s://pickimage.ru/wp-content/uploads/images/detskie/symmetry/simmetriya13.jpg"/>
          <p:cNvPicPr>
            <a:picLocks noChangeAspect="1" noChangeArrowheads="1"/>
          </p:cNvPicPr>
          <p:nvPr/>
        </p:nvPicPr>
        <p:blipFill>
          <a:blip r:embed="rId2"/>
          <a:srcRect l="6429" t="18572" r="16428" b="22857"/>
          <a:stretch>
            <a:fillRect/>
          </a:stretch>
        </p:blipFill>
        <p:spPr bwMode="auto">
          <a:xfrm>
            <a:off x="1503660" y="1545277"/>
            <a:ext cx="6523509" cy="3714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4306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73</TotalTime>
  <Words>311</Words>
  <Application>Microsoft Office PowerPoint</Application>
  <PresentationFormat>Экран (4:3)</PresentationFormat>
  <Paragraphs>63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Влад Минаев</dc:creator>
  <cp:lastModifiedBy>Влад Минаев</cp:lastModifiedBy>
  <cp:revision>9</cp:revision>
  <dcterms:created xsi:type="dcterms:W3CDTF">2022-04-09T09:42:54Z</dcterms:created>
  <dcterms:modified xsi:type="dcterms:W3CDTF">2022-05-03T12:49:42Z</dcterms:modified>
</cp:coreProperties>
</file>