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0" r:id="rId9"/>
    <p:sldId id="264" r:id="rId10"/>
    <p:sldId id="271" r:id="rId11"/>
    <p:sldId id="265" r:id="rId12"/>
    <p:sldId id="266" r:id="rId13"/>
    <p:sldId id="272" r:id="rId14"/>
    <p:sldId id="267" r:id="rId15"/>
    <p:sldId id="268" r:id="rId16"/>
    <p:sldId id="269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2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f-sch9.edumsko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elektropoezda.ucoz.ru/2-717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iletvam.ru/img/10000000000002840000009C41A16CF1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railphoto.malcev.net/photos/10095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upload.wikimedia.org/wikipedia/ru/4/44/Meridian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5535" y="1701738"/>
            <a:ext cx="21595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05.05.22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2087" y="3584103"/>
            <a:ext cx="6710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Координатная плоскость.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35955" y="2615154"/>
            <a:ext cx="45977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381544" y="4989442"/>
            <a:ext cx="2160588" cy="1655763"/>
            <a:chOff x="3833" y="164"/>
            <a:chExt cx="1769" cy="1544"/>
          </a:xfrm>
        </p:grpSpPr>
        <p:pic>
          <p:nvPicPr>
            <p:cNvPr id="6" name="Picture 17" descr="Сетка 35х3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187"/>
              <a:ext cx="1746" cy="1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5421" y="969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i="1"/>
                <a:t>х</a:t>
              </a:r>
            </a:p>
          </p:txBody>
        </p:sp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4537" y="164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b="1" i="1"/>
                <a:t>y</a:t>
              </a:r>
              <a:endParaRPr lang="ru-RU" altLang="ru-RU" b="1" i="1"/>
            </a:p>
          </p:txBody>
        </p:sp>
        <p:sp>
          <p:nvSpPr>
            <p:cNvPr id="9" name="Text Box 20"/>
            <p:cNvSpPr txBox="1">
              <a:spLocks noChangeArrowheads="1"/>
            </p:cNvSpPr>
            <p:nvPr/>
          </p:nvSpPr>
          <p:spPr bwMode="auto">
            <a:xfrm>
              <a:off x="4537" y="993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/>
                <a:t>0</a:t>
              </a:r>
            </a:p>
          </p:txBody>
        </p:sp>
        <p:sp>
          <p:nvSpPr>
            <p:cNvPr id="10" name="Text Box 21"/>
            <p:cNvSpPr txBox="1">
              <a:spLocks noChangeArrowheads="1"/>
            </p:cNvSpPr>
            <p:nvPr/>
          </p:nvSpPr>
          <p:spPr bwMode="auto">
            <a:xfrm>
              <a:off x="4718" y="993"/>
              <a:ext cx="18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/>
                <a:t>1</a:t>
              </a:r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 flipV="1">
              <a:off x="4678" y="210"/>
              <a:ext cx="0" cy="14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23"/>
            <p:cNvSpPr>
              <a:spLocks noChangeShapeType="1"/>
            </p:cNvSpPr>
            <p:nvPr/>
          </p:nvSpPr>
          <p:spPr bwMode="auto">
            <a:xfrm>
              <a:off x="4660" y="1591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24"/>
            <p:cNvSpPr>
              <a:spLocks noChangeShapeType="1"/>
            </p:cNvSpPr>
            <p:nvPr/>
          </p:nvSpPr>
          <p:spPr bwMode="auto">
            <a:xfrm>
              <a:off x="4660" y="1487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25"/>
            <p:cNvSpPr>
              <a:spLocks noChangeShapeType="1"/>
            </p:cNvSpPr>
            <p:nvPr/>
          </p:nvSpPr>
          <p:spPr bwMode="auto">
            <a:xfrm>
              <a:off x="4660" y="1396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>
              <a:off x="4660" y="1292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auto">
            <a:xfrm>
              <a:off x="4660" y="1197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auto">
            <a:xfrm>
              <a:off x="4660" y="1096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auto">
            <a:xfrm>
              <a:off x="4660" y="1005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4660" y="900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>
              <a:off x="4660" y="796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4660" y="697"/>
              <a:ext cx="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4660" y="601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>
              <a:off x="4660" y="500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>
              <a:off x="4660" y="405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auto">
            <a:xfrm>
              <a:off x="4660" y="305"/>
              <a:ext cx="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Text Box 37"/>
            <p:cNvSpPr txBox="1">
              <a:spLocks noChangeArrowheads="1"/>
            </p:cNvSpPr>
            <p:nvPr/>
          </p:nvSpPr>
          <p:spPr bwMode="auto">
            <a:xfrm>
              <a:off x="4560" y="809"/>
              <a:ext cx="182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/>
                <a:t>1</a:t>
              </a:r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auto">
            <a:xfrm>
              <a:off x="3856" y="1004"/>
              <a:ext cx="17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39"/>
            <p:cNvSpPr>
              <a:spLocks noChangeShapeType="1"/>
            </p:cNvSpPr>
            <p:nvPr/>
          </p:nvSpPr>
          <p:spPr bwMode="auto">
            <a:xfrm>
              <a:off x="4009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40"/>
            <p:cNvSpPr>
              <a:spLocks noChangeShapeType="1"/>
            </p:cNvSpPr>
            <p:nvPr/>
          </p:nvSpPr>
          <p:spPr bwMode="auto">
            <a:xfrm>
              <a:off x="4104" y="985"/>
              <a:ext cx="0" cy="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41"/>
            <p:cNvSpPr>
              <a:spLocks noChangeShapeType="1"/>
            </p:cNvSpPr>
            <p:nvPr/>
          </p:nvSpPr>
          <p:spPr bwMode="auto">
            <a:xfrm>
              <a:off x="4201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42"/>
            <p:cNvSpPr>
              <a:spLocks noChangeShapeType="1"/>
            </p:cNvSpPr>
            <p:nvPr/>
          </p:nvSpPr>
          <p:spPr bwMode="auto">
            <a:xfrm>
              <a:off x="4296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43"/>
            <p:cNvSpPr>
              <a:spLocks noChangeShapeType="1"/>
            </p:cNvSpPr>
            <p:nvPr/>
          </p:nvSpPr>
          <p:spPr bwMode="auto">
            <a:xfrm>
              <a:off x="4395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44"/>
            <p:cNvSpPr>
              <a:spLocks noChangeShapeType="1"/>
            </p:cNvSpPr>
            <p:nvPr/>
          </p:nvSpPr>
          <p:spPr bwMode="auto">
            <a:xfrm>
              <a:off x="4491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45"/>
            <p:cNvSpPr>
              <a:spLocks noChangeShapeType="1"/>
            </p:cNvSpPr>
            <p:nvPr/>
          </p:nvSpPr>
          <p:spPr bwMode="auto">
            <a:xfrm>
              <a:off x="4587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6"/>
            <p:cNvSpPr>
              <a:spLocks noChangeShapeType="1"/>
            </p:cNvSpPr>
            <p:nvPr/>
          </p:nvSpPr>
          <p:spPr bwMode="auto">
            <a:xfrm>
              <a:off x="4680" y="969"/>
              <a:ext cx="0" cy="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47"/>
            <p:cNvSpPr>
              <a:spLocks noChangeShapeType="1"/>
            </p:cNvSpPr>
            <p:nvPr/>
          </p:nvSpPr>
          <p:spPr bwMode="auto">
            <a:xfrm>
              <a:off x="4780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8"/>
            <p:cNvSpPr>
              <a:spLocks noChangeShapeType="1"/>
            </p:cNvSpPr>
            <p:nvPr/>
          </p:nvSpPr>
          <p:spPr bwMode="auto">
            <a:xfrm>
              <a:off x="4877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49"/>
            <p:cNvSpPr>
              <a:spLocks noChangeShapeType="1"/>
            </p:cNvSpPr>
            <p:nvPr/>
          </p:nvSpPr>
          <p:spPr bwMode="auto">
            <a:xfrm>
              <a:off x="4974" y="985"/>
              <a:ext cx="0" cy="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50"/>
            <p:cNvSpPr>
              <a:spLocks noChangeShapeType="1"/>
            </p:cNvSpPr>
            <p:nvPr/>
          </p:nvSpPr>
          <p:spPr bwMode="auto">
            <a:xfrm>
              <a:off x="5073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51"/>
            <p:cNvSpPr>
              <a:spLocks noChangeShapeType="1"/>
            </p:cNvSpPr>
            <p:nvPr/>
          </p:nvSpPr>
          <p:spPr bwMode="auto">
            <a:xfrm>
              <a:off x="5169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52"/>
            <p:cNvSpPr>
              <a:spLocks noChangeShapeType="1"/>
            </p:cNvSpPr>
            <p:nvPr/>
          </p:nvSpPr>
          <p:spPr bwMode="auto">
            <a:xfrm>
              <a:off x="5266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53"/>
            <p:cNvSpPr>
              <a:spLocks noChangeShapeType="1"/>
            </p:cNvSpPr>
            <p:nvPr/>
          </p:nvSpPr>
          <p:spPr bwMode="auto">
            <a:xfrm>
              <a:off x="5362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54"/>
            <p:cNvSpPr>
              <a:spLocks noChangeShapeType="1"/>
            </p:cNvSpPr>
            <p:nvPr/>
          </p:nvSpPr>
          <p:spPr bwMode="auto">
            <a:xfrm>
              <a:off x="5458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55"/>
            <p:cNvSpPr>
              <a:spLocks noChangeShapeType="1"/>
            </p:cNvSpPr>
            <p:nvPr/>
          </p:nvSpPr>
          <p:spPr bwMode="auto">
            <a:xfrm>
              <a:off x="3907" y="985"/>
              <a:ext cx="0" cy="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Oval 56"/>
            <p:cNvSpPr>
              <a:spLocks noChangeArrowheads="1"/>
            </p:cNvSpPr>
            <p:nvPr/>
          </p:nvSpPr>
          <p:spPr bwMode="auto">
            <a:xfrm>
              <a:off x="4770" y="791"/>
              <a:ext cx="23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6" name="Oval 57"/>
            <p:cNvSpPr>
              <a:spLocks noChangeArrowheads="1"/>
            </p:cNvSpPr>
            <p:nvPr/>
          </p:nvSpPr>
          <p:spPr bwMode="auto">
            <a:xfrm>
              <a:off x="4870" y="492"/>
              <a:ext cx="23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7" name="Oval 58"/>
            <p:cNvSpPr>
              <a:spLocks noChangeArrowheads="1"/>
            </p:cNvSpPr>
            <p:nvPr/>
          </p:nvSpPr>
          <p:spPr bwMode="auto">
            <a:xfrm>
              <a:off x="4579" y="791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8" name="Oval 59"/>
            <p:cNvSpPr>
              <a:spLocks noChangeArrowheads="1"/>
            </p:cNvSpPr>
            <p:nvPr/>
          </p:nvSpPr>
          <p:spPr bwMode="auto">
            <a:xfrm>
              <a:off x="4967" y="993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4774" y="299"/>
              <a:ext cx="22" cy="22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0" name="Oval 61"/>
            <p:cNvSpPr>
              <a:spLocks noChangeArrowheads="1"/>
            </p:cNvSpPr>
            <p:nvPr/>
          </p:nvSpPr>
          <p:spPr bwMode="auto">
            <a:xfrm>
              <a:off x="4384" y="394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1" name="Oval 62"/>
            <p:cNvSpPr>
              <a:spLocks noChangeArrowheads="1"/>
            </p:cNvSpPr>
            <p:nvPr/>
          </p:nvSpPr>
          <p:spPr bwMode="auto">
            <a:xfrm>
              <a:off x="4190" y="299"/>
              <a:ext cx="22" cy="22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2" name="Oval 63"/>
            <p:cNvSpPr>
              <a:spLocks noChangeArrowheads="1"/>
            </p:cNvSpPr>
            <p:nvPr/>
          </p:nvSpPr>
          <p:spPr bwMode="auto">
            <a:xfrm>
              <a:off x="4386" y="595"/>
              <a:ext cx="23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3" name="Oval 64"/>
            <p:cNvSpPr>
              <a:spLocks noChangeArrowheads="1"/>
            </p:cNvSpPr>
            <p:nvPr/>
          </p:nvSpPr>
          <p:spPr bwMode="auto">
            <a:xfrm>
              <a:off x="4094" y="693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4383" y="693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5" name="Oval 66"/>
            <p:cNvSpPr>
              <a:spLocks noChangeArrowheads="1"/>
            </p:cNvSpPr>
            <p:nvPr/>
          </p:nvSpPr>
          <p:spPr bwMode="auto">
            <a:xfrm>
              <a:off x="4094" y="1188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6" name="Oval 67"/>
            <p:cNvSpPr>
              <a:spLocks noChangeArrowheads="1"/>
            </p:cNvSpPr>
            <p:nvPr/>
          </p:nvSpPr>
          <p:spPr bwMode="auto">
            <a:xfrm>
              <a:off x="4094" y="889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auto">
            <a:xfrm>
              <a:off x="4485" y="1286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8" name="Oval 69"/>
            <p:cNvSpPr>
              <a:spLocks noChangeArrowheads="1"/>
            </p:cNvSpPr>
            <p:nvPr/>
          </p:nvSpPr>
          <p:spPr bwMode="auto">
            <a:xfrm>
              <a:off x="4287" y="1384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9" name="Oval 70"/>
            <p:cNvSpPr>
              <a:spLocks noChangeArrowheads="1"/>
            </p:cNvSpPr>
            <p:nvPr/>
          </p:nvSpPr>
          <p:spPr bwMode="auto">
            <a:xfrm>
              <a:off x="4774" y="1384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0" name="Oval 71"/>
            <p:cNvSpPr>
              <a:spLocks noChangeArrowheads="1"/>
            </p:cNvSpPr>
            <p:nvPr/>
          </p:nvSpPr>
          <p:spPr bwMode="auto">
            <a:xfrm>
              <a:off x="4967" y="1286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" name="Oval 72"/>
            <p:cNvSpPr>
              <a:spLocks noChangeArrowheads="1"/>
            </p:cNvSpPr>
            <p:nvPr/>
          </p:nvSpPr>
          <p:spPr bwMode="auto">
            <a:xfrm>
              <a:off x="5258" y="889"/>
              <a:ext cx="22" cy="23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2" name="Oval 73"/>
            <p:cNvSpPr>
              <a:spLocks noChangeArrowheads="1"/>
            </p:cNvSpPr>
            <p:nvPr/>
          </p:nvSpPr>
          <p:spPr bwMode="auto">
            <a:xfrm>
              <a:off x="4575" y="492"/>
              <a:ext cx="23" cy="2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3" name="Line 74"/>
            <p:cNvSpPr>
              <a:spLocks noChangeShapeType="1"/>
            </p:cNvSpPr>
            <p:nvPr/>
          </p:nvSpPr>
          <p:spPr bwMode="auto">
            <a:xfrm flipH="1" flipV="1">
              <a:off x="4786" y="809"/>
              <a:ext cx="181" cy="184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75"/>
            <p:cNvSpPr>
              <a:spLocks noChangeShapeType="1"/>
            </p:cNvSpPr>
            <p:nvPr/>
          </p:nvSpPr>
          <p:spPr bwMode="auto">
            <a:xfrm flipH="1" flipV="1">
              <a:off x="4604" y="803"/>
              <a:ext cx="170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76"/>
            <p:cNvSpPr>
              <a:spLocks noChangeShapeType="1"/>
            </p:cNvSpPr>
            <p:nvPr/>
          </p:nvSpPr>
          <p:spPr bwMode="auto">
            <a:xfrm flipV="1">
              <a:off x="4581" y="509"/>
              <a:ext cx="295" cy="30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77"/>
            <p:cNvSpPr>
              <a:spLocks noChangeShapeType="1"/>
            </p:cNvSpPr>
            <p:nvPr/>
          </p:nvSpPr>
          <p:spPr bwMode="auto">
            <a:xfrm flipH="1" flipV="1">
              <a:off x="4786" y="302"/>
              <a:ext cx="90" cy="207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Line 78"/>
            <p:cNvSpPr>
              <a:spLocks noChangeShapeType="1"/>
            </p:cNvSpPr>
            <p:nvPr/>
          </p:nvSpPr>
          <p:spPr bwMode="auto">
            <a:xfrm flipH="1">
              <a:off x="4377" y="302"/>
              <a:ext cx="409" cy="115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Line 79"/>
            <p:cNvSpPr>
              <a:spLocks noChangeShapeType="1"/>
            </p:cNvSpPr>
            <p:nvPr/>
          </p:nvSpPr>
          <p:spPr bwMode="auto">
            <a:xfrm flipH="1" flipV="1">
              <a:off x="4196" y="302"/>
              <a:ext cx="204" cy="115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80"/>
            <p:cNvSpPr>
              <a:spLocks noChangeShapeType="1"/>
            </p:cNvSpPr>
            <p:nvPr/>
          </p:nvSpPr>
          <p:spPr bwMode="auto">
            <a:xfrm>
              <a:off x="4196" y="302"/>
              <a:ext cx="204" cy="30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81"/>
            <p:cNvSpPr>
              <a:spLocks noChangeShapeType="1"/>
            </p:cNvSpPr>
            <p:nvPr/>
          </p:nvSpPr>
          <p:spPr bwMode="auto">
            <a:xfrm flipH="1">
              <a:off x="4116" y="602"/>
              <a:ext cx="295" cy="91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Line 82"/>
            <p:cNvSpPr>
              <a:spLocks noChangeShapeType="1"/>
            </p:cNvSpPr>
            <p:nvPr/>
          </p:nvSpPr>
          <p:spPr bwMode="auto">
            <a:xfrm>
              <a:off x="4105" y="705"/>
              <a:ext cx="295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Line 83"/>
            <p:cNvSpPr>
              <a:spLocks noChangeShapeType="1"/>
            </p:cNvSpPr>
            <p:nvPr/>
          </p:nvSpPr>
          <p:spPr bwMode="auto">
            <a:xfrm flipH="1">
              <a:off x="4105" y="716"/>
              <a:ext cx="295" cy="184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84"/>
            <p:cNvSpPr>
              <a:spLocks noChangeShapeType="1"/>
            </p:cNvSpPr>
            <p:nvPr/>
          </p:nvSpPr>
          <p:spPr bwMode="auto">
            <a:xfrm>
              <a:off x="4105" y="900"/>
              <a:ext cx="0" cy="30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Line 85"/>
            <p:cNvSpPr>
              <a:spLocks noChangeShapeType="1"/>
            </p:cNvSpPr>
            <p:nvPr/>
          </p:nvSpPr>
          <p:spPr bwMode="auto">
            <a:xfrm>
              <a:off x="4105" y="1200"/>
              <a:ext cx="386" cy="92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86"/>
            <p:cNvSpPr>
              <a:spLocks noChangeShapeType="1"/>
            </p:cNvSpPr>
            <p:nvPr/>
          </p:nvSpPr>
          <p:spPr bwMode="auto">
            <a:xfrm flipH="1">
              <a:off x="4298" y="1292"/>
              <a:ext cx="204" cy="92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87"/>
            <p:cNvSpPr>
              <a:spLocks noChangeShapeType="1"/>
            </p:cNvSpPr>
            <p:nvPr/>
          </p:nvSpPr>
          <p:spPr bwMode="auto">
            <a:xfrm>
              <a:off x="4287" y="1395"/>
              <a:ext cx="499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88"/>
            <p:cNvSpPr>
              <a:spLocks noChangeShapeType="1"/>
            </p:cNvSpPr>
            <p:nvPr/>
          </p:nvSpPr>
          <p:spPr bwMode="auto">
            <a:xfrm flipV="1">
              <a:off x="4786" y="1297"/>
              <a:ext cx="204" cy="93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89"/>
            <p:cNvSpPr>
              <a:spLocks noChangeShapeType="1"/>
            </p:cNvSpPr>
            <p:nvPr/>
          </p:nvSpPr>
          <p:spPr bwMode="auto">
            <a:xfrm flipV="1">
              <a:off x="4978" y="900"/>
              <a:ext cx="295" cy="392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90"/>
            <p:cNvSpPr>
              <a:spLocks noChangeShapeType="1"/>
            </p:cNvSpPr>
            <p:nvPr/>
          </p:nvSpPr>
          <p:spPr bwMode="auto">
            <a:xfrm flipH="1">
              <a:off x="4967" y="900"/>
              <a:ext cx="295" cy="116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0" name="Picture 15" descr="График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21" y="4494773"/>
            <a:ext cx="16557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Прямоугольник 80"/>
          <p:cNvSpPr/>
          <p:nvPr/>
        </p:nvSpPr>
        <p:spPr>
          <a:xfrm>
            <a:off x="645459" y="177514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Наро-Фоминская средняя общеобразовательная школа №9 имени дважды Героя Советского Союза, лётчика-космонавта В.В. Лебедева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150659" y="517977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математики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Минаева Светлана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74124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 txBox="1">
            <a:spLocks noChangeArrowheads="1"/>
          </p:cNvSpPr>
          <p:nvPr/>
        </p:nvSpPr>
        <p:spPr>
          <a:xfrm>
            <a:off x="560294" y="224118"/>
            <a:ext cx="8153400" cy="7620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alt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найти координаты точки?</a:t>
            </a:r>
          </a:p>
        </p:txBody>
      </p:sp>
      <p:sp>
        <p:nvSpPr>
          <p:cNvPr id="3" name="Rectangle 12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416859" y="1143000"/>
            <a:ext cx="5715000" cy="41148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Проведём из данной точки М перпендикуляры к каждой оси координат. На оси Ох получилась точка с координатой 4, а на оси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Оу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точка с координатой 3. Числа 4 и 3 называют координатами точки М; записывают: М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4;3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координату называют абсциссой, вторую – ординатой.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Значит, 4 – абсцисса точки М, а 3 – ордината точки М.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477000" y="1295400"/>
          <a:ext cx="236220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Точечный рисунок" r:id="rId3" imgW="1800476" imgH="3666667" progId="PBrush">
                  <p:embed/>
                </p:oleObj>
              </mc:Choice>
              <mc:Fallback>
                <p:oleObj name="Точечный рисунок" r:id="rId3" imgW="1800476" imgH="3666667" progId="PBrush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1295400"/>
                        <a:ext cx="2362200" cy="472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0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4564062" y="368300"/>
            <a:ext cx="15875" cy="6489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556839" y="3451412"/>
            <a:ext cx="8470900" cy="15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Oval 38"/>
          <p:cNvSpPr>
            <a:spLocks noChangeArrowheads="1"/>
          </p:cNvSpPr>
          <p:nvPr/>
        </p:nvSpPr>
        <p:spPr bwMode="auto">
          <a:xfrm>
            <a:off x="4464050" y="3308350"/>
            <a:ext cx="223838" cy="223838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4560888" y="0"/>
            <a:ext cx="696912" cy="923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4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3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2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1</a:t>
            </a: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-1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-2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-3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-4</a:t>
            </a: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-342900" y="3413219"/>
            <a:ext cx="96139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5400" b="1" dirty="0">
                <a:latin typeface="Times New Roman" pitchFamily="18" charset="0"/>
              </a:rPr>
              <a:t>    -5</a:t>
            </a:r>
            <a:r>
              <a:rPr lang="ru-RU" altLang="ru-RU" sz="3200" b="1" dirty="0">
                <a:latin typeface="Times New Roman" pitchFamily="18" charset="0"/>
              </a:rPr>
              <a:t>  </a:t>
            </a:r>
            <a:r>
              <a:rPr lang="ru-RU" altLang="ru-RU" sz="5400" b="1" dirty="0">
                <a:latin typeface="Times New Roman" pitchFamily="18" charset="0"/>
              </a:rPr>
              <a:t>-4 -3 -2 -1      1  2  3  4  5  6</a:t>
            </a:r>
            <a:r>
              <a:rPr lang="ru-RU" altLang="ru-RU" sz="3200" dirty="0">
                <a:latin typeface="Times New Roman" pitchFamily="18" charset="0"/>
              </a:rPr>
              <a:t>  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895725" y="-134938"/>
            <a:ext cx="542925" cy="100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ru-RU" sz="6000" b="1" dirty="0">
                <a:latin typeface="Times New Roman" pitchFamily="18" charset="0"/>
              </a:rPr>
              <a:t>y</a:t>
            </a:r>
            <a:endParaRPr lang="ru-RU" altLang="ru-RU" sz="6000" b="1" dirty="0">
              <a:latin typeface="Times New Roman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334375" y="2481263"/>
            <a:ext cx="809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ru-RU" sz="6000" b="1" dirty="0">
                <a:latin typeface="Times New Roman" pitchFamily="18" charset="0"/>
              </a:rPr>
              <a:t>x</a:t>
            </a:r>
            <a:endParaRPr lang="ru-RU" altLang="ru-RU" sz="6000" b="1" dirty="0">
              <a:latin typeface="Times New Roman" pitchFamily="18" charset="0"/>
            </a:endParaRPr>
          </a:p>
        </p:txBody>
      </p:sp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6554858" y="233082"/>
            <a:ext cx="22797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solidFill>
                  <a:srgbClr val="0000FF"/>
                </a:solidFill>
                <a:latin typeface="Times New Roman" pitchFamily="18" charset="0"/>
              </a:rPr>
              <a:t>А(4;0)</a:t>
            </a:r>
          </a:p>
        </p:txBody>
      </p:sp>
      <p:sp>
        <p:nvSpPr>
          <p:cNvPr id="14" name="Line 33"/>
          <p:cNvSpPr>
            <a:spLocks noChangeShapeType="1"/>
          </p:cNvSpPr>
          <p:nvPr/>
        </p:nvSpPr>
        <p:spPr bwMode="auto">
          <a:xfrm>
            <a:off x="4541838" y="3429000"/>
            <a:ext cx="2887662" cy="15875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Oval 2"/>
          <p:cNvSpPr>
            <a:spLocks noChangeArrowheads="1"/>
          </p:cNvSpPr>
          <p:nvPr/>
        </p:nvSpPr>
        <p:spPr bwMode="auto">
          <a:xfrm>
            <a:off x="7261225" y="3251200"/>
            <a:ext cx="334963" cy="350838"/>
          </a:xfrm>
          <a:prstGeom prst="ellipse">
            <a:avLst/>
          </a:prstGeom>
          <a:solidFill>
            <a:srgbClr val="3333CC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229880" y="253663"/>
            <a:ext cx="249299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solidFill>
                  <a:srgbClr val="990099"/>
                </a:solidFill>
                <a:latin typeface="Times New Roman" pitchFamily="18" charset="0"/>
              </a:rPr>
              <a:t>В(-2;0)</a:t>
            </a:r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 flipH="1">
            <a:off x="3055938" y="3413125"/>
            <a:ext cx="1455737" cy="33338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Oval 36"/>
          <p:cNvSpPr>
            <a:spLocks noChangeArrowheads="1"/>
          </p:cNvSpPr>
          <p:nvPr/>
        </p:nvSpPr>
        <p:spPr bwMode="auto">
          <a:xfrm>
            <a:off x="2982913" y="3241675"/>
            <a:ext cx="304800" cy="288925"/>
          </a:xfrm>
          <a:prstGeom prst="ellipse">
            <a:avLst/>
          </a:prstGeom>
          <a:solidFill>
            <a:srgbClr val="80008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365920" y="5594929"/>
            <a:ext cx="24497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6000" b="1" dirty="0">
                <a:solidFill>
                  <a:srgbClr val="D60093"/>
                </a:solidFill>
                <a:latin typeface="Times New Roman" pitchFamily="18" charset="0"/>
              </a:rPr>
              <a:t>F</a:t>
            </a:r>
            <a:r>
              <a:rPr lang="ru-RU" altLang="ru-RU" sz="6000" b="1" dirty="0">
                <a:solidFill>
                  <a:srgbClr val="D60093"/>
                </a:solidFill>
                <a:latin typeface="Times New Roman" pitchFamily="18" charset="0"/>
              </a:rPr>
              <a:t>(-4;0)</a:t>
            </a:r>
          </a:p>
        </p:txBody>
      </p:sp>
      <p:sp>
        <p:nvSpPr>
          <p:cNvPr id="20" name="Line 43"/>
          <p:cNvSpPr>
            <a:spLocks noChangeShapeType="1"/>
          </p:cNvSpPr>
          <p:nvPr/>
        </p:nvSpPr>
        <p:spPr bwMode="auto">
          <a:xfrm flipH="1">
            <a:off x="1620838" y="3400425"/>
            <a:ext cx="2951162" cy="15875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476375" y="3279775"/>
            <a:ext cx="319088" cy="336550"/>
          </a:xfrm>
          <a:prstGeom prst="ellipse">
            <a:avLst/>
          </a:prstGeom>
          <a:gradFill rotWithShape="1">
            <a:gsLst>
              <a:gs pos="0">
                <a:srgbClr val="760000"/>
              </a:gs>
              <a:gs pos="50000">
                <a:srgbClr val="FF0000"/>
              </a:gs>
              <a:gs pos="100000">
                <a:srgbClr val="760000"/>
              </a:gs>
            </a:gsLst>
            <a:lin ang="2700000" scaled="1"/>
          </a:gra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Text Box 41"/>
          <p:cNvSpPr txBox="1">
            <a:spLocks noChangeArrowheads="1"/>
          </p:cNvSpPr>
          <p:nvPr/>
        </p:nvSpPr>
        <p:spPr bwMode="auto">
          <a:xfrm>
            <a:off x="6325990" y="5485653"/>
            <a:ext cx="24497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6000" b="1" dirty="0">
                <a:solidFill>
                  <a:srgbClr val="9933FF"/>
                </a:solidFill>
                <a:latin typeface="Times New Roman" pitchFamily="18" charset="0"/>
              </a:rPr>
              <a:t>M</a:t>
            </a:r>
            <a:r>
              <a:rPr lang="ru-RU" altLang="ru-RU" sz="6000" b="1" dirty="0">
                <a:solidFill>
                  <a:srgbClr val="9933FF"/>
                </a:solidFill>
                <a:latin typeface="Times New Roman" pitchFamily="18" charset="0"/>
              </a:rPr>
              <a:t>(6;0)</a:t>
            </a:r>
          </a:p>
        </p:txBody>
      </p:sp>
      <p:sp>
        <p:nvSpPr>
          <p:cNvPr id="23" name="Line 44"/>
          <p:cNvSpPr>
            <a:spLocks noChangeShapeType="1"/>
          </p:cNvSpPr>
          <p:nvPr/>
        </p:nvSpPr>
        <p:spPr bwMode="auto">
          <a:xfrm>
            <a:off x="4619625" y="3400425"/>
            <a:ext cx="4156075" cy="49213"/>
          </a:xfrm>
          <a:prstGeom prst="line">
            <a:avLst/>
          </a:prstGeom>
          <a:noFill/>
          <a:ln w="76200">
            <a:solidFill>
              <a:srgbClr val="0099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Oval 40"/>
          <p:cNvSpPr>
            <a:spLocks noChangeArrowheads="1"/>
          </p:cNvSpPr>
          <p:nvPr/>
        </p:nvSpPr>
        <p:spPr bwMode="auto">
          <a:xfrm>
            <a:off x="8616950" y="3337719"/>
            <a:ext cx="304800" cy="304800"/>
          </a:xfrm>
          <a:prstGeom prst="ellipse">
            <a:avLst/>
          </a:prstGeom>
          <a:solidFill>
            <a:srgbClr val="80008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56839" y="1599505"/>
            <a:ext cx="36679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точка лежит на оси абсцисс, то её ордината равна нулю.</a:t>
            </a:r>
          </a:p>
        </p:txBody>
      </p:sp>
    </p:spTree>
    <p:extLst>
      <p:ext uri="{BB962C8B-B14F-4D97-AF65-F5344CB8AC3E}">
        <p14:creationId xmlns:p14="http://schemas.microsoft.com/office/powerpoint/2010/main" val="134429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4" grpId="1" animBg="1"/>
      <p:bldP spid="15" grpId="0" animBg="1"/>
      <p:bldP spid="16" grpId="0"/>
      <p:bldP spid="17" grpId="0" animBg="1"/>
      <p:bldP spid="17" grpId="1" animBg="1"/>
      <p:bldP spid="18" grpId="0" animBg="1"/>
      <p:bldP spid="19" grpId="0" build="allAtOnce"/>
      <p:bldP spid="20" grpId="0" animBg="1"/>
      <p:bldP spid="20" grpId="1" animBg="1"/>
      <p:bldP spid="21" grpId="0" animBg="1"/>
      <p:bldP spid="22" grpId="0"/>
      <p:bldP spid="23" grpId="0" animBg="1"/>
      <p:bldP spid="23" grpId="1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"/>
          <p:cNvSpPr>
            <a:spLocks noChangeShapeType="1"/>
          </p:cNvSpPr>
          <p:nvPr/>
        </p:nvSpPr>
        <p:spPr bwMode="auto">
          <a:xfrm>
            <a:off x="296863" y="3429000"/>
            <a:ext cx="8470900" cy="15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4587875" y="304800"/>
            <a:ext cx="0" cy="6553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-277813" y="3451225"/>
            <a:ext cx="961390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5400" b="1">
                <a:latin typeface="Times New Roman" pitchFamily="18" charset="0"/>
              </a:rPr>
              <a:t>    -5</a:t>
            </a:r>
            <a:r>
              <a:rPr lang="ru-RU" altLang="ru-RU" sz="3200" b="1">
                <a:latin typeface="Times New Roman" pitchFamily="18" charset="0"/>
              </a:rPr>
              <a:t>  </a:t>
            </a:r>
            <a:r>
              <a:rPr lang="ru-RU" altLang="ru-RU" sz="5400" b="1">
                <a:latin typeface="Times New Roman" pitchFamily="18" charset="0"/>
              </a:rPr>
              <a:t>-4 -3 -2 -1      1  2  3  4  5  6</a:t>
            </a:r>
            <a:r>
              <a:rPr lang="ru-RU" altLang="ru-RU" sz="3200">
                <a:latin typeface="Times New Roman" pitchFamily="18" charset="0"/>
              </a:rPr>
              <a:t>   </a:t>
            </a:r>
          </a:p>
        </p:txBody>
      </p:sp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3873500" y="0"/>
            <a:ext cx="696913" cy="923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4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 3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 2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 1</a:t>
            </a: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-1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-2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-3</a:t>
            </a:r>
          </a:p>
          <a:p>
            <a:pPr eaLnBrk="1" hangingPunct="1"/>
            <a:r>
              <a:rPr lang="ru-RU" altLang="ru-RU" sz="4800" b="1" dirty="0">
                <a:latin typeface="Times New Roman" pitchFamily="18" charset="0"/>
              </a:rPr>
              <a:t>-4</a:t>
            </a: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  <a:p>
            <a:pPr eaLnBrk="1" hangingPunct="1"/>
            <a:endParaRPr lang="ru-RU" altLang="ru-RU" sz="5400" b="1" dirty="0">
              <a:latin typeface="Times New Roman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420596" y="0"/>
            <a:ext cx="542925" cy="100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ru-RU" sz="6000" b="1" dirty="0">
                <a:solidFill>
                  <a:srgbClr val="0070C0"/>
                </a:solidFill>
                <a:latin typeface="Times New Roman" pitchFamily="18" charset="0"/>
              </a:rPr>
              <a:t>y</a:t>
            </a:r>
            <a:endParaRPr lang="ru-RU" altLang="ru-RU" sz="6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155081" y="2422525"/>
            <a:ext cx="809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ru-RU" sz="6000" b="1" dirty="0">
                <a:solidFill>
                  <a:srgbClr val="0070C0"/>
                </a:solidFill>
                <a:latin typeface="Times New Roman" pitchFamily="18" charset="0"/>
              </a:rPr>
              <a:t>x</a:t>
            </a:r>
            <a:endParaRPr lang="ru-RU" altLang="ru-RU" sz="6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5640388" y="250825"/>
            <a:ext cx="22797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solidFill>
                  <a:srgbClr val="0000FF"/>
                </a:solidFill>
                <a:latin typeface="Times New Roman" pitchFamily="18" charset="0"/>
              </a:rPr>
              <a:t>А(0;2)</a:t>
            </a:r>
          </a:p>
        </p:txBody>
      </p:sp>
      <p:sp>
        <p:nvSpPr>
          <p:cNvPr id="9" name="Line 32"/>
          <p:cNvSpPr>
            <a:spLocks noChangeShapeType="1"/>
          </p:cNvSpPr>
          <p:nvPr/>
        </p:nvSpPr>
        <p:spPr bwMode="auto">
          <a:xfrm flipH="1" flipV="1">
            <a:off x="4575175" y="1941513"/>
            <a:ext cx="15875" cy="150336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Oval 40"/>
          <p:cNvSpPr>
            <a:spLocks noChangeArrowheads="1"/>
          </p:cNvSpPr>
          <p:nvPr/>
        </p:nvSpPr>
        <p:spPr bwMode="auto">
          <a:xfrm>
            <a:off x="4389438" y="1824038"/>
            <a:ext cx="334962" cy="350837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30225" y="288925"/>
            <a:ext cx="22365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solidFill>
                  <a:srgbClr val="990099"/>
                </a:solidFill>
                <a:latin typeface="Times New Roman" pitchFamily="18" charset="0"/>
              </a:rPr>
              <a:t>В(0;3)</a:t>
            </a:r>
          </a:p>
        </p:txBody>
      </p:sp>
      <p:sp>
        <p:nvSpPr>
          <p:cNvPr id="12" name="Line 43"/>
          <p:cNvSpPr>
            <a:spLocks noChangeShapeType="1"/>
          </p:cNvSpPr>
          <p:nvPr/>
        </p:nvSpPr>
        <p:spPr bwMode="auto">
          <a:xfrm flipH="1" flipV="1">
            <a:off x="4564063" y="1239838"/>
            <a:ext cx="33337" cy="2297112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Oval 34"/>
          <p:cNvSpPr>
            <a:spLocks noChangeArrowheads="1"/>
          </p:cNvSpPr>
          <p:nvPr/>
        </p:nvSpPr>
        <p:spPr bwMode="auto">
          <a:xfrm>
            <a:off x="4410075" y="1092200"/>
            <a:ext cx="304800" cy="288925"/>
          </a:xfrm>
          <a:prstGeom prst="ellipse">
            <a:avLst/>
          </a:prstGeom>
          <a:solidFill>
            <a:srgbClr val="80008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" name="Text Box 38"/>
          <p:cNvSpPr txBox="1">
            <a:spLocks noChangeArrowheads="1"/>
          </p:cNvSpPr>
          <p:nvPr/>
        </p:nvSpPr>
        <p:spPr bwMode="auto">
          <a:xfrm>
            <a:off x="317025" y="5285125"/>
            <a:ext cx="24497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6000" b="1" dirty="0">
                <a:solidFill>
                  <a:srgbClr val="D60093"/>
                </a:solidFill>
                <a:latin typeface="Times New Roman" pitchFamily="18" charset="0"/>
              </a:rPr>
              <a:t>F</a:t>
            </a:r>
            <a:r>
              <a:rPr lang="ru-RU" altLang="ru-RU" sz="6000" b="1" dirty="0">
                <a:solidFill>
                  <a:srgbClr val="D60093"/>
                </a:solidFill>
                <a:latin typeface="Times New Roman" pitchFamily="18" charset="0"/>
              </a:rPr>
              <a:t>(0;-2)</a:t>
            </a:r>
          </a:p>
        </p:txBody>
      </p:sp>
      <p:sp>
        <p:nvSpPr>
          <p:cNvPr id="15" name="Line 39"/>
          <p:cNvSpPr>
            <a:spLocks noChangeShapeType="1"/>
          </p:cNvSpPr>
          <p:nvPr/>
        </p:nvSpPr>
        <p:spPr bwMode="auto">
          <a:xfrm>
            <a:off x="4573588" y="3479800"/>
            <a:ext cx="0" cy="14605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Oval 41"/>
          <p:cNvSpPr>
            <a:spLocks noChangeArrowheads="1"/>
          </p:cNvSpPr>
          <p:nvPr/>
        </p:nvSpPr>
        <p:spPr bwMode="auto">
          <a:xfrm>
            <a:off x="4410075" y="4706938"/>
            <a:ext cx="319088" cy="33655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6061573" y="5412125"/>
            <a:ext cx="270619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6000" b="1" dirty="0">
                <a:solidFill>
                  <a:srgbClr val="9933FF"/>
                </a:solidFill>
                <a:latin typeface="Times New Roman" pitchFamily="18" charset="0"/>
              </a:rPr>
              <a:t>M</a:t>
            </a:r>
            <a:r>
              <a:rPr lang="ru-RU" altLang="ru-RU" sz="6000" b="1" dirty="0">
                <a:solidFill>
                  <a:srgbClr val="9933FF"/>
                </a:solidFill>
                <a:latin typeface="Times New Roman" pitchFamily="18" charset="0"/>
              </a:rPr>
              <a:t>(0;-4)</a:t>
            </a:r>
          </a:p>
        </p:txBody>
      </p:sp>
      <p:sp>
        <p:nvSpPr>
          <p:cNvPr id="18" name="Line 44"/>
          <p:cNvSpPr>
            <a:spLocks noChangeShapeType="1"/>
          </p:cNvSpPr>
          <p:nvPr/>
        </p:nvSpPr>
        <p:spPr bwMode="auto">
          <a:xfrm>
            <a:off x="4556125" y="3432175"/>
            <a:ext cx="33338" cy="2868613"/>
          </a:xfrm>
          <a:prstGeom prst="line">
            <a:avLst/>
          </a:prstGeom>
          <a:noFill/>
          <a:ln w="76200">
            <a:solidFill>
              <a:srgbClr val="0099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Oval 42"/>
          <p:cNvSpPr>
            <a:spLocks noChangeArrowheads="1"/>
          </p:cNvSpPr>
          <p:nvPr/>
        </p:nvSpPr>
        <p:spPr bwMode="auto">
          <a:xfrm>
            <a:off x="4414838" y="6122988"/>
            <a:ext cx="304800" cy="3048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0" name="Picture 45" descr="gr0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9618">
            <a:off x="4180682" y="5547520"/>
            <a:ext cx="194945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530225" y="1514584"/>
            <a:ext cx="32113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точка лежит на оси ординат, то её абсцисса равна нулю.</a:t>
            </a:r>
          </a:p>
        </p:txBody>
      </p:sp>
    </p:spTree>
    <p:extLst>
      <p:ext uri="{BB962C8B-B14F-4D97-AF65-F5344CB8AC3E}">
        <p14:creationId xmlns:p14="http://schemas.microsoft.com/office/powerpoint/2010/main" val="212306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8228E-6 L 2.77778E-7 -0.85797 " pathEditMode="relative" rAng="0" ptsTypes="AA">
                                      <p:cBhvr>
                                        <p:cTn id="14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9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9" grpId="1" animBg="1"/>
      <p:bldP spid="10" grpId="0" animBg="1"/>
      <p:bldP spid="11" grpId="0"/>
      <p:bldP spid="12" grpId="0" animBg="1"/>
      <p:bldP spid="12" grpId="1" animBg="1"/>
      <p:bldP spid="13" grpId="0" animBg="1"/>
      <p:bldP spid="14" grpId="0"/>
      <p:bldP spid="15" grpId="0" animBg="1"/>
      <p:bldP spid="15" grpId="1" animBg="1"/>
      <p:bldP spid="16" grpId="0" animBg="1"/>
      <p:bldP spid="17" grpId="0"/>
      <p:bldP spid="18" grpId="0" animBg="1"/>
      <p:bldP spid="18" grpId="1" animBg="1"/>
      <p:bldP spid="19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963" y="377280"/>
            <a:ext cx="8453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Построение точки на координатной плоскости</a:t>
            </a:r>
            <a:endParaRPr lang="ru-RU" sz="28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89964" y="1313328"/>
            <a:ext cx="5114365" cy="5212978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Определим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      А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-3;2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Отметим на оси Ох точку с координатой –3, а на оси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Оу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точку с координатой 2.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Проведём через эти точки перпендикуляры к осям.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пересечение и даст нам точку А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-3;2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Записывая координаты точек, абсциссу всегда ставят на первое место, а ординату – на второе.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791200" y="1447800"/>
          <a:ext cx="26670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Точечный рисунок" r:id="rId3" imgW="1790476" imgH="3657143" progId="PBrush">
                  <p:embed/>
                </p:oleObj>
              </mc:Choice>
              <mc:Fallback>
                <p:oleObj name="Точечный рисунок" r:id="rId3" imgW="1790476" imgH="3657143" progId="PBrush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447800"/>
                        <a:ext cx="26670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11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19385"/>
          <a:stretch>
            <a:fillRect/>
          </a:stretch>
        </p:blipFill>
        <p:spPr bwMode="auto">
          <a:xfrm>
            <a:off x="900113" y="211138"/>
            <a:ext cx="7993062" cy="62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1116013" y="3284538"/>
            <a:ext cx="741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V="1">
            <a:off x="4643438" y="404813"/>
            <a:ext cx="0" cy="5832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4356100" y="29972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0</a:t>
            </a: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8329612" y="3363913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i="1" dirty="0">
                <a:latin typeface="Times New Roman" pitchFamily="18" charset="0"/>
              </a:rPr>
              <a:t>Х</a:t>
            </a:r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4284663" y="404813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 i="1" dirty="0">
                <a:latin typeface="Times New Roman" pitchFamily="18" charset="0"/>
              </a:rPr>
              <a:t>Y</a:t>
            </a:r>
            <a:endParaRPr lang="ru-RU" altLang="ru-RU" b="1" i="1" dirty="0">
              <a:latin typeface="Times New Roman" pitchFamily="18" charset="0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4643438" y="2708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1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4643438" y="2349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2</a:t>
            </a: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4643438" y="19891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3</a:t>
            </a: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4643438" y="15573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4</a:t>
            </a: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4643438" y="1196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5</a:t>
            </a: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4643438" y="7651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6</a:t>
            </a: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4643438" y="4048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>
                <a:latin typeface="Times New Roman" pitchFamily="18" charset="0"/>
              </a:rPr>
              <a:t>7</a:t>
            </a:r>
            <a:endParaRPr lang="ru-RU" altLang="ru-RU" b="1">
              <a:latin typeface="Times New Roman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5933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1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2197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2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6515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3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0118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4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64436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5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025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6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71643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7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75961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8</a:t>
            </a: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auto">
          <a:xfrm>
            <a:off x="795655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>
                <a:latin typeface="Times New Roman" pitchFamily="18" charset="0"/>
              </a:rPr>
              <a:t>9</a:t>
            </a:r>
            <a:endParaRPr lang="ru-RU" altLang="ru-RU" b="1">
              <a:latin typeface="Times New Roman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40687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-1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6369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-2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3276600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-3</a:t>
            </a: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2916238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-4</a:t>
            </a: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2484438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-5</a:t>
            </a: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21240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-6</a:t>
            </a: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6922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-7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33191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-8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4284663" y="35004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-1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4284663" y="39322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-2</a:t>
            </a: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4284663" y="4292600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-3</a:t>
            </a: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4284663" y="46529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-4</a:t>
            </a:r>
          </a:p>
        </p:txBody>
      </p: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4284663" y="50847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-5</a:t>
            </a: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4284663" y="5443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-6</a:t>
            </a:r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4284663" y="580548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-7</a:t>
            </a: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657225" y="458740"/>
            <a:ext cx="1222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К </a:t>
            </a:r>
            <a:r>
              <a:rPr lang="ru-RU" altLang="ru-RU" sz="2800" dirty="0">
                <a:latin typeface="Times New Roman" pitchFamily="18" charset="0"/>
              </a:rPr>
              <a:t>(4;3)</a:t>
            </a:r>
          </a:p>
        </p:txBody>
      </p:sp>
      <p:sp>
        <p:nvSpPr>
          <p:cNvPr id="40" name="AutoShape 35"/>
          <p:cNvSpPr>
            <a:spLocks noChangeArrowheads="1"/>
          </p:cNvSpPr>
          <p:nvPr/>
        </p:nvSpPr>
        <p:spPr bwMode="auto">
          <a:xfrm flipV="1">
            <a:off x="4572000" y="321310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>
            <a:off x="4716463" y="3284538"/>
            <a:ext cx="14398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 flipV="1">
            <a:off x="6156325" y="2133600"/>
            <a:ext cx="0" cy="1150938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AutoShape 43"/>
          <p:cNvSpPr>
            <a:spLocks noChangeArrowheads="1"/>
          </p:cNvSpPr>
          <p:nvPr/>
        </p:nvSpPr>
        <p:spPr bwMode="auto">
          <a:xfrm flipV="1">
            <a:off x="6084888" y="2060575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647700" y="511968"/>
            <a:ext cx="1419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М </a:t>
            </a:r>
            <a:r>
              <a:rPr lang="ru-RU" altLang="ru-RU" sz="2800" dirty="0">
                <a:latin typeface="Times New Roman" pitchFamily="18" charset="0"/>
              </a:rPr>
              <a:t>(-6;4)</a:t>
            </a:r>
          </a:p>
        </p:txBody>
      </p:sp>
      <p:sp>
        <p:nvSpPr>
          <p:cNvPr id="45" name="Line 45"/>
          <p:cNvSpPr>
            <a:spLocks noChangeShapeType="1"/>
          </p:cNvSpPr>
          <p:nvPr/>
        </p:nvSpPr>
        <p:spPr bwMode="auto">
          <a:xfrm>
            <a:off x="2268538" y="3284538"/>
            <a:ext cx="23034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" name="Line 46"/>
          <p:cNvSpPr>
            <a:spLocks noChangeShapeType="1"/>
          </p:cNvSpPr>
          <p:nvPr/>
        </p:nvSpPr>
        <p:spPr bwMode="auto">
          <a:xfrm flipV="1">
            <a:off x="2268538" y="1773238"/>
            <a:ext cx="0" cy="15113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AutoShape 47"/>
          <p:cNvSpPr>
            <a:spLocks noChangeArrowheads="1"/>
          </p:cNvSpPr>
          <p:nvPr/>
        </p:nvSpPr>
        <p:spPr bwMode="auto">
          <a:xfrm flipV="1">
            <a:off x="2195513" y="1700213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725488" y="458740"/>
            <a:ext cx="13414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latin typeface="Times New Roman" pitchFamily="18" charset="0"/>
              </a:rPr>
              <a:t>N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</a:rPr>
              <a:t>(</a:t>
            </a:r>
            <a:r>
              <a:rPr lang="en-US" altLang="ru-RU" sz="2800" dirty="0">
                <a:latin typeface="Times New Roman" pitchFamily="18" charset="0"/>
              </a:rPr>
              <a:t>7</a:t>
            </a:r>
            <a:r>
              <a:rPr lang="ru-RU" altLang="ru-RU" sz="2800" dirty="0">
                <a:latin typeface="Times New Roman" pitchFamily="18" charset="0"/>
              </a:rPr>
              <a:t>;</a:t>
            </a:r>
            <a:r>
              <a:rPr lang="en-US" altLang="ru-RU" sz="2800" dirty="0">
                <a:latin typeface="Times New Roman" pitchFamily="18" charset="0"/>
              </a:rPr>
              <a:t>-7</a:t>
            </a:r>
            <a:r>
              <a:rPr lang="ru-RU" altLang="ru-RU" sz="2800" dirty="0">
                <a:latin typeface="Times New Roman" pitchFamily="18" charset="0"/>
              </a:rPr>
              <a:t>)</a:t>
            </a:r>
          </a:p>
        </p:txBody>
      </p:sp>
      <p:sp>
        <p:nvSpPr>
          <p:cNvPr id="49" name="Line 50"/>
          <p:cNvSpPr>
            <a:spLocks noChangeShapeType="1"/>
          </p:cNvSpPr>
          <p:nvPr/>
        </p:nvSpPr>
        <p:spPr bwMode="auto">
          <a:xfrm>
            <a:off x="4716463" y="3284538"/>
            <a:ext cx="26638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V="1">
            <a:off x="7380288" y="3284538"/>
            <a:ext cx="0" cy="27368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" name="AutoShape 51"/>
          <p:cNvSpPr>
            <a:spLocks noChangeArrowheads="1"/>
          </p:cNvSpPr>
          <p:nvPr/>
        </p:nvSpPr>
        <p:spPr bwMode="auto">
          <a:xfrm flipV="1">
            <a:off x="7308850" y="594995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" name="Text Box 52"/>
          <p:cNvSpPr txBox="1">
            <a:spLocks noChangeArrowheads="1"/>
          </p:cNvSpPr>
          <p:nvPr/>
        </p:nvSpPr>
        <p:spPr bwMode="auto">
          <a:xfrm>
            <a:off x="637381" y="511967"/>
            <a:ext cx="14398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latin typeface="Times New Roman" pitchFamily="18" charset="0"/>
              </a:rPr>
              <a:t>L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</a:rPr>
              <a:t>(</a:t>
            </a:r>
            <a:r>
              <a:rPr lang="en-US" altLang="ru-RU" sz="2800" dirty="0">
                <a:latin typeface="Times New Roman" pitchFamily="18" charset="0"/>
              </a:rPr>
              <a:t>-3</a:t>
            </a:r>
            <a:r>
              <a:rPr lang="ru-RU" altLang="ru-RU" sz="2800" dirty="0">
                <a:latin typeface="Times New Roman" pitchFamily="18" charset="0"/>
              </a:rPr>
              <a:t>;</a:t>
            </a:r>
            <a:r>
              <a:rPr lang="en-US" altLang="ru-RU" sz="2800" dirty="0">
                <a:latin typeface="Times New Roman" pitchFamily="18" charset="0"/>
              </a:rPr>
              <a:t>-5</a:t>
            </a:r>
            <a:r>
              <a:rPr lang="ru-RU" altLang="ru-RU" sz="2800" dirty="0">
                <a:latin typeface="Times New Roman" pitchFamily="18" charset="0"/>
              </a:rPr>
              <a:t>)</a:t>
            </a:r>
          </a:p>
        </p:txBody>
      </p:sp>
      <p:sp>
        <p:nvSpPr>
          <p:cNvPr id="53" name="Line 53"/>
          <p:cNvSpPr>
            <a:spLocks noChangeShapeType="1"/>
          </p:cNvSpPr>
          <p:nvPr/>
        </p:nvSpPr>
        <p:spPr bwMode="auto">
          <a:xfrm>
            <a:off x="3492500" y="3284538"/>
            <a:ext cx="10795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4" name="Line 54"/>
          <p:cNvSpPr>
            <a:spLocks noChangeShapeType="1"/>
          </p:cNvSpPr>
          <p:nvPr/>
        </p:nvSpPr>
        <p:spPr bwMode="auto">
          <a:xfrm flipV="1">
            <a:off x="3492500" y="3284538"/>
            <a:ext cx="0" cy="1944687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AutoShape 55"/>
          <p:cNvSpPr>
            <a:spLocks noChangeArrowheads="1"/>
          </p:cNvSpPr>
          <p:nvPr/>
        </p:nvSpPr>
        <p:spPr bwMode="auto">
          <a:xfrm flipV="1">
            <a:off x="3419475" y="5196681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59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2137E-6 L 0.5316 0.1510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0" y="75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2137E-6 L 0.10364 0.0985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4" y="4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92137E-6 L 0.70642 0.74907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13" y="374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92137E-6 L 0.22049 0.68593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34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1" grpId="0" animBg="1"/>
      <p:bldP spid="41" grpId="1" animBg="1"/>
      <p:bldP spid="42" grpId="0" animBg="1"/>
      <p:bldP spid="42" grpId="1" animBg="1"/>
      <p:bldP spid="43" grpId="0" animBg="1"/>
      <p:bldP spid="44" grpId="0"/>
      <p:bldP spid="44" grpId="1"/>
      <p:bldP spid="45" grpId="0" animBg="1"/>
      <p:bldP spid="45" grpId="1" animBg="1"/>
      <p:bldP spid="46" grpId="0" animBg="1"/>
      <p:bldP spid="46" grpId="1" animBg="1"/>
      <p:bldP spid="47" grpId="0" animBg="1"/>
      <p:bldP spid="48" grpId="0"/>
      <p:bldP spid="48" grpId="1"/>
      <p:bldP spid="49" grpId="0" animBg="1"/>
      <p:bldP spid="49" grpId="1" animBg="1"/>
      <p:bldP spid="50" grpId="0" animBg="1"/>
      <p:bldP spid="50" grpId="1" animBg="1"/>
      <p:bldP spid="51" grpId="0" animBg="1"/>
      <p:bldP spid="52" grpId="0"/>
      <p:bldP spid="52" grpId="1"/>
      <p:bldP spid="53" grpId="0" animBg="1"/>
      <p:bldP spid="54" grpId="0" animBg="1"/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50" y="142875"/>
            <a:ext cx="700087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координаты точек 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А, В, С, 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Е,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Group 2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834293"/>
              </p:ext>
            </p:extLst>
          </p:nvPr>
        </p:nvGraphicFramePr>
        <p:xfrm>
          <a:off x="827088" y="1109663"/>
          <a:ext cx="4968875" cy="51816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87362"/>
                <a:gridCol w="488950"/>
                <a:gridCol w="465138"/>
                <a:gridCol w="511175"/>
                <a:gridCol w="488950"/>
                <a:gridCol w="487362"/>
                <a:gridCol w="487363"/>
                <a:gridCol w="544512"/>
                <a:gridCol w="427042"/>
                <a:gridCol w="581021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" name="Line 130"/>
          <p:cNvSpPr>
            <a:spLocks noChangeShapeType="1"/>
          </p:cNvSpPr>
          <p:nvPr/>
        </p:nvSpPr>
        <p:spPr bwMode="auto">
          <a:xfrm>
            <a:off x="827088" y="3714750"/>
            <a:ext cx="496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129"/>
          <p:cNvSpPr>
            <a:spLocks noChangeShapeType="1"/>
          </p:cNvSpPr>
          <p:nvPr/>
        </p:nvSpPr>
        <p:spPr bwMode="auto">
          <a:xfrm flipV="1">
            <a:off x="3286125" y="1071563"/>
            <a:ext cx="0" cy="51847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135"/>
          <p:cNvSpPr txBox="1">
            <a:spLocks noChangeArrowheads="1"/>
          </p:cNvSpPr>
          <p:nvPr/>
        </p:nvSpPr>
        <p:spPr bwMode="auto">
          <a:xfrm>
            <a:off x="5508625" y="3573463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/>
              <a:t>х</a:t>
            </a:r>
          </a:p>
        </p:txBody>
      </p:sp>
      <p:sp>
        <p:nvSpPr>
          <p:cNvPr id="7" name="Text Box 164"/>
          <p:cNvSpPr txBox="1">
            <a:spLocks noChangeArrowheads="1"/>
          </p:cNvSpPr>
          <p:nvPr/>
        </p:nvSpPr>
        <p:spPr bwMode="auto">
          <a:xfrm>
            <a:off x="3238500" y="1027113"/>
            <a:ext cx="647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b="1" dirty="0"/>
              <a:t>Y</a:t>
            </a:r>
            <a:endParaRPr lang="ru-RU" altLang="ru-RU" sz="2000" b="1" dirty="0"/>
          </a:p>
        </p:txBody>
      </p:sp>
      <p:sp>
        <p:nvSpPr>
          <p:cNvPr id="9" name="Text Box 131"/>
          <p:cNvSpPr txBox="1">
            <a:spLocks noChangeArrowheads="1"/>
          </p:cNvSpPr>
          <p:nvPr/>
        </p:nvSpPr>
        <p:spPr bwMode="auto">
          <a:xfrm>
            <a:off x="3597275" y="3773488"/>
            <a:ext cx="215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1</a:t>
            </a:r>
          </a:p>
        </p:txBody>
      </p:sp>
      <p:sp>
        <p:nvSpPr>
          <p:cNvPr id="10" name="Text Box 132"/>
          <p:cNvSpPr txBox="1">
            <a:spLocks noChangeArrowheads="1"/>
          </p:cNvSpPr>
          <p:nvPr/>
        </p:nvSpPr>
        <p:spPr bwMode="auto">
          <a:xfrm>
            <a:off x="4089400" y="3773488"/>
            <a:ext cx="215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2</a:t>
            </a:r>
          </a:p>
        </p:txBody>
      </p:sp>
      <p:sp>
        <p:nvSpPr>
          <p:cNvPr id="11" name="Text Box 133"/>
          <p:cNvSpPr txBox="1">
            <a:spLocks noChangeArrowheads="1"/>
          </p:cNvSpPr>
          <p:nvPr/>
        </p:nvSpPr>
        <p:spPr bwMode="auto">
          <a:xfrm>
            <a:off x="4629150" y="3784600"/>
            <a:ext cx="215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3</a:t>
            </a:r>
          </a:p>
        </p:txBody>
      </p:sp>
      <p:sp>
        <p:nvSpPr>
          <p:cNvPr id="12" name="Text Box 134"/>
          <p:cNvSpPr txBox="1">
            <a:spLocks noChangeArrowheads="1"/>
          </p:cNvSpPr>
          <p:nvPr/>
        </p:nvSpPr>
        <p:spPr bwMode="auto">
          <a:xfrm>
            <a:off x="5121275" y="3795713"/>
            <a:ext cx="3603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4</a:t>
            </a:r>
          </a:p>
        </p:txBody>
      </p:sp>
      <p:sp>
        <p:nvSpPr>
          <p:cNvPr id="13" name="Text Box 143"/>
          <p:cNvSpPr txBox="1">
            <a:spLocks noChangeArrowheads="1"/>
          </p:cNvSpPr>
          <p:nvPr/>
        </p:nvSpPr>
        <p:spPr bwMode="auto">
          <a:xfrm>
            <a:off x="2916238" y="2852738"/>
            <a:ext cx="360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1</a:t>
            </a:r>
          </a:p>
        </p:txBody>
      </p:sp>
      <p:sp>
        <p:nvSpPr>
          <p:cNvPr id="14" name="Text Box 138"/>
          <p:cNvSpPr txBox="1">
            <a:spLocks noChangeArrowheads="1"/>
          </p:cNvSpPr>
          <p:nvPr/>
        </p:nvSpPr>
        <p:spPr bwMode="auto">
          <a:xfrm>
            <a:off x="2916238" y="2349500"/>
            <a:ext cx="215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2</a:t>
            </a:r>
          </a:p>
        </p:txBody>
      </p:sp>
      <p:sp>
        <p:nvSpPr>
          <p:cNvPr id="15" name="Text Box 137"/>
          <p:cNvSpPr txBox="1">
            <a:spLocks noChangeArrowheads="1"/>
          </p:cNvSpPr>
          <p:nvPr/>
        </p:nvSpPr>
        <p:spPr bwMode="auto">
          <a:xfrm>
            <a:off x="2916238" y="1844675"/>
            <a:ext cx="215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3</a:t>
            </a:r>
          </a:p>
        </p:txBody>
      </p:sp>
      <p:sp>
        <p:nvSpPr>
          <p:cNvPr id="17" name="Text Box 136"/>
          <p:cNvSpPr txBox="1">
            <a:spLocks noChangeArrowheads="1"/>
          </p:cNvSpPr>
          <p:nvPr/>
        </p:nvSpPr>
        <p:spPr bwMode="auto">
          <a:xfrm>
            <a:off x="2916238" y="1268413"/>
            <a:ext cx="215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4</a:t>
            </a:r>
          </a:p>
        </p:txBody>
      </p:sp>
      <p:sp>
        <p:nvSpPr>
          <p:cNvPr id="18" name="Text Box 139"/>
          <p:cNvSpPr txBox="1">
            <a:spLocks noChangeArrowheads="1"/>
          </p:cNvSpPr>
          <p:nvPr/>
        </p:nvSpPr>
        <p:spPr bwMode="auto">
          <a:xfrm>
            <a:off x="2532063" y="3784600"/>
            <a:ext cx="5032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-1</a:t>
            </a:r>
          </a:p>
        </p:txBody>
      </p:sp>
      <p:sp>
        <p:nvSpPr>
          <p:cNvPr id="19" name="Text Box 140"/>
          <p:cNvSpPr txBox="1">
            <a:spLocks noChangeArrowheads="1"/>
          </p:cNvSpPr>
          <p:nvPr/>
        </p:nvSpPr>
        <p:spPr bwMode="auto">
          <a:xfrm>
            <a:off x="2049463" y="3784600"/>
            <a:ext cx="433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-2</a:t>
            </a:r>
          </a:p>
        </p:txBody>
      </p:sp>
      <p:sp>
        <p:nvSpPr>
          <p:cNvPr id="20" name="Text Box 141"/>
          <p:cNvSpPr txBox="1">
            <a:spLocks noChangeArrowheads="1"/>
          </p:cNvSpPr>
          <p:nvPr/>
        </p:nvSpPr>
        <p:spPr bwMode="auto">
          <a:xfrm>
            <a:off x="1570038" y="3773488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-3</a:t>
            </a:r>
          </a:p>
        </p:txBody>
      </p:sp>
      <p:sp>
        <p:nvSpPr>
          <p:cNvPr id="21" name="Text Box 142"/>
          <p:cNvSpPr txBox="1">
            <a:spLocks noChangeArrowheads="1"/>
          </p:cNvSpPr>
          <p:nvPr/>
        </p:nvSpPr>
        <p:spPr bwMode="auto">
          <a:xfrm>
            <a:off x="1055688" y="3742531"/>
            <a:ext cx="6937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/>
              <a:t>-4</a:t>
            </a:r>
            <a:endParaRPr lang="ru-RU" altLang="ru-RU" dirty="0"/>
          </a:p>
        </p:txBody>
      </p:sp>
      <p:sp>
        <p:nvSpPr>
          <p:cNvPr id="22" name="Text Box 159"/>
          <p:cNvSpPr txBox="1">
            <a:spLocks noChangeArrowheads="1"/>
          </p:cNvSpPr>
          <p:nvPr/>
        </p:nvSpPr>
        <p:spPr bwMode="auto">
          <a:xfrm>
            <a:off x="2878931" y="40624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-1</a:t>
            </a:r>
          </a:p>
        </p:txBody>
      </p:sp>
      <p:sp>
        <p:nvSpPr>
          <p:cNvPr id="23" name="Text Box 160"/>
          <p:cNvSpPr txBox="1">
            <a:spLocks noChangeArrowheads="1"/>
          </p:cNvSpPr>
          <p:nvPr/>
        </p:nvSpPr>
        <p:spPr bwMode="auto">
          <a:xfrm flipH="1">
            <a:off x="2843213" y="4589463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-2</a:t>
            </a:r>
          </a:p>
        </p:txBody>
      </p:sp>
      <p:sp>
        <p:nvSpPr>
          <p:cNvPr id="24" name="Text Box 161"/>
          <p:cNvSpPr txBox="1">
            <a:spLocks noChangeArrowheads="1"/>
          </p:cNvSpPr>
          <p:nvPr/>
        </p:nvSpPr>
        <p:spPr bwMode="auto">
          <a:xfrm>
            <a:off x="2783681" y="5105400"/>
            <a:ext cx="502444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-3</a:t>
            </a:r>
          </a:p>
        </p:txBody>
      </p:sp>
      <p:sp>
        <p:nvSpPr>
          <p:cNvPr id="25" name="Text Box 162"/>
          <p:cNvSpPr txBox="1">
            <a:spLocks noChangeArrowheads="1"/>
          </p:cNvSpPr>
          <p:nvPr/>
        </p:nvSpPr>
        <p:spPr bwMode="auto">
          <a:xfrm>
            <a:off x="2769347" y="5621338"/>
            <a:ext cx="58633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-4</a:t>
            </a:r>
          </a:p>
        </p:txBody>
      </p:sp>
      <p:sp>
        <p:nvSpPr>
          <p:cNvPr id="26" name="Oval 224"/>
          <p:cNvSpPr>
            <a:spLocks noChangeArrowheads="1"/>
          </p:cNvSpPr>
          <p:nvPr/>
        </p:nvSpPr>
        <p:spPr bwMode="auto">
          <a:xfrm>
            <a:off x="4716463" y="309562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" name="Text Box 230"/>
          <p:cNvSpPr txBox="1">
            <a:spLocks noChangeArrowheads="1"/>
          </p:cNvSpPr>
          <p:nvPr/>
        </p:nvSpPr>
        <p:spPr bwMode="auto">
          <a:xfrm>
            <a:off x="4788694" y="2770981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dirty="0"/>
              <a:t>А</a:t>
            </a:r>
          </a:p>
        </p:txBody>
      </p:sp>
      <p:sp>
        <p:nvSpPr>
          <p:cNvPr id="28" name="Oval 226"/>
          <p:cNvSpPr>
            <a:spLocks noChangeArrowheads="1"/>
          </p:cNvSpPr>
          <p:nvPr/>
        </p:nvSpPr>
        <p:spPr bwMode="auto">
          <a:xfrm>
            <a:off x="4175125" y="464978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" name="Text Box 229"/>
          <p:cNvSpPr txBox="1">
            <a:spLocks noChangeArrowheads="1"/>
          </p:cNvSpPr>
          <p:nvPr/>
        </p:nvSpPr>
        <p:spPr bwMode="auto">
          <a:xfrm>
            <a:off x="4428330" y="4337050"/>
            <a:ext cx="576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dirty="0"/>
              <a:t>В</a:t>
            </a:r>
          </a:p>
        </p:txBody>
      </p:sp>
      <p:sp>
        <p:nvSpPr>
          <p:cNvPr id="30" name="Oval 228"/>
          <p:cNvSpPr>
            <a:spLocks noChangeArrowheads="1"/>
          </p:cNvSpPr>
          <p:nvPr/>
        </p:nvSpPr>
        <p:spPr bwMode="auto">
          <a:xfrm>
            <a:off x="2195513" y="1530350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31" name="Text Box 232"/>
          <p:cNvSpPr txBox="1">
            <a:spLocks noChangeArrowheads="1"/>
          </p:cNvSpPr>
          <p:nvPr/>
        </p:nvSpPr>
        <p:spPr bwMode="auto">
          <a:xfrm>
            <a:off x="2351882" y="1217612"/>
            <a:ext cx="360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dirty="0"/>
              <a:t>С</a:t>
            </a:r>
          </a:p>
        </p:txBody>
      </p:sp>
      <p:sp>
        <p:nvSpPr>
          <p:cNvPr id="32" name="Oval 227"/>
          <p:cNvSpPr>
            <a:spLocks noChangeArrowheads="1"/>
          </p:cNvSpPr>
          <p:nvPr/>
        </p:nvSpPr>
        <p:spPr bwMode="auto">
          <a:xfrm>
            <a:off x="1258888" y="464978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3" name="Text Box 233"/>
          <p:cNvSpPr txBox="1">
            <a:spLocks noChangeArrowheads="1"/>
          </p:cNvSpPr>
          <p:nvPr/>
        </p:nvSpPr>
        <p:spPr bwMode="auto">
          <a:xfrm>
            <a:off x="1347788" y="4379913"/>
            <a:ext cx="720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/>
              <a:t>D</a:t>
            </a:r>
            <a:endParaRPr lang="ru-RU" altLang="ru-RU" sz="2000"/>
          </a:p>
        </p:txBody>
      </p:sp>
      <p:sp>
        <p:nvSpPr>
          <p:cNvPr id="34" name="Oval 225"/>
          <p:cNvSpPr>
            <a:spLocks noChangeArrowheads="1"/>
          </p:cNvSpPr>
          <p:nvPr/>
        </p:nvSpPr>
        <p:spPr bwMode="auto">
          <a:xfrm>
            <a:off x="3203575" y="25860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35" name="Text Box 231"/>
          <p:cNvSpPr txBox="1">
            <a:spLocks noChangeArrowheads="1"/>
          </p:cNvSpPr>
          <p:nvPr/>
        </p:nvSpPr>
        <p:spPr bwMode="auto">
          <a:xfrm>
            <a:off x="3332163" y="2236788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dirty="0"/>
              <a:t>Е</a:t>
            </a:r>
          </a:p>
        </p:txBody>
      </p:sp>
      <p:sp>
        <p:nvSpPr>
          <p:cNvPr id="36" name="Oval 235"/>
          <p:cNvSpPr>
            <a:spLocks noChangeArrowheads="1"/>
          </p:cNvSpPr>
          <p:nvPr/>
        </p:nvSpPr>
        <p:spPr bwMode="auto">
          <a:xfrm>
            <a:off x="1258888" y="36401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7" name="Text Box 236"/>
          <p:cNvSpPr txBox="1">
            <a:spLocks noChangeArrowheads="1"/>
          </p:cNvSpPr>
          <p:nvPr/>
        </p:nvSpPr>
        <p:spPr bwMode="auto">
          <a:xfrm>
            <a:off x="1316038" y="3336925"/>
            <a:ext cx="4333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="1"/>
              <a:t>F</a:t>
            </a:r>
            <a:endParaRPr lang="ru-RU" altLang="ru-RU" b="1"/>
          </a:p>
        </p:txBody>
      </p:sp>
      <p:sp>
        <p:nvSpPr>
          <p:cNvPr id="38" name="Прямоугольник 37"/>
          <p:cNvSpPr/>
          <p:nvPr/>
        </p:nvSpPr>
        <p:spPr>
          <a:xfrm>
            <a:off x="6143625" y="694531"/>
            <a:ext cx="2500313" cy="38576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 Box 234"/>
          <p:cNvSpPr txBox="1">
            <a:spLocks noChangeArrowheads="1"/>
          </p:cNvSpPr>
          <p:nvPr/>
        </p:nvSpPr>
        <p:spPr bwMode="auto">
          <a:xfrm>
            <a:off x="6155382" y="746125"/>
            <a:ext cx="2500313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(3;1)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 (2;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 (-2;4)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 (-4;-2)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(0;2)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F(-4;0)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248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50" y="2536732"/>
            <a:ext cx="4412461" cy="408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6847" y="414690"/>
            <a:ext cx="80592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начала координат абсцисса и ордината равны нулю: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11559" y="1684212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(0; 0)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55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825" y="2639613"/>
            <a:ext cx="4369454" cy="404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07354" y="74712"/>
            <a:ext cx="22189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Запомни: </a:t>
            </a:r>
            <a:endParaRPr lang="ru-RU" sz="3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292" y="704003"/>
            <a:ext cx="87405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лежит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ординат, ее  абсцисса равна нулю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758423" y="1920367"/>
                <a:ext cx="162044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</a:rPr>
                        <m:t>Е</m:t>
                      </m:r>
                      <m:r>
                        <a:rPr lang="ru-RU" sz="3200" b="1" i="0">
                          <a:latin typeface="Cambria Math"/>
                        </a:rPr>
                        <m:t> (</m:t>
                      </m:r>
                      <m:r>
                        <a:rPr lang="ru-RU" sz="3200" b="1" i="0">
                          <a:latin typeface="Cambria Math"/>
                        </a:rPr>
                        <m:t>𝟎</m:t>
                      </m:r>
                      <m:r>
                        <a:rPr lang="ru-RU" sz="3200" b="1" i="0">
                          <a:latin typeface="Cambria Math"/>
                        </a:rPr>
                        <m:t>;</m:t>
                      </m:r>
                      <m:r>
                        <a:rPr lang="ru-RU" sz="3200" b="1" i="0">
                          <a:latin typeface="Cambria Math"/>
                        </a:rPr>
                        <m:t>𝟒</m:t>
                      </m:r>
                      <m:r>
                        <a:rPr lang="ru-RU" sz="3200" b="1" i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8423" y="1920367"/>
                <a:ext cx="1620444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358588" y="2639613"/>
            <a:ext cx="36307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Если точка лежит на оси абсцисс, ее ордината равна нулю.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201816" y="5330617"/>
                <a:ext cx="194425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</a:rPr>
                        <m:t>Р (−</m:t>
                      </m:r>
                      <m:r>
                        <a:rPr lang="ru-RU" sz="3200" b="1" i="1">
                          <a:latin typeface="Cambria Math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</a:rPr>
                        <m:t>;</m:t>
                      </m:r>
                      <m:r>
                        <a:rPr lang="ru-RU" sz="3200" b="1" i="1">
                          <a:latin typeface="Cambria Math"/>
                        </a:rPr>
                        <m:t>𝟎</m:t>
                      </m:r>
                      <m:r>
                        <a:rPr lang="ru-RU" sz="32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1816" y="5330617"/>
                <a:ext cx="1944250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143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0658" y="354577"/>
            <a:ext cx="85792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точки с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противоположными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абсциссами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ординатами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начала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budu5.com/files/panelimage/0/118000/0/118411.jpg?lastmod=163069362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24" y="2120170"/>
            <a:ext cx="4897812" cy="436131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606316" y="2571981"/>
                <a:ext cx="169738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</a:rPr>
                        <m:t>𝑵</m:t>
                      </m:r>
                      <m:r>
                        <a:rPr lang="ru-RU" sz="3200" b="1" i="1">
                          <a:latin typeface="Cambria Math"/>
                        </a:rPr>
                        <m:t> (</m:t>
                      </m:r>
                      <m:r>
                        <a:rPr lang="ru-RU" sz="3200" b="1" i="1">
                          <a:latin typeface="Cambria Math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</a:rPr>
                        <m:t>:</m:t>
                      </m:r>
                      <m:r>
                        <a:rPr lang="ru-RU" sz="3200" b="1" i="1">
                          <a:latin typeface="Cambria Math"/>
                        </a:rPr>
                        <m:t>𝟒</m:t>
                      </m:r>
                      <m:r>
                        <a:rPr lang="ru-RU" sz="32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316" y="2571981"/>
                <a:ext cx="1697388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6272763" y="3187586"/>
                <a:ext cx="248285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latin typeface="Cambria Math"/>
                        </a:rPr>
                        <m:t>𝑴</m:t>
                      </m:r>
                      <m:r>
                        <a:rPr lang="en-US" sz="3200" b="1" i="1">
                          <a:latin typeface="Cambria Math"/>
                        </a:rPr>
                        <m:t> (−</m:t>
                      </m:r>
                      <m:r>
                        <a:rPr lang="en-US" sz="3200" b="1" i="1">
                          <a:latin typeface="Cambria Math"/>
                        </a:rPr>
                        <m:t>𝟐</m:t>
                      </m:r>
                      <m:r>
                        <a:rPr lang="en-US" sz="3200" b="1" i="1">
                          <a:latin typeface="Cambria Math"/>
                        </a:rPr>
                        <m:t>: −</m:t>
                      </m:r>
                      <m:r>
                        <a:rPr lang="en-US" sz="3200" b="1" i="1">
                          <a:latin typeface="Cambria Math"/>
                        </a:rPr>
                        <m:t>𝟒</m:t>
                      </m:r>
                      <m:r>
                        <a:rPr lang="en-US" sz="3200" b="1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i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763" y="3187586"/>
                <a:ext cx="2482859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6724682" y="1924237"/>
            <a:ext cx="15790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Точки: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0534" y="3839160"/>
            <a:ext cx="29673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координат.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3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941" y="255965"/>
            <a:ext cx="87136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точки, имеющие равные ординаты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абсциссы,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относительно оси ординат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22" y="2326062"/>
            <a:ext cx="4370092" cy="3653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72048" y="2204428"/>
            <a:ext cx="15790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384140" y="2920715"/>
                <a:ext cx="166693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𝑷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 (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140" y="2920715"/>
                <a:ext cx="1666931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281419" y="3594879"/>
                <a:ext cx="196028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𝑬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 (−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 smtClean="0">
                          <a:latin typeface="Cambria Math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419" y="3594879"/>
                <a:ext cx="1960280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5818094" y="4280210"/>
            <a:ext cx="2964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относительно оси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ординат.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84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8913"/>
            <a:ext cx="79311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331913" y="1268413"/>
            <a:ext cx="38163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Times New Roman" pitchFamily="18" charset="0"/>
              </a:rPr>
              <a:t>Чтобы найти свое место в зале,</a:t>
            </a:r>
          </a:p>
          <a:p>
            <a:pPr algn="ctr" eaLnBrk="1" hangingPunct="1"/>
            <a:r>
              <a:rPr lang="ru-RU" altLang="ru-RU" sz="2800" dirty="0">
                <a:latin typeface="Times New Roman" pitchFamily="18" charset="0"/>
              </a:rPr>
              <a:t>сначала мы ищем свой ряд, затем своё место.</a:t>
            </a:r>
          </a:p>
        </p:txBody>
      </p:sp>
    </p:spTree>
    <p:extLst>
      <p:ext uri="{BB962C8B-B14F-4D97-AF65-F5344CB8AC3E}">
        <p14:creationId xmlns:p14="http://schemas.microsoft.com/office/powerpoint/2010/main" val="36900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budu5.com/files/panelimage/0/118000/0/118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69" y="2248926"/>
            <a:ext cx="4416424" cy="421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1692" y="238036"/>
            <a:ext cx="8534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точки, имеющие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равные абсциссы и противоположные ординаты,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оси абсцисс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07900" y="2265966"/>
            <a:ext cx="1476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312650" y="3011251"/>
                <a:ext cx="166693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𝑷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 (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650" y="3011251"/>
                <a:ext cx="1666930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165975" y="3674639"/>
                <a:ext cx="196028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𝑬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 (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:−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3200" b="1" i="1"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975" y="3674639"/>
                <a:ext cx="1960280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5859680" y="4450541"/>
            <a:ext cx="28238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имметричны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оси абсцисс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4489" y="2849887"/>
            <a:ext cx="3515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уроке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3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"/>
          <p:cNvSpPr>
            <a:spLocks noChangeShapeType="1"/>
          </p:cNvSpPr>
          <p:nvPr/>
        </p:nvSpPr>
        <p:spPr bwMode="auto">
          <a:xfrm flipV="1">
            <a:off x="1114425" y="4941888"/>
            <a:ext cx="7561263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1114425" y="554038"/>
            <a:ext cx="0" cy="43926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" name="Picture 2" descr="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09600"/>
            <a:ext cx="7416800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924300" y="2492375"/>
            <a:ext cx="1152525" cy="647700"/>
          </a:xfrm>
          <a:prstGeom prst="wedgeRoundRectCallout">
            <a:avLst>
              <a:gd name="adj1" fmla="val -75894"/>
              <a:gd name="adj2" fmla="val 128676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b="1">
                <a:latin typeface="Times New Roman" pitchFamily="18" charset="0"/>
              </a:rPr>
              <a:t>3 ряд</a:t>
            </a:r>
          </a:p>
          <a:p>
            <a:pPr algn="ctr" eaLnBrk="1" hangingPunct="1"/>
            <a:r>
              <a:rPr lang="ru-RU" altLang="ru-RU" b="1">
                <a:latin typeface="Times New Roman" pitchFamily="18" charset="0"/>
              </a:rPr>
              <a:t>8 место</a:t>
            </a: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555875" y="1341438"/>
            <a:ext cx="1152525" cy="647700"/>
          </a:xfrm>
          <a:prstGeom prst="wedgeRoundRectCallout">
            <a:avLst>
              <a:gd name="adj1" fmla="val -79199"/>
              <a:gd name="adj2" fmla="val 12450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Times New Roman" pitchFamily="18" charset="0"/>
              </a:rPr>
              <a:t>8 ряд</a:t>
            </a:r>
          </a:p>
          <a:p>
            <a:pPr algn="ctr" eaLnBrk="1" hangingPunct="1"/>
            <a:r>
              <a:rPr lang="ru-RU" altLang="ru-RU" b="1" dirty="0">
                <a:latin typeface="Times New Roman" pitchFamily="18" charset="0"/>
              </a:rPr>
              <a:t>3 место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498725" y="5229225"/>
            <a:ext cx="49482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Times New Roman" pitchFamily="18" charset="0"/>
              </a:rPr>
              <a:t>3 ряд 8 место, совсем не тоже самое,</a:t>
            </a:r>
          </a:p>
          <a:p>
            <a:pPr algn="ctr" eaLnBrk="1" hangingPunct="1"/>
            <a:r>
              <a:rPr lang="ru-RU" altLang="ru-RU" sz="2400" dirty="0">
                <a:latin typeface="Times New Roman" pitchFamily="18" charset="0"/>
              </a:rPr>
              <a:t>что 8 ряд 3 место.</a:t>
            </a:r>
          </a:p>
        </p:txBody>
      </p:sp>
    </p:spTree>
    <p:extLst>
      <p:ext uri="{BB962C8B-B14F-4D97-AF65-F5344CB8AC3E}">
        <p14:creationId xmlns:p14="http://schemas.microsoft.com/office/powerpoint/2010/main" val="399782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86 из 15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0350"/>
            <a:ext cx="3887788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Картинка 28 из 25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60350"/>
            <a:ext cx="3910012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971550" y="3357563"/>
            <a:ext cx="79216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Times New Roman" pitchFamily="18" charset="0"/>
              </a:rPr>
              <a:t>Чтобы найти свое место в поезде сначала мы ищем свой вагон, затем номер своего места.</a:t>
            </a:r>
          </a:p>
        </p:txBody>
      </p:sp>
      <p:pic>
        <p:nvPicPr>
          <p:cNvPr id="5" name="Picture 3" descr="Картинка 106 из 17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437063"/>
            <a:ext cx="7848600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4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187450" y="476250"/>
            <a:ext cx="30956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географических координат</a:t>
            </a:r>
          </a:p>
        </p:txBody>
      </p:sp>
      <p:pic>
        <p:nvPicPr>
          <p:cNvPr id="3" name="Picture 2" descr="Картинка 7 из 16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33375"/>
            <a:ext cx="3817938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2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284538"/>
            <a:ext cx="4826000" cy="30337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19250" y="2349500"/>
            <a:ext cx="304641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300" b="1" dirty="0">
                <a:latin typeface="Times New Roman" pitchFamily="18" charset="0"/>
              </a:rPr>
              <a:t>Широта – параллели,</a:t>
            </a:r>
          </a:p>
          <a:p>
            <a:pPr algn="ctr" eaLnBrk="1" hangingPunct="1"/>
            <a:r>
              <a:rPr lang="ru-RU" altLang="ru-RU" sz="2300" b="1" dirty="0">
                <a:latin typeface="Times New Roman" pitchFamily="18" charset="0"/>
              </a:rPr>
              <a:t>долгота - меридианы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867400" y="3500438"/>
            <a:ext cx="2881313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pl-PL" altLang="ru-RU" sz="2800" dirty="0">
                <a:latin typeface="Times New Roman" pitchFamily="18" charset="0"/>
              </a:rPr>
              <a:t>Нанесенные на глобусы и карты параллели и меридианы составляют градусную сетку. </a:t>
            </a:r>
          </a:p>
        </p:txBody>
      </p:sp>
    </p:spTree>
    <p:extLst>
      <p:ext uri="{BB962C8B-B14F-4D97-AF65-F5344CB8AC3E}">
        <p14:creationId xmlns:p14="http://schemas.microsoft.com/office/powerpoint/2010/main" val="194079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9275"/>
            <a:ext cx="4549775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5183188" y="285750"/>
            <a:ext cx="3960812" cy="2089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Как определить положение каждой точки, из которых состоит фигура? </a:t>
            </a:r>
          </a:p>
        </p:txBody>
      </p:sp>
    </p:spTree>
    <p:extLst>
      <p:ext uri="{BB962C8B-B14F-4D97-AF65-F5344CB8AC3E}">
        <p14:creationId xmlns:p14="http://schemas.microsoft.com/office/powerpoint/2010/main" val="286789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19385"/>
          <a:stretch>
            <a:fillRect/>
          </a:stretch>
        </p:blipFill>
        <p:spPr bwMode="auto">
          <a:xfrm>
            <a:off x="900113" y="211138"/>
            <a:ext cx="7993062" cy="62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4643438" y="404813"/>
            <a:ext cx="0" cy="5832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1116013" y="3284538"/>
            <a:ext cx="741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8316913" y="3357563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i="1">
                <a:latin typeface="Times New Roman" pitchFamily="18" charset="0"/>
              </a:rPr>
              <a:t>Х</a:t>
            </a:r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4284663" y="404813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 i="1" dirty="0">
                <a:latin typeface="Times New Roman" pitchFamily="18" charset="0"/>
              </a:rPr>
              <a:t>Y</a:t>
            </a:r>
            <a:endParaRPr lang="ru-RU" altLang="ru-RU" b="1" i="1" dirty="0">
              <a:latin typeface="Times New Roman" pitchFamily="18" charset="0"/>
            </a:endParaRPr>
          </a:p>
        </p:txBody>
      </p:sp>
      <p:sp>
        <p:nvSpPr>
          <p:cNvPr id="8" name="AutoShape 35"/>
          <p:cNvSpPr>
            <a:spLocks noChangeArrowheads="1"/>
          </p:cNvSpPr>
          <p:nvPr/>
        </p:nvSpPr>
        <p:spPr bwMode="auto">
          <a:xfrm flipV="1">
            <a:off x="4572000" y="321310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4356100" y="29972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0</a:t>
            </a: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4643438" y="2708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1</a:t>
            </a: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4643438" y="2349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2</a:t>
            </a: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4643438" y="19891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3</a:t>
            </a: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4643438" y="15573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4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4643438" y="1196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5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643438" y="7651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6</a:t>
            </a: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4643438" y="4048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 dirty="0">
                <a:latin typeface="Times New Roman" pitchFamily="18" charset="0"/>
              </a:rPr>
              <a:t>7</a:t>
            </a:r>
            <a:endParaRPr lang="ru-RU" altLang="ru-RU" b="1" dirty="0">
              <a:latin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85933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1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2197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2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6515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3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0118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4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64436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5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804025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6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71643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7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75961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8</a:t>
            </a:r>
          </a:p>
        </p:txBody>
      </p:sp>
      <p:sp>
        <p:nvSpPr>
          <p:cNvPr id="25" name="Text Box 38"/>
          <p:cNvSpPr txBox="1">
            <a:spLocks noChangeArrowheads="1"/>
          </p:cNvSpPr>
          <p:nvPr/>
        </p:nvSpPr>
        <p:spPr bwMode="auto">
          <a:xfrm>
            <a:off x="795655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 dirty="0">
                <a:latin typeface="Times New Roman" pitchFamily="18" charset="0"/>
              </a:rPr>
              <a:t>9</a:t>
            </a:r>
            <a:endParaRPr lang="ru-RU" altLang="ru-RU" b="1" dirty="0">
              <a:latin typeface="Times New Roman" pitchFamily="18" charset="0"/>
            </a:endParaRP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4284663" y="35004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-1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284663" y="39322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-2</a:t>
            </a: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4284663" y="4292600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-3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4284663" y="46529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-4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4284663" y="50847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-5</a:t>
            </a: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4284663" y="5443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-6</a:t>
            </a:r>
          </a:p>
        </p:txBody>
      </p: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4284663" y="580548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-7</a:t>
            </a: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40687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-1</a:t>
            </a: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36369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-2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3276600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-3</a:t>
            </a: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2916238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-4</a:t>
            </a: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2490881" y="3284537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-5</a:t>
            </a: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21240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-6</a:t>
            </a: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16922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-7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133191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-8</a:t>
            </a:r>
          </a:p>
        </p:txBody>
      </p:sp>
      <p:sp>
        <p:nvSpPr>
          <p:cNvPr id="41" name="WordArt 42"/>
          <p:cNvSpPr>
            <a:spLocks noChangeArrowheads="1" noChangeShapeType="1" noTextEdit="1"/>
          </p:cNvSpPr>
          <p:nvPr/>
        </p:nvSpPr>
        <p:spPr bwMode="auto">
          <a:xfrm>
            <a:off x="4787900" y="3933825"/>
            <a:ext cx="3960813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85472B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Координатная</a:t>
            </a:r>
          </a:p>
          <a:p>
            <a:pPr algn="ctr"/>
            <a:r>
              <a:rPr lang="ru-RU" sz="36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85472B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плоскость</a:t>
            </a:r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6516688" y="549275"/>
            <a:ext cx="161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400" b="1" dirty="0">
                <a:solidFill>
                  <a:srgbClr val="FF0000"/>
                </a:solidFill>
                <a:latin typeface="Times New Roman" pitchFamily="18" charset="0"/>
              </a:rPr>
              <a:t>I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четверть</a:t>
            </a:r>
          </a:p>
        </p:txBody>
      </p:sp>
      <p:sp>
        <p:nvSpPr>
          <p:cNvPr id="43" name="Text Box 44"/>
          <p:cNvSpPr txBox="1">
            <a:spLocks noChangeArrowheads="1"/>
          </p:cNvSpPr>
          <p:nvPr/>
        </p:nvSpPr>
        <p:spPr bwMode="auto">
          <a:xfrm>
            <a:off x="1763713" y="549275"/>
            <a:ext cx="1735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400" b="1">
                <a:solidFill>
                  <a:srgbClr val="FF0000"/>
                </a:solidFill>
                <a:latin typeface="Times New Roman" pitchFamily="18" charset="0"/>
              </a:rPr>
              <a:t>II 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</a:rPr>
              <a:t>четверть</a:t>
            </a:r>
          </a:p>
        </p:txBody>
      </p:sp>
      <p:sp>
        <p:nvSpPr>
          <p:cNvPr id="44" name="Text Box 45"/>
          <p:cNvSpPr txBox="1">
            <a:spLocks noChangeArrowheads="1"/>
          </p:cNvSpPr>
          <p:nvPr/>
        </p:nvSpPr>
        <p:spPr bwMode="auto">
          <a:xfrm>
            <a:off x="1835150" y="5589588"/>
            <a:ext cx="185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400" b="1" dirty="0">
                <a:solidFill>
                  <a:srgbClr val="FF0000"/>
                </a:solidFill>
                <a:latin typeface="Times New Roman" pitchFamily="18" charset="0"/>
              </a:rPr>
              <a:t>III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четверть</a:t>
            </a:r>
          </a:p>
        </p:txBody>
      </p:sp>
      <p:sp>
        <p:nvSpPr>
          <p:cNvPr id="45" name="Text Box 46"/>
          <p:cNvSpPr txBox="1">
            <a:spLocks noChangeArrowheads="1"/>
          </p:cNvSpPr>
          <p:nvPr/>
        </p:nvSpPr>
        <p:spPr bwMode="auto">
          <a:xfrm>
            <a:off x="6300788" y="5589588"/>
            <a:ext cx="1836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400" b="1" dirty="0">
                <a:solidFill>
                  <a:srgbClr val="FF0000"/>
                </a:solidFill>
                <a:latin typeface="Times New Roman" pitchFamily="18" charset="0"/>
              </a:rPr>
              <a:t>IV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четверть</a:t>
            </a:r>
          </a:p>
        </p:txBody>
      </p:sp>
      <p:sp>
        <p:nvSpPr>
          <p:cNvPr id="46" name="AutoShape 41"/>
          <p:cNvSpPr>
            <a:spLocks noChangeArrowheads="1"/>
          </p:cNvSpPr>
          <p:nvPr/>
        </p:nvSpPr>
        <p:spPr bwMode="auto">
          <a:xfrm>
            <a:off x="1547813" y="1341438"/>
            <a:ext cx="2160587" cy="576262"/>
          </a:xfrm>
          <a:prstGeom prst="wedgeRoundRectCallout">
            <a:avLst>
              <a:gd name="adj1" fmla="val 93426"/>
              <a:gd name="adj2" fmla="val 16129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400" b="1" i="1">
                <a:latin typeface="Times New Roman" pitchFamily="18" charset="0"/>
              </a:rPr>
              <a:t>Ось ординат</a:t>
            </a:r>
          </a:p>
        </p:txBody>
      </p:sp>
      <p:sp>
        <p:nvSpPr>
          <p:cNvPr id="47" name="AutoShape 40"/>
          <p:cNvSpPr>
            <a:spLocks noChangeArrowheads="1"/>
          </p:cNvSpPr>
          <p:nvPr/>
        </p:nvSpPr>
        <p:spPr bwMode="auto">
          <a:xfrm>
            <a:off x="6372225" y="1628775"/>
            <a:ext cx="2160588" cy="576263"/>
          </a:xfrm>
          <a:prstGeom prst="wedgeRoundRectCallout">
            <a:avLst>
              <a:gd name="adj1" fmla="val -57787"/>
              <a:gd name="adj2" fmla="val 2351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2400" b="1" i="1">
                <a:latin typeface="Times New Roman" pitchFamily="18" charset="0"/>
              </a:rPr>
              <a:t>Ось абсцисс</a:t>
            </a:r>
          </a:p>
        </p:txBody>
      </p:sp>
    </p:spTree>
    <p:extLst>
      <p:ext uri="{BB962C8B-B14F-4D97-AF65-F5344CB8AC3E}">
        <p14:creationId xmlns:p14="http://schemas.microsoft.com/office/powerpoint/2010/main" val="8255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871" y="326776"/>
            <a:ext cx="8552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пересечения прямых О называется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координат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9964" y="1542418"/>
            <a:ext cx="8346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Координатные прямые называют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осями координат.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3411" y="2631613"/>
            <a:ext cx="84357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Горизонтальную ось называют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осью абсцисс (или осью Х)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вертикальную ось называют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осью ординат (или осью Y).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8562" y="4666601"/>
            <a:ext cx="82206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Плоскость, на которой задана система координат, называется 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координатной плоскостью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разделяется осями абсцисс и ординат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834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19385"/>
          <a:stretch>
            <a:fillRect/>
          </a:stretch>
        </p:blipFill>
        <p:spPr bwMode="auto">
          <a:xfrm>
            <a:off x="900113" y="211138"/>
            <a:ext cx="7993062" cy="62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4643438" y="404813"/>
            <a:ext cx="0" cy="5832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1116013" y="3284538"/>
            <a:ext cx="741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 flipV="1">
            <a:off x="4572000" y="321310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8316913" y="3357563"/>
            <a:ext cx="33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i="1" dirty="0">
                <a:latin typeface="Times New Roman" pitchFamily="18" charset="0"/>
              </a:rPr>
              <a:t>Х</a:t>
            </a:r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4284663" y="404813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 i="1" dirty="0">
                <a:latin typeface="Times New Roman" pitchFamily="18" charset="0"/>
              </a:rPr>
              <a:t>Y</a:t>
            </a:r>
            <a:endParaRPr lang="ru-RU" altLang="ru-RU" b="1" i="1" dirty="0">
              <a:latin typeface="Times New Roman" pitchFamily="18" charset="0"/>
            </a:endParaRPr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4356100" y="29972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0</a:t>
            </a: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4643438" y="27082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1</a:t>
            </a: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4643438" y="2349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2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643438" y="19891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3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4643438" y="15573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4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4643438" y="1196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5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4643438" y="7651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6</a:t>
            </a: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4643438" y="40481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>
                <a:latin typeface="Times New Roman" pitchFamily="18" charset="0"/>
              </a:rPr>
              <a:t>7</a:t>
            </a:r>
            <a:endParaRPr lang="ru-RU" altLang="ru-RU" b="1">
              <a:latin typeface="Times New Roman" pitchFamily="18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85933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1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2197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2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65150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3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0118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4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6443663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5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804025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6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71643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7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7596188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8</a:t>
            </a:r>
          </a:p>
        </p:txBody>
      </p:sp>
      <p:sp>
        <p:nvSpPr>
          <p:cNvPr id="24" name="Text Box 38"/>
          <p:cNvSpPr txBox="1">
            <a:spLocks noChangeArrowheads="1"/>
          </p:cNvSpPr>
          <p:nvPr/>
        </p:nvSpPr>
        <p:spPr bwMode="auto">
          <a:xfrm>
            <a:off x="7956550" y="32845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b="1">
                <a:latin typeface="Times New Roman" pitchFamily="18" charset="0"/>
              </a:rPr>
              <a:t>9</a:t>
            </a:r>
            <a:endParaRPr lang="ru-RU" altLang="ru-RU" b="1">
              <a:latin typeface="Times New Roman" pitchFamily="18" charset="0"/>
            </a:endParaRP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4284663" y="35004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-1</a:t>
            </a:r>
          </a:p>
        </p:txBody>
      </p:sp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4284663" y="39322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-2</a:t>
            </a: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84663" y="4292600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-3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4284663" y="46529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-4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4284663" y="5084763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-5</a:t>
            </a: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284663" y="5443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-6</a:t>
            </a: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4284663" y="580548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-7</a:t>
            </a: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>
            <a:off x="40687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-1</a:t>
            </a: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363696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-2</a:t>
            </a: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3276600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-3</a:t>
            </a: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2916238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-4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2484438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-5</a:t>
            </a: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21240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-6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1692275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-7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1331913" y="3284538"/>
            <a:ext cx="37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-8</a:t>
            </a:r>
          </a:p>
        </p:txBody>
      </p:sp>
      <p:sp>
        <p:nvSpPr>
          <p:cNvPr id="40" name="AutoShape 42"/>
          <p:cNvSpPr>
            <a:spLocks noChangeArrowheads="1"/>
          </p:cNvSpPr>
          <p:nvPr/>
        </p:nvSpPr>
        <p:spPr bwMode="auto">
          <a:xfrm flipV="1">
            <a:off x="1476375" y="4797425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Line 58"/>
          <p:cNvSpPr>
            <a:spLocks noChangeShapeType="1"/>
          </p:cNvSpPr>
          <p:nvPr/>
        </p:nvSpPr>
        <p:spPr bwMode="auto">
          <a:xfrm>
            <a:off x="1547813" y="3284538"/>
            <a:ext cx="0" cy="1512887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" name="Line 61"/>
          <p:cNvSpPr>
            <a:spLocks noChangeShapeType="1"/>
          </p:cNvSpPr>
          <p:nvPr/>
        </p:nvSpPr>
        <p:spPr bwMode="auto">
          <a:xfrm flipH="1">
            <a:off x="1619250" y="4868863"/>
            <a:ext cx="3024188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Text Box 49"/>
          <p:cNvSpPr txBox="1">
            <a:spLocks noChangeArrowheads="1"/>
          </p:cNvSpPr>
          <p:nvPr/>
        </p:nvSpPr>
        <p:spPr bwMode="auto">
          <a:xfrm>
            <a:off x="1258888" y="4868863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С</a:t>
            </a:r>
          </a:p>
        </p:txBody>
      </p:sp>
      <p:sp>
        <p:nvSpPr>
          <p:cNvPr id="44" name="Text Box 64"/>
          <p:cNvSpPr txBox="1">
            <a:spLocks noChangeArrowheads="1"/>
          </p:cNvSpPr>
          <p:nvPr/>
        </p:nvSpPr>
        <p:spPr bwMode="auto">
          <a:xfrm>
            <a:off x="1619250" y="4868863"/>
            <a:ext cx="1114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</a:t>
            </a:r>
            <a:r>
              <a:rPr lang="ru-RU" altLang="ru-RU" sz="2800" dirty="0">
                <a:latin typeface="Times New Roman" pitchFamily="18" charset="0"/>
              </a:rPr>
              <a:t>-8;-4)</a:t>
            </a:r>
          </a:p>
        </p:txBody>
      </p:sp>
      <p:sp>
        <p:nvSpPr>
          <p:cNvPr id="45" name="AutoShape 40"/>
          <p:cNvSpPr>
            <a:spLocks noChangeArrowheads="1"/>
          </p:cNvSpPr>
          <p:nvPr/>
        </p:nvSpPr>
        <p:spPr bwMode="auto">
          <a:xfrm flipV="1">
            <a:off x="2987675" y="1341438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6" name="Line 57"/>
          <p:cNvSpPr>
            <a:spLocks noChangeShapeType="1"/>
          </p:cNvSpPr>
          <p:nvPr/>
        </p:nvSpPr>
        <p:spPr bwMode="auto">
          <a:xfrm>
            <a:off x="3059113" y="1484313"/>
            <a:ext cx="0" cy="1800225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Line 60"/>
          <p:cNvSpPr>
            <a:spLocks noChangeShapeType="1"/>
          </p:cNvSpPr>
          <p:nvPr/>
        </p:nvSpPr>
        <p:spPr bwMode="auto">
          <a:xfrm flipH="1">
            <a:off x="3132138" y="1412875"/>
            <a:ext cx="151130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2843213" y="908050"/>
            <a:ext cx="420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В</a:t>
            </a:r>
          </a:p>
        </p:txBody>
      </p:sp>
      <p:sp>
        <p:nvSpPr>
          <p:cNvPr id="49" name="Text Box 63"/>
          <p:cNvSpPr txBox="1">
            <a:spLocks noChangeArrowheads="1"/>
          </p:cNvSpPr>
          <p:nvPr/>
        </p:nvSpPr>
        <p:spPr bwMode="auto">
          <a:xfrm>
            <a:off x="3203575" y="908050"/>
            <a:ext cx="995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</a:t>
            </a:r>
            <a:r>
              <a:rPr lang="ru-RU" altLang="ru-RU" sz="2800" dirty="0">
                <a:latin typeface="Times New Roman" pitchFamily="18" charset="0"/>
              </a:rPr>
              <a:t>-4;5)</a:t>
            </a:r>
          </a:p>
        </p:txBody>
      </p:sp>
      <p:sp>
        <p:nvSpPr>
          <p:cNvPr id="50" name="AutoShape 41"/>
          <p:cNvSpPr>
            <a:spLocks noChangeArrowheads="1"/>
          </p:cNvSpPr>
          <p:nvPr/>
        </p:nvSpPr>
        <p:spPr bwMode="auto">
          <a:xfrm flipV="1">
            <a:off x="5724525" y="90805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" name="Line 54"/>
          <p:cNvSpPr>
            <a:spLocks noChangeShapeType="1"/>
          </p:cNvSpPr>
          <p:nvPr/>
        </p:nvSpPr>
        <p:spPr bwMode="auto">
          <a:xfrm>
            <a:off x="5795963" y="1052513"/>
            <a:ext cx="0" cy="2232025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" name="Line 55"/>
          <p:cNvSpPr>
            <a:spLocks noChangeShapeType="1"/>
          </p:cNvSpPr>
          <p:nvPr/>
        </p:nvSpPr>
        <p:spPr bwMode="auto">
          <a:xfrm flipH="1">
            <a:off x="4643438" y="981075"/>
            <a:ext cx="1081087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" name="Text Box 47"/>
          <p:cNvSpPr txBox="1">
            <a:spLocks noChangeArrowheads="1"/>
          </p:cNvSpPr>
          <p:nvPr/>
        </p:nvSpPr>
        <p:spPr bwMode="auto">
          <a:xfrm>
            <a:off x="5580063" y="476250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itchFamily="18" charset="0"/>
              </a:rPr>
              <a:t>А</a:t>
            </a:r>
          </a:p>
        </p:txBody>
      </p:sp>
      <p:sp>
        <p:nvSpPr>
          <p:cNvPr id="54" name="Text Box 56"/>
          <p:cNvSpPr txBox="1">
            <a:spLocks noChangeArrowheads="1"/>
          </p:cNvSpPr>
          <p:nvPr/>
        </p:nvSpPr>
        <p:spPr bwMode="auto">
          <a:xfrm>
            <a:off x="5940425" y="476250"/>
            <a:ext cx="876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(3</a:t>
            </a:r>
            <a:r>
              <a:rPr lang="ru-RU" altLang="ru-RU" sz="2800" dirty="0">
                <a:latin typeface="Times New Roman" pitchFamily="18" charset="0"/>
              </a:rPr>
              <a:t>;6)</a:t>
            </a:r>
          </a:p>
        </p:txBody>
      </p:sp>
      <p:sp>
        <p:nvSpPr>
          <p:cNvPr id="55" name="AutoShape 43"/>
          <p:cNvSpPr>
            <a:spLocks noChangeArrowheads="1"/>
          </p:cNvSpPr>
          <p:nvPr/>
        </p:nvSpPr>
        <p:spPr bwMode="auto">
          <a:xfrm flipV="1">
            <a:off x="8027988" y="4005263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6" name="Line 62"/>
          <p:cNvSpPr>
            <a:spLocks noChangeShapeType="1"/>
          </p:cNvSpPr>
          <p:nvPr/>
        </p:nvSpPr>
        <p:spPr bwMode="auto">
          <a:xfrm flipH="1">
            <a:off x="4643438" y="4076700"/>
            <a:ext cx="3386137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" name="Line 59"/>
          <p:cNvSpPr>
            <a:spLocks noChangeShapeType="1"/>
          </p:cNvSpPr>
          <p:nvPr/>
        </p:nvSpPr>
        <p:spPr bwMode="auto">
          <a:xfrm>
            <a:off x="8101013" y="3284538"/>
            <a:ext cx="0" cy="720725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" name="Text Box 50"/>
          <p:cNvSpPr txBox="1">
            <a:spLocks noChangeArrowheads="1"/>
          </p:cNvSpPr>
          <p:nvPr/>
        </p:nvSpPr>
        <p:spPr bwMode="auto">
          <a:xfrm>
            <a:off x="7885113" y="4076700"/>
            <a:ext cx="441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latin typeface="Times New Roman" pitchFamily="18" charset="0"/>
              </a:rPr>
              <a:t>D</a:t>
            </a: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7019925" y="4076700"/>
            <a:ext cx="995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</a:t>
            </a:r>
            <a:r>
              <a:rPr lang="ru-RU" altLang="ru-RU" sz="2800" dirty="0">
                <a:latin typeface="Times New Roman" pitchFamily="18" charset="0"/>
              </a:rPr>
              <a:t>9;-2)</a:t>
            </a:r>
          </a:p>
        </p:txBody>
      </p:sp>
      <p:sp>
        <p:nvSpPr>
          <p:cNvPr id="60" name="AutoShape 46"/>
          <p:cNvSpPr>
            <a:spLocks noChangeArrowheads="1"/>
          </p:cNvSpPr>
          <p:nvPr/>
        </p:nvSpPr>
        <p:spPr bwMode="auto">
          <a:xfrm flipV="1">
            <a:off x="6877050" y="321310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" name="Text Box 52"/>
          <p:cNvSpPr txBox="1">
            <a:spLocks noChangeArrowheads="1"/>
          </p:cNvSpPr>
          <p:nvPr/>
        </p:nvSpPr>
        <p:spPr bwMode="auto">
          <a:xfrm>
            <a:off x="6732588" y="2708275"/>
            <a:ext cx="401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latin typeface="Times New Roman" pitchFamily="18" charset="0"/>
              </a:rPr>
              <a:t>F</a:t>
            </a: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62" name="Text Box 67"/>
          <p:cNvSpPr txBox="1">
            <a:spLocks noChangeArrowheads="1"/>
          </p:cNvSpPr>
          <p:nvPr/>
        </p:nvSpPr>
        <p:spPr bwMode="auto">
          <a:xfrm>
            <a:off x="7092950" y="2708275"/>
            <a:ext cx="876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</a:t>
            </a:r>
            <a:r>
              <a:rPr lang="ru-RU" altLang="ru-RU" sz="2800" dirty="0">
                <a:latin typeface="Times New Roman" pitchFamily="18" charset="0"/>
              </a:rPr>
              <a:t>6;0)</a:t>
            </a:r>
          </a:p>
        </p:txBody>
      </p:sp>
      <p:sp>
        <p:nvSpPr>
          <p:cNvPr id="63" name="AutoShape 44"/>
          <p:cNvSpPr>
            <a:spLocks noChangeArrowheads="1"/>
          </p:cNvSpPr>
          <p:nvPr/>
        </p:nvSpPr>
        <p:spPr bwMode="auto">
          <a:xfrm flipV="1">
            <a:off x="2627313" y="3213100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4" name="Text Box 51"/>
          <p:cNvSpPr txBox="1">
            <a:spLocks noChangeArrowheads="1"/>
          </p:cNvSpPr>
          <p:nvPr/>
        </p:nvSpPr>
        <p:spPr bwMode="auto">
          <a:xfrm>
            <a:off x="2484438" y="2708275"/>
            <a:ext cx="420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>
                <a:latin typeface="Times New Roman" pitchFamily="18" charset="0"/>
              </a:rPr>
              <a:t>E</a:t>
            </a:r>
            <a:endParaRPr lang="ru-RU" altLang="ru-RU" sz="2800" b="1">
              <a:latin typeface="Times New Roman" pitchFamily="18" charset="0"/>
            </a:endParaRPr>
          </a:p>
        </p:txBody>
      </p:sp>
      <p:sp>
        <p:nvSpPr>
          <p:cNvPr id="65" name="Text Box 66"/>
          <p:cNvSpPr txBox="1">
            <a:spLocks noChangeArrowheads="1"/>
          </p:cNvSpPr>
          <p:nvPr/>
        </p:nvSpPr>
        <p:spPr bwMode="auto">
          <a:xfrm>
            <a:off x="1692275" y="2708275"/>
            <a:ext cx="995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dirty="0">
                <a:latin typeface="Times New Roman" pitchFamily="18" charset="0"/>
              </a:rPr>
              <a:t>(</a:t>
            </a:r>
            <a:r>
              <a:rPr lang="ru-RU" altLang="ru-RU" sz="2800" dirty="0">
                <a:latin typeface="Times New Roman" pitchFamily="18" charset="0"/>
              </a:rPr>
              <a:t>-5;0)</a:t>
            </a:r>
          </a:p>
        </p:txBody>
      </p:sp>
      <p:sp>
        <p:nvSpPr>
          <p:cNvPr id="66" name="AutoShape 45"/>
          <p:cNvSpPr>
            <a:spLocks noChangeArrowheads="1"/>
          </p:cNvSpPr>
          <p:nvPr/>
        </p:nvSpPr>
        <p:spPr bwMode="auto">
          <a:xfrm flipV="1">
            <a:off x="4572000" y="5157788"/>
            <a:ext cx="142875" cy="142875"/>
          </a:xfrm>
          <a:prstGeom prst="flowChartConnector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7" name="Text Box 53"/>
          <p:cNvSpPr txBox="1">
            <a:spLocks noChangeArrowheads="1"/>
          </p:cNvSpPr>
          <p:nvPr/>
        </p:nvSpPr>
        <p:spPr bwMode="auto">
          <a:xfrm>
            <a:off x="4716463" y="4941888"/>
            <a:ext cx="460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 b="1" dirty="0">
                <a:latin typeface="Times New Roman" pitchFamily="18" charset="0"/>
              </a:rPr>
              <a:t>H</a:t>
            </a: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68" name="Text Box 68"/>
          <p:cNvSpPr txBox="1">
            <a:spLocks noChangeArrowheads="1"/>
          </p:cNvSpPr>
          <p:nvPr/>
        </p:nvSpPr>
        <p:spPr bwMode="auto">
          <a:xfrm>
            <a:off x="5076825" y="4941888"/>
            <a:ext cx="995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ru-RU" sz="2800">
                <a:latin typeface="Times New Roman" pitchFamily="18" charset="0"/>
              </a:rPr>
              <a:t>(</a:t>
            </a:r>
            <a:r>
              <a:rPr lang="ru-RU" altLang="ru-RU" sz="2800">
                <a:latin typeface="Times New Roman" pitchFamily="18" charset="0"/>
              </a:rPr>
              <a:t>0;-5)</a:t>
            </a:r>
          </a:p>
        </p:txBody>
      </p:sp>
      <p:sp>
        <p:nvSpPr>
          <p:cNvPr id="69" name="Rectangle 69"/>
          <p:cNvSpPr>
            <a:spLocks noChangeArrowheads="1"/>
          </p:cNvSpPr>
          <p:nvPr/>
        </p:nvSpPr>
        <p:spPr bwMode="auto">
          <a:xfrm>
            <a:off x="776029" y="6269038"/>
            <a:ext cx="8096768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точка такой плоскости имеет     </a:t>
            </a: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две координаты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350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 animBg="1"/>
      <p:bldP spid="51" grpId="0" animBg="1"/>
      <p:bldP spid="52" grpId="0" animBg="1"/>
      <p:bldP spid="53" grpId="0"/>
      <p:bldP spid="54" grpId="0"/>
      <p:bldP spid="55" grpId="0" animBg="1"/>
      <p:bldP spid="56" grpId="0" animBg="1"/>
      <p:bldP spid="57" grpId="0" animBg="1"/>
      <p:bldP spid="58" grpId="0"/>
      <p:bldP spid="59" grpId="0"/>
      <p:bldP spid="60" grpId="0" animBg="1"/>
      <p:bldP spid="61" grpId="0"/>
      <p:bldP spid="62" grpId="0"/>
      <p:bldP spid="63" grpId="0" animBg="1"/>
      <p:bldP spid="64" grpId="0"/>
      <p:bldP spid="65" grpId="0"/>
      <p:bldP spid="66" grpId="0" animBg="1"/>
      <p:bldP spid="67" grpId="0"/>
      <p:bldP spid="68" grpId="0"/>
      <p:bldP spid="69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209</TotalTime>
  <Words>846</Words>
  <Application>Microsoft Office PowerPoint</Application>
  <PresentationFormat>Экран (4:3)</PresentationFormat>
  <Paragraphs>349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Воздушный поток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Влад Минаев</dc:creator>
  <cp:lastModifiedBy>Влад Минаев</cp:lastModifiedBy>
  <cp:revision>26</cp:revision>
  <dcterms:created xsi:type="dcterms:W3CDTF">2022-04-23T16:04:44Z</dcterms:created>
  <dcterms:modified xsi:type="dcterms:W3CDTF">2022-05-03T12:52:37Z</dcterms:modified>
</cp:coreProperties>
</file>