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70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CC"/>
    <a:srgbClr val="FF99FF"/>
    <a:srgbClr val="FFCCFF"/>
    <a:srgbClr val="CC99FF"/>
    <a:srgbClr val="99CCFF"/>
    <a:srgbClr val="FFCC99"/>
    <a:srgbClr val="CCCCFF"/>
    <a:srgbClr val="FF99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25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56.png"/><Relationship Id="rId5" Type="http://schemas.openxmlformats.org/officeDocument/2006/relationships/image" Target="../media/image7.png"/><Relationship Id="rId10" Type="http://schemas.openxmlformats.org/officeDocument/2006/relationships/image" Target="../media/image55.png"/><Relationship Id="rId4" Type="http://schemas.microsoft.com/office/2007/relationships/hdphoto" Target="../media/hdphoto15.wdp"/><Relationship Id="rId9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7.png"/><Relationship Id="rId7" Type="http://schemas.openxmlformats.org/officeDocument/2006/relationships/image" Target="../media/image60.png"/><Relationship Id="rId12" Type="http://schemas.microsoft.com/office/2007/relationships/hdphoto" Target="../media/hdphoto18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microsoft.com/office/2007/relationships/hdphoto" Target="../media/hdphoto2.wdp"/><Relationship Id="rId9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3.wdp"/><Relationship Id="rId7" Type="http://schemas.openxmlformats.org/officeDocument/2006/relationships/image" Target="../media/image12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microsoft.com/office/2007/relationships/hdphoto" Target="../media/hdphoto2.wdp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2.wdp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microsoft.com/office/2007/relationships/hdphoto" Target="../media/hdphoto6.wdp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jp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microsoft.com/office/2007/relationships/hdphoto" Target="../media/hdphoto2.wdp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6.png"/><Relationship Id="rId7" Type="http://schemas.openxmlformats.org/officeDocument/2006/relationships/image" Target="../media/image27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microsoft.com/office/2007/relationships/hdphoto" Target="../media/hdphoto8.wdp"/><Relationship Id="rId9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11.wdp"/><Relationship Id="rId3" Type="http://schemas.microsoft.com/office/2007/relationships/hdphoto" Target="../media/hdphoto2.wdp"/><Relationship Id="rId7" Type="http://schemas.openxmlformats.org/officeDocument/2006/relationships/image" Target="../media/image34.jpg"/><Relationship Id="rId12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11" Type="http://schemas.microsoft.com/office/2007/relationships/hdphoto" Target="../media/hdphoto10.wdp"/><Relationship Id="rId5" Type="http://schemas.openxmlformats.org/officeDocument/2006/relationships/image" Target="../media/image32.jpg"/><Relationship Id="rId10" Type="http://schemas.openxmlformats.org/officeDocument/2006/relationships/image" Target="../media/image36.png"/><Relationship Id="rId4" Type="http://schemas.openxmlformats.org/officeDocument/2006/relationships/image" Target="../media/image31.jpg"/><Relationship Id="rId9" Type="http://schemas.microsoft.com/office/2007/relationships/hdphoto" Target="../media/hdphoto9.wdp"/><Relationship Id="rId1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microsoft.com/office/2007/relationships/hdphoto" Target="../media/hdphoto2.wdp"/><Relationship Id="rId7" Type="http://schemas.openxmlformats.org/officeDocument/2006/relationships/image" Target="../media/image4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4.jpg"/><Relationship Id="rId5" Type="http://schemas.microsoft.com/office/2007/relationships/hdphoto" Target="../media/hdphoto12.wdp"/><Relationship Id="rId10" Type="http://schemas.microsoft.com/office/2007/relationships/hdphoto" Target="../media/hdphoto13.wdp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hdphoto" Target="../media/hdphoto14.wdp"/><Relationship Id="rId7" Type="http://schemas.openxmlformats.org/officeDocument/2006/relationships/image" Target="../media/image47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microsoft.com/office/2007/relationships/hdphoto" Target="../media/hdphoto2.wdp"/><Relationship Id="rId10" Type="http://schemas.openxmlformats.org/officeDocument/2006/relationships/image" Target="../media/image50.png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79556" l="12000" r="88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3" t="21314" r="11062" b="24421"/>
          <a:stretch/>
        </p:blipFill>
        <p:spPr>
          <a:xfrm>
            <a:off x="4507992" y="3583515"/>
            <a:ext cx="4544834" cy="3344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Горизонтальный свиток 8"/>
          <p:cNvSpPr/>
          <p:nvPr/>
        </p:nvSpPr>
        <p:spPr>
          <a:xfrm>
            <a:off x="-295663" y="-166483"/>
            <a:ext cx="5604319" cy="2331184"/>
          </a:xfrm>
          <a:prstGeom prst="horizontalScroll">
            <a:avLst/>
          </a:prstGeom>
          <a:noFill/>
          <a:ln w="19050">
            <a:noFill/>
            <a:prstDash val="solid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prstTxWarp prst="textWave1">
              <a:avLst>
                <a:gd name="adj1" fmla="val 12500"/>
                <a:gd name="adj2" fmla="val -1558"/>
              </a:avLst>
            </a:prstTxWarp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ru-RU" sz="5400" b="1" cap="none" spc="0" smtClean="0">
                <a:ln w="9525">
                  <a:solidFill>
                    <a:srgbClr val="CC99FF"/>
                  </a:solidFill>
                  <a:prstDash val="solid"/>
                </a:ln>
                <a:solidFill>
                  <a:srgbClr val="FF99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rPr>
              <a:t>Презентация на тему:</a:t>
            </a:r>
            <a:endParaRPr lang="ru-RU" sz="5400" b="1" cap="none" spc="0">
              <a:ln w="9525">
                <a:solidFill>
                  <a:srgbClr val="CC99FF"/>
                </a:solidFill>
                <a:prstDash val="solid"/>
              </a:ln>
              <a:solidFill>
                <a:srgbClr val="FF99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63500" dist="50800" dir="81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23032" y="1873442"/>
            <a:ext cx="4693163" cy="1619195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67550">
                <a:srgbClr val="FFCCFF"/>
              </a:gs>
              <a:gs pos="50000">
                <a:schemeClr val="bg1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prstTxWarp prst="textInflateTop">
              <a:avLst/>
            </a:prstTxWarp>
            <a:spAutoFit/>
          </a:bodyPr>
          <a:lstStyle/>
          <a:p>
            <a:pPr algn="ctr"/>
            <a:r>
              <a:rPr lang="ru-RU" sz="8800" b="1" cap="none" spc="0" smtClean="0">
                <a:ln w="12700">
                  <a:solidFill>
                    <a:srgbClr val="FF99FF"/>
                  </a:solidFill>
                  <a:prstDash val="solid"/>
                </a:ln>
                <a:solidFill>
                  <a:srgbClr val="FFCC99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Япония</a:t>
            </a:r>
            <a:endParaRPr lang="ru-RU" sz="5400" b="1" cap="none" spc="0">
              <a:ln w="12700">
                <a:solidFill>
                  <a:srgbClr val="FF99FF"/>
                </a:solidFill>
                <a:prstDash val="solid"/>
              </a:ln>
              <a:solidFill>
                <a:srgbClr val="FFCC99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04" y="5635551"/>
            <a:ext cx="1856231" cy="1272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770" y="4222914"/>
            <a:ext cx="1879921" cy="2653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54">
            <a:off x="5233405" y="1228780"/>
            <a:ext cx="1673955" cy="38812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7308" y1="20000" x2="87308" y2="20000"/>
                        <a14:foregroundMark x1="91923" y1="27391" x2="91923" y2="27391"/>
                        <a14:foregroundMark x1="93846" y1="26304" x2="93846" y2="26304"/>
                        <a14:foregroundMark x1="51923" y1="4348" x2="51923" y2="4348"/>
                        <a14:foregroundMark x1="79231" y1="10435" x2="79231" y2="10435"/>
                        <a14:foregroundMark x1="76154" y1="9565" x2="76154" y2="9565"/>
                        <a14:foregroundMark x1="74231" y1="8261" x2="74231" y2="8261"/>
                        <a14:foregroundMark x1="30769" y1="15000" x2="30769" y2="15000"/>
                        <a14:foregroundMark x1="34231" y1="13913" x2="34231" y2="13913"/>
                        <a14:foregroundMark x1="6154" y1="39783" x2="6154" y2="39783"/>
                        <a14:foregroundMark x1="3077" y1="40435" x2="3077" y2="40435"/>
                        <a14:foregroundMark x1="18462" y1="76957" x2="18462" y2="76957"/>
                        <a14:foregroundMark x1="18462" y1="66522" x2="18462" y2="66522"/>
                        <a14:foregroundMark x1="65000" y1="66957" x2="65000" y2="66957"/>
                        <a14:foregroundMark x1="75000" y1="63043" x2="75000" y2="63043"/>
                        <a14:foregroundMark x1="63462" y1="65870" x2="63462" y2="65870"/>
                        <a14:foregroundMark x1="72308" y1="64130" x2="72308" y2="64130"/>
                        <a14:foregroundMark x1="60769" y1="57826" x2="60769" y2="57826"/>
                        <a14:foregroundMark x1="81538" y1="36304" x2="81538" y2="36304"/>
                        <a14:foregroundMark x1="73462" y1="39130" x2="73462" y2="39130"/>
                        <a14:foregroundMark x1="42308" y1="13913" x2="42308" y2="13913"/>
                        <a14:foregroundMark x1="46923" y1="14130" x2="46923" y2="14130"/>
                        <a14:foregroundMark x1="89231" y1="14348" x2="89231" y2="14348"/>
                        <a14:foregroundMark x1="56538" y1="95435" x2="56538" y2="95435"/>
                        <a14:foregroundMark x1="54615" y1="95870" x2="54615" y2="95870"/>
                        <a14:foregroundMark x1="55385" y1="96739" x2="55385" y2="96739"/>
                        <a14:foregroundMark x1="56538" y1="97826" x2="56538" y2="97826"/>
                        <a14:foregroundMark x1="69231" y1="90435" x2="69231" y2="90435"/>
                        <a14:foregroundMark x1="72692" y1="90000" x2="72692" y2="90000"/>
                        <a14:foregroundMark x1="78077" y1="88261" x2="78077" y2="88261"/>
                        <a14:backgroundMark x1="37308" y1="21087" x2="37308" y2="21087"/>
                        <a14:backgroundMark x1="34231" y1="24130" x2="34231" y2="24130"/>
                        <a14:backgroundMark x1="32692" y1="21957" x2="32692" y2="21957"/>
                        <a14:backgroundMark x1="49615" y1="10217" x2="49615" y2="10217"/>
                        <a14:backgroundMark x1="57692" y1="13913" x2="57692" y2="13913"/>
                        <a14:backgroundMark x1="60385" y1="15000" x2="60385" y2="15000"/>
                        <a14:backgroundMark x1="67308" y1="20870" x2="67308" y2="20870"/>
                        <a14:backgroundMark x1="65769" y1="24348" x2="65769" y2="24348"/>
                        <a14:backgroundMark x1="58462" y1="25000" x2="58462" y2="25000"/>
                        <a14:backgroundMark x1="58077" y1="41304" x2="58077" y2="41304"/>
                        <a14:backgroundMark x1="60385" y1="44130" x2="60385" y2="44130"/>
                        <a14:backgroundMark x1="56538" y1="46522" x2="56538" y2="46522"/>
                        <a14:backgroundMark x1="48846" y1="51087" x2="48846" y2="51087"/>
                        <a14:backgroundMark x1="40769" y1="55000" x2="40769" y2="55000"/>
                        <a14:backgroundMark x1="40769" y1="53913" x2="40769" y2="53913"/>
                        <a14:backgroundMark x1="43462" y1="54783" x2="43462" y2="54783"/>
                        <a14:backgroundMark x1="44615" y1="66522" x2="44615" y2="66522"/>
                        <a14:backgroundMark x1="42692" y1="70000" x2="42692" y2="70000"/>
                        <a14:backgroundMark x1="36538" y1="69130" x2="36538" y2="69130"/>
                        <a14:backgroundMark x1="33846" y1="68913" x2="33846" y2="68913"/>
                        <a14:backgroundMark x1="98077" y1="19565" x2="98077" y2="19565"/>
                        <a14:backgroundMark x1="98077" y1="25000" x2="98077" y2="25000"/>
                        <a14:backgroundMark x1="27308" y1="38478" x2="27308" y2="38478"/>
                        <a14:backgroundMark x1="25385" y1="39130" x2="25385" y2="39130"/>
                        <a14:backgroundMark x1="23846" y1="40435" x2="23846" y2="40435"/>
                        <a14:backgroundMark x1="16923" y1="37826" x2="16923" y2="37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2354" flipH="1" flipV="1">
            <a:off x="772451" y="36577"/>
            <a:ext cx="3227832" cy="3657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189" y="393193"/>
            <a:ext cx="2405888" cy="13898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8073687">
            <a:off x="-1307558" y="376050"/>
            <a:ext cx="4452626" cy="2129395"/>
          </a:xfrm>
          <a:prstGeom prst="rect">
            <a:avLst/>
          </a:prstGeom>
        </p:spPr>
        <p:txBody>
          <a:bodyPr wrap="none">
            <a:prstTxWarp prst="textArchDownPour">
              <a:avLst/>
            </a:prstTxWarp>
            <a:spAutoFit/>
            <a:scene3d>
              <a:camera prst="perspectiveHeroicExtremeLeftFacing"/>
              <a:lightRig rig="threePt" dir="t"/>
            </a:scene3d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sz="4000" b="1" u="sng">
                <a:ln w="12700">
                  <a:solidFill>
                    <a:srgbClr val="FFCC99"/>
                  </a:solidFill>
                  <a:prstDash val="solid"/>
                </a:ln>
                <a:solidFill>
                  <a:srgbClr val="CC99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42343" y="14510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♣До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наших дней сохраняются памятники живописи и архитектуры с начала 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II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 тысячелетия до нашей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эры</a:t>
            </a: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.♣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endParaRPr lang="ru-RU" b="1">
              <a:solidFill>
                <a:srgbClr val="CC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073" y="2822435"/>
            <a:ext cx="5507699" cy="2397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US" sz="3200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</a:t>
            </a:r>
            <a:r>
              <a:rPr lang="ru-RU" sz="3200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В </a:t>
            </a:r>
            <a:r>
              <a:rPr lang="en-US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XX</a:t>
            </a:r>
            <a:r>
              <a:rPr lang="ru-RU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 веке японские</a:t>
            </a:r>
            <a:r>
              <a:rPr lang="en-US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аниме</a:t>
            </a:r>
            <a:r>
              <a:rPr lang="en-US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и</a:t>
            </a:r>
            <a:r>
              <a:rPr lang="en-US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3200" b="1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манга</a:t>
            </a:r>
            <a:r>
              <a:rPr lang="en-US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завоевали признание в мировом </a:t>
            </a:r>
            <a:r>
              <a:rPr lang="ru-RU" sz="3200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масштабе</a:t>
            </a:r>
            <a:r>
              <a:rPr lang="ru-RU" sz="3200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r>
              <a:rPr lang="ru-RU" sz="4400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endParaRPr lang="ru-RU" sz="4400" b="1">
              <a:solidFill>
                <a:srgbClr val="CC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7992" y="4627117"/>
            <a:ext cx="4572000" cy="2166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♣В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японской культуре чёрный цвет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— символ благородства, возраста и опыта по контрасту с белым цветом, который символизирует молодость. Чёрный цвет символизирует высший ранг во многих боевых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искусствах</a:t>
            </a: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endParaRPr lang="ru-RU" b="1">
              <a:solidFill>
                <a:srgbClr val="CC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239" y="1248521"/>
            <a:ext cx="2093998" cy="2270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219">
                        <a14:foregroundMark x1="47852" y1="92383" x2="47852" y2="92383"/>
                        <a14:backgroundMark x1="17969" y1="83984" x2="17969" y2="83984"/>
                        <a14:backgroundMark x1="28320" y1="77734" x2="28320" y2="77734"/>
                        <a14:backgroundMark x1="23242" y1="64258" x2="23242" y2="64258"/>
                        <a14:backgroundMark x1="20313" y1="78125" x2="20313" y2="78125"/>
                        <a14:backgroundMark x1="21289" y1="72070" x2="21289" y2="72070"/>
                        <a14:backgroundMark x1="28320" y1="67773" x2="28320" y2="67773"/>
                        <a14:backgroundMark x1="22656" y1="83008" x2="22656" y2="83008"/>
                        <a14:backgroundMark x1="20313" y1="82031" x2="20313" y2="82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002" y="5264607"/>
            <a:ext cx="1593393" cy="15933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820">
            <a:off x="2983025" y="4915320"/>
            <a:ext cx="1712979" cy="20513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707">
            <a:off x="6648117" y="1174301"/>
            <a:ext cx="2965573" cy="3951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828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975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725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925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425"/>
                            </p:stCondLst>
                            <p:childTnLst>
                              <p:par>
                                <p:cTn id="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25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88" y="-46714"/>
            <a:ext cx="4886413" cy="69047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061" y="118873"/>
            <a:ext cx="2405888" cy="1389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897" y="2404873"/>
            <a:ext cx="9144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6442" y="118873"/>
            <a:ext cx="5724811" cy="4154984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просмотр.</a:t>
            </a:r>
            <a:b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Над презентацией работала</a:t>
            </a:r>
            <a:b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Новикова Валерия</a:t>
            </a:r>
            <a:b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4400" b="1" u="sng" smtClean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«9 А»</a:t>
            </a:r>
            <a:endParaRPr lang="ru-RU" sz="4400" b="1" u="sng">
              <a:solidFill>
                <a:srgbClr val="99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95644"/>
            <a:ext cx="2553341" cy="4062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0000" y1="88418" x2="70000" y2="88418"/>
                        <a14:foregroundMark x1="59231" y1="92090" x2="59231" y2="92090"/>
                        <a14:foregroundMark x1="65385" y1="91525" x2="65385" y2="91525"/>
                        <a14:foregroundMark x1="61538" y1="87571" x2="61538" y2="87571"/>
                        <a14:foregroundMark x1="54615" y1="85311" x2="54615" y2="85311"/>
                        <a14:foregroundMark x1="59615" y1="83051" x2="59615" y2="83051"/>
                        <a14:foregroundMark x1="68077" y1="84463" x2="68077" y2="84463"/>
                        <a14:foregroundMark x1="71923" y1="83898" x2="71923" y2="83898"/>
                        <a14:foregroundMark x1="73077" y1="79944" x2="73077" y2="79944"/>
                        <a14:foregroundMark x1="79231" y1="88136" x2="79231" y2="88136"/>
                        <a14:foregroundMark x1="79231" y1="92938" x2="79231" y2="92938"/>
                        <a14:foregroundMark x1="85385" y1="95480" x2="85385" y2="95480"/>
                        <a14:foregroundMark x1="72308" y1="88701" x2="72308" y2="88701"/>
                        <a14:foregroundMark x1="72308" y1="93503" x2="72308" y2="93503"/>
                        <a14:foregroundMark x1="67692" y1="94350" x2="67692" y2="94350"/>
                        <a14:foregroundMark x1="49231" y1="96045" x2="49231" y2="96045"/>
                        <a14:foregroundMark x1="51538" y1="95480" x2="51538" y2="95480"/>
                        <a14:foregroundMark x1="49231" y1="88983" x2="49231" y2="88983"/>
                        <a14:foregroundMark x1="50385" y1="84463" x2="50385" y2="84463"/>
                        <a14:foregroundMark x1="50385" y1="83051" x2="50385" y2="83051"/>
                        <a14:foregroundMark x1="59231" y1="90678" x2="59231" y2="90678"/>
                        <a14:foregroundMark x1="94231" y1="94068" x2="94231" y2="94068"/>
                        <a14:foregroundMark x1="90000" y1="87288" x2="90000" y2="87288"/>
                        <a14:foregroundMark x1="84615" y1="82203" x2="84615" y2="82203"/>
                        <a14:foregroundMark x1="86154" y1="83898" x2="86154" y2="83898"/>
                        <a14:foregroundMark x1="98846" y1="84463" x2="98846" y2="84463"/>
                        <a14:foregroundMark x1="95385" y1="85876" x2="95385" y2="85876"/>
                        <a14:foregroundMark x1="95385" y1="90395" x2="95385" y2="90395"/>
                        <a14:foregroundMark x1="90385" y1="92373" x2="90385" y2="92373"/>
                        <a14:foregroundMark x1="86923" y1="96610" x2="86923" y2="96610"/>
                        <a14:foregroundMark x1="73077" y1="95480" x2="73077" y2="95480"/>
                        <a14:foregroundMark x1="80769" y1="68362" x2="80769" y2="68362"/>
                        <a14:foregroundMark x1="81154" y1="66384" x2="81154" y2="66384"/>
                        <a14:foregroundMark x1="79615" y1="66384" x2="79615" y2="66384"/>
                        <a14:foregroundMark x1="78077" y1="69209" x2="78077" y2="69209"/>
                        <a14:foregroundMark x1="81154" y1="66949" x2="81154" y2="66949"/>
                        <a14:foregroundMark x1="79231" y1="67232" x2="79231" y2="67232"/>
                        <a14:foregroundMark x1="81923" y1="66949" x2="81923" y2="66949"/>
                        <a14:foregroundMark x1="77308" y1="93220" x2="77308" y2="93220"/>
                        <a14:foregroundMark x1="62308" y1="94915" x2="62308" y2="94915"/>
                        <a14:foregroundMark x1="79615" y1="93503" x2="79615" y2="93503"/>
                        <a14:foregroundMark x1="69615" y1="95480" x2="69615" y2="95480"/>
                        <a14:foregroundMark x1="65385" y1="96893" x2="65385" y2="96893"/>
                        <a14:foregroundMark x1="70769" y1="88983" x2="70769" y2="88983"/>
                        <a14:foregroundMark x1="91154" y1="90960" x2="91154" y2="90960"/>
                        <a14:foregroundMark x1="98846" y1="96610" x2="98846" y2="96610"/>
                        <a14:foregroundMark x1="98077" y1="63277" x2="98077" y2="63277"/>
                        <a14:foregroundMark x1="57692" y1="60734" x2="57692" y2="60734"/>
                        <a14:foregroundMark x1="59615" y1="27119" x2="59615" y2="27119"/>
                        <a14:foregroundMark x1="82692" y1="20904" x2="82692" y2="20904"/>
                        <a14:foregroundMark x1="81538" y1="19774" x2="81538" y2="19774"/>
                        <a14:foregroundMark x1="82308" y1="17232" x2="82308" y2="17232"/>
                        <a14:foregroundMark x1="63846" y1="24294" x2="63846" y2="24294"/>
                        <a14:backgroundMark x1="17308" y1="45480" x2="17308" y2="45480"/>
                        <a14:backgroundMark x1="19615" y1="25706" x2="19615" y2="25706"/>
                        <a14:backgroundMark x1="17692" y1="17797" x2="17692" y2="17797"/>
                        <a14:backgroundMark x1="26923" y1="12429" x2="26923" y2="12429"/>
                        <a14:backgroundMark x1="25385" y1="18362" x2="25385" y2="18362"/>
                        <a14:backgroundMark x1="25769" y1="21186" x2="25769" y2="21186"/>
                        <a14:backgroundMark x1="26923" y1="28814" x2="26923" y2="29379"/>
                        <a14:backgroundMark x1="26923" y1="40395" x2="26923" y2="40395"/>
                        <a14:backgroundMark x1="24615" y1="45480" x2="24615" y2="47458"/>
                        <a14:backgroundMark x1="18846" y1="56497" x2="18846" y2="56497"/>
                        <a14:backgroundMark x1="17308" y1="59322" x2="16923" y2="60452"/>
                        <a14:backgroundMark x1="15769" y1="61864" x2="14615" y2="64124"/>
                        <a14:backgroundMark x1="13846" y1="69492" x2="13846" y2="71751"/>
                        <a14:backgroundMark x1="14615" y1="76554" x2="14615" y2="77401"/>
                        <a14:backgroundMark x1="13077" y1="80226" x2="13077" y2="80226"/>
                        <a14:backgroundMark x1="11538" y1="82486" x2="11538" y2="82486"/>
                        <a14:backgroundMark x1="8846" y1="88136" x2="8846" y2="88136"/>
                        <a14:backgroundMark x1="9615" y1="89831" x2="13846" y2="88136"/>
                        <a14:backgroundMark x1="15000" y1="86723" x2="15769" y2="83333"/>
                        <a14:backgroundMark x1="15769" y1="79661" x2="15769" y2="79661"/>
                        <a14:backgroundMark x1="12308" y1="75706" x2="11154" y2="72316"/>
                        <a14:backgroundMark x1="8462" y1="67232" x2="8462" y2="61299"/>
                        <a14:backgroundMark x1="7692" y1="56215" x2="7692" y2="54802"/>
                        <a14:backgroundMark x1="10385" y1="49718" x2="11154" y2="47458"/>
                        <a14:backgroundMark x1="12692" y1="42655" x2="18846" y2="22316"/>
                        <a14:backgroundMark x1="10769" y1="7062" x2="10000" y2="47458"/>
                        <a14:backgroundMark x1="34615" y1="847" x2="0" y2="1130"/>
                        <a14:backgroundMark x1="31538" y1="2260" x2="1923" y2="41525"/>
                        <a14:backgroundMark x1="33077" y1="2260" x2="26154" y2="72881"/>
                        <a14:backgroundMark x1="27308" y1="72881" x2="11154" y2="99718"/>
                        <a14:backgroundMark x1="18462" y1="88136" x2="15769" y2="99435"/>
                        <a14:backgroundMark x1="27692" y1="75424" x2="33077" y2="40960"/>
                        <a14:backgroundMark x1="33077" y1="38136" x2="42692" y2="35311"/>
                        <a14:backgroundMark x1="42692" y1="35311" x2="31923" y2="25424"/>
                        <a14:backgroundMark x1="36154" y1="6780" x2="40769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864" y="0"/>
            <a:ext cx="2739136" cy="37294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2972">
            <a:off x="4807109" y="196893"/>
            <a:ext cx="1959791" cy="2969380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447">
            <a:off x="5477766" y="3446769"/>
            <a:ext cx="1854195" cy="31494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58986" y1="6034" x2="58986" y2="6034"/>
                        <a14:foregroundMark x1="62673" y1="3017" x2="62673" y2="3017"/>
                        <a14:foregroundMark x1="77419" y1="11638" x2="77419" y2="11638"/>
                        <a14:foregroundMark x1="79724" y1="10345" x2="79724" y2="10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308" flipH="1">
            <a:off x="7212323" y="4082891"/>
            <a:ext cx="1719039" cy="18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11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8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7630" y="-1614594"/>
            <a:ext cx="8540496" cy="6163690"/>
          </a:xfrm>
        </p:spPr>
        <p:txBody>
          <a:bodyPr>
            <a:noAutofit/>
          </a:bodyPr>
          <a:lstStyle/>
          <a:p>
            <a:r>
              <a:rPr lang="ru-RU" sz="3200" b="1" smtClean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♣</a:t>
            </a:r>
            <a:r>
              <a:rPr lang="ru-RU" sz="2800" b="1" i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Япо́ния</a:t>
            </a:r>
            <a:r>
              <a:rPr lang="en-US" sz="18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- официальное название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«Нихон коку», (</a:t>
            </a:r>
            <a:r>
              <a:rPr lang="ja-JP" alt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日本国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—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островное государство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Восточной Азии.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Расположена на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Японском архипелаге, состоящем из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6852 островов. Четыре крупнейших острова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—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Хонсю,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Хоккайдо,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Кюсю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Сикоку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— составляют 97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% общей площади архипелага. Большинство островов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горные, многие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вулканические. Высшая точка Японии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— вулкан</a:t>
            </a:r>
            <a:r>
              <a:rPr lang="en-US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 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Фудзияма (3776 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</a:t>
            </a:r>
            <a:r>
              <a:rPr lang="ru-RU" sz="2000" b="1" smtClean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).♣</a:t>
            </a:r>
            <a: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/>
            </a:r>
            <a:br>
              <a:rPr lang="ru-RU" sz="2000" b="1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endParaRPr lang="ru-RU" sz="1050" b="1">
              <a:solidFill>
                <a:srgbClr val="FF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971" y="2901942"/>
            <a:ext cx="2272683" cy="4044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675" y="5349241"/>
            <a:ext cx="2405888" cy="1389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982" y="2901942"/>
            <a:ext cx="3838570" cy="2601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9674">
            <a:off x="444348" y="3399891"/>
            <a:ext cx="2232919" cy="215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5" b="99420" l="1231" r="100000">
                        <a14:foregroundMark x1="9538" y1="43623" x2="9538" y2="49565"/>
                        <a14:foregroundMark x1="9538" y1="46812" x2="21385" y2="52029"/>
                        <a14:foregroundMark x1="21385" y1="52029" x2="29231" y2="68551"/>
                        <a14:foregroundMark x1="29692" y1="69275" x2="41077" y2="78116"/>
                        <a14:foregroundMark x1="41077" y1="78116" x2="57846" y2="77826"/>
                        <a14:foregroundMark x1="57846" y1="77826" x2="62000" y2="73043"/>
                        <a14:foregroundMark x1="62000" y1="73043" x2="65538" y2="64493"/>
                        <a14:foregroundMark x1="65538" y1="64493" x2="74769" y2="59565"/>
                        <a14:foregroundMark x1="74769" y1="59565" x2="83077" y2="58841"/>
                        <a14:foregroundMark x1="83077" y1="58841" x2="81077" y2="52029"/>
                        <a14:foregroundMark x1="81077" y1="52029" x2="75077" y2="47536"/>
                        <a14:foregroundMark x1="75077" y1="47536" x2="76769" y2="39710"/>
                        <a14:foregroundMark x1="76769" y1="39710" x2="66308" y2="35652"/>
                        <a14:foregroundMark x1="66308" y1="35652" x2="60615" y2="35652"/>
                        <a14:foregroundMark x1="60615" y1="35362" x2="59692" y2="27101"/>
                        <a14:foregroundMark x1="59692" y1="27101" x2="64462" y2="20145"/>
                        <a14:foregroundMark x1="64462" y1="20145" x2="58615" y2="19710"/>
                        <a14:foregroundMark x1="58615" y1="19710" x2="51385" y2="16667"/>
                        <a14:foregroundMark x1="51385" y1="16667" x2="50923" y2="20580"/>
                        <a14:foregroundMark x1="50308" y1="21594" x2="44000" y2="21884"/>
                        <a14:foregroundMark x1="44000" y1="21884" x2="38308" y2="27536"/>
                        <a14:foregroundMark x1="38308" y1="27536" x2="33538" y2="34638"/>
                        <a14:foregroundMark x1="33538" y1="34638" x2="29385" y2="34638"/>
                        <a14:foregroundMark x1="29385" y1="34638" x2="20923" y2="35072"/>
                        <a14:foregroundMark x1="20923" y1="35072" x2="16308" y2="35362"/>
                        <a14:foregroundMark x1="16308" y1="35362" x2="18308" y2="42754"/>
                        <a14:foregroundMark x1="17077" y1="42754" x2="9231" y2="43623"/>
                        <a14:foregroundMark x1="49385" y1="52754" x2="49385" y2="52754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" y="0"/>
            <a:ext cx="2642616" cy="28052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63" y="5376672"/>
            <a:ext cx="2405888" cy="13898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8010" y="1027131"/>
            <a:ext cx="1130790" cy="1249725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360"/>
              </a:spcBef>
              <a:spcAft>
                <a:spcPts val="0"/>
              </a:spcAft>
            </a:pPr>
            <a:r>
              <a:rPr lang="ru-RU" sz="4000" b="1" u="sng">
                <a:ln w="12700">
                  <a:solidFill>
                    <a:srgbClr val="CC99FF"/>
                  </a:solidFill>
                  <a:prstDash val="solid"/>
                </a:ln>
                <a:solidFill>
                  <a:srgbClr val="CC99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Рельеф</a:t>
            </a:r>
            <a:endParaRPr lang="ru-RU" sz="3600" b="1" u="sng">
              <a:ln w="12700">
                <a:solidFill>
                  <a:srgbClr val="CC99FF"/>
                </a:solidFill>
                <a:prstDash val="solid"/>
              </a:ln>
              <a:solidFill>
                <a:srgbClr val="CC99FF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12" y="4303322"/>
            <a:ext cx="6729984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 ♣Япония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покрыта возвышенностями и низкими и средневысотными горами, они составляют свыше 75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% территории страны. Низменности располагаются отдельными участками вдоль побережий страны. В северной части острова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Хонсю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находятся три продольные цепи средневысотных гор, разделённые долинами и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котловинами</a:t>
            </a: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endParaRPr lang="ru-RU" sz="2800" b="1">
              <a:solidFill>
                <a:srgbClr val="CC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8020">
            <a:off x="285353" y="2865346"/>
            <a:ext cx="3699108" cy="16306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Fron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8696" y="857679"/>
            <a:ext cx="3346549" cy="30546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1129" y1="14216" x2="41129" y2="14216"/>
                        <a14:backgroundMark x1="40323" y1="20588" x2="40323" y2="20588"/>
                        <a14:backgroundMark x1="43952" y1="20588" x2="43952" y2="20588"/>
                        <a14:backgroundMark x1="43145" y1="9314" x2="43145" y2="9314"/>
                        <a14:backgroundMark x1="54032" y1="11765" x2="54032" y2="11765"/>
                        <a14:backgroundMark x1="54839" y1="26961" x2="54839" y2="26961"/>
                        <a14:backgroundMark x1="49194" y1="37255" x2="49194" y2="37255"/>
                        <a14:backgroundMark x1="52016" y1="35784" x2="52016" y2="35784"/>
                        <a14:backgroundMark x1="54435" y1="38235" x2="54435" y2="38235"/>
                        <a14:backgroundMark x1="58871" y1="36275" x2="58871" y2="36275"/>
                        <a14:backgroundMark x1="50806" y1="54412" x2="50806" y2="54412"/>
                        <a14:backgroundMark x1="49597" y1="57843" x2="49597" y2="57843"/>
                        <a14:backgroundMark x1="70565" y1="59314" x2="70565" y2="59314"/>
                        <a14:backgroundMark x1="76613" y1="44118" x2="76613" y2="44118"/>
                        <a14:backgroundMark x1="82258" y1="45098" x2="82258" y2="45098"/>
                        <a14:backgroundMark x1="40323" y1="63725" x2="40323" y2="63725"/>
                        <a14:backgroundMark x1="33468" y1="60784" x2="33468" y2="60784"/>
                        <a14:backgroundMark x1="33871" y1="46569" x2="33871" y2="46569"/>
                        <a14:backgroundMark x1="27419" y1="47059" x2="27419" y2="47059"/>
                        <a14:backgroundMark x1="22581" y1="46569" x2="22581" y2="46569"/>
                        <a14:backgroundMark x1="19355" y1="47059" x2="19355" y2="47059"/>
                        <a14:backgroundMark x1="29435" y1="51471" x2="29435" y2="51471"/>
                        <a14:backgroundMark x1="33065" y1="50980" x2="33065" y2="50980"/>
                        <a14:backgroundMark x1="42742" y1="53431" x2="42742" y2="53431"/>
                        <a14:backgroundMark x1="37500" y1="45098" x2="37500" y2="45098"/>
                        <a14:backgroundMark x1="38710" y1="40196" x2="38710" y2="40196"/>
                        <a14:backgroundMark x1="34677" y1="32843" x2="34677" y2="32843"/>
                        <a14:backgroundMark x1="35484" y1="29902" x2="35484" y2="29902"/>
                        <a14:backgroundMark x1="41532" y1="33333" x2="41532" y2="33333"/>
                        <a14:backgroundMark x1="43952" y1="37745" x2="43952" y2="37745"/>
                        <a14:backgroundMark x1="40726" y1="37745" x2="40726" y2="37745"/>
                        <a14:backgroundMark x1="41532" y1="45098" x2="41532" y2="45098"/>
                        <a14:backgroundMark x1="44355" y1="46078" x2="44355" y2="46078"/>
                        <a14:backgroundMark x1="40726" y1="41176" x2="40726" y2="41176"/>
                        <a14:backgroundMark x1="43145" y1="48039" x2="43145" y2="48039"/>
                        <a14:backgroundMark x1="49194" y1="21078" x2="49194" y2="21078"/>
                        <a14:backgroundMark x1="38710" y1="55882" x2="38710" y2="55882"/>
                        <a14:backgroundMark x1="43952" y1="57843" x2="43952" y2="57843"/>
                        <a14:backgroundMark x1="49194" y1="62255" x2="49194" y2="622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40" y="57554"/>
            <a:ext cx="1957863" cy="1610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646" y="1441524"/>
            <a:ext cx="2624624" cy="302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2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25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25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25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825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061" y="118873"/>
            <a:ext cx="2405888" cy="13898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628392">
            <a:off x="6382967" y="841124"/>
            <a:ext cx="2967555" cy="1117735"/>
          </a:xfrm>
          <a:prstGeom prst="rect">
            <a:avLst/>
          </a:prstGeom>
        </p:spPr>
        <p:txBody>
          <a:bodyPr wrap="none">
            <a:prstTxWarp prst="textRingInside">
              <a:avLst/>
            </a:prstTxWarp>
            <a:spAutoFit/>
          </a:bodyPr>
          <a:lstStyle/>
          <a:p>
            <a:pPr>
              <a:spcBef>
                <a:spcPts val="360"/>
              </a:spcBef>
              <a:spcAft>
                <a:spcPts val="0"/>
              </a:spcAft>
            </a:pPr>
            <a:r>
              <a:rPr lang="ru-RU" sz="1600" b="1" u="sng" smtClean="0">
                <a:ln w="12700">
                  <a:solidFill>
                    <a:srgbClr val="99CCFF"/>
                  </a:solidFill>
                  <a:prstDash val="solid"/>
                </a:ln>
                <a:solidFill>
                  <a:srgbClr val="99CC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Полезные</a:t>
            </a:r>
            <a:r>
              <a:rPr lang="ru-RU" sz="1050" b="1" u="sng" smtClean="0">
                <a:ln w="12700">
                  <a:solidFill>
                    <a:srgbClr val="99CCFF"/>
                  </a:solidFill>
                  <a:prstDash val="solid"/>
                </a:ln>
                <a:solidFill>
                  <a:srgbClr val="99CC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и</a:t>
            </a:r>
            <a:r>
              <a:rPr lang="ru-RU" sz="1600" b="1" u="sng" smtClean="0">
                <a:ln w="12700">
                  <a:solidFill>
                    <a:srgbClr val="99CCFF"/>
                  </a:solidFill>
                  <a:prstDash val="solid"/>
                </a:ln>
                <a:solidFill>
                  <a:srgbClr val="99CC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скопаемые</a:t>
            </a:r>
            <a:endParaRPr lang="ru-RU" sz="3200" b="1" u="sng">
              <a:ln w="12700">
                <a:solidFill>
                  <a:srgbClr val="99CCFF"/>
                </a:solidFill>
                <a:prstDash val="solid"/>
              </a:ln>
              <a:solidFill>
                <a:srgbClr val="99CCFF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1078" y="1973572"/>
            <a:ext cx="5733288" cy="226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♣Сера</a:t>
            </a:r>
            <a:r>
              <a:rPr lang="en-US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занимает центральное место в японской горной промышленности. Также Япония занимает 2 место в мире по добыче</a:t>
            </a:r>
            <a:r>
              <a:rPr lang="en-US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йода. Кроме этого Япония в 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небольших </a:t>
            </a:r>
            <a:r>
              <a:rPr lang="ru-RU" sz="2000" b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количествах добывает</a:t>
            </a:r>
            <a:r>
              <a:rPr lang="en-US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нефть</a:t>
            </a:r>
            <a:r>
              <a:rPr lang="ru-RU" sz="32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, 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золото, </a:t>
            </a:r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серебро</a:t>
            </a:r>
            <a:r>
              <a:rPr lang="ru-RU" sz="2400" b="1" smtClean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endParaRPr lang="ru-RU" sz="2400" b="1">
              <a:solidFill>
                <a:srgbClr val="CC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9" y="4326811"/>
            <a:ext cx="3172016" cy="237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603" y="4206240"/>
            <a:ext cx="4733623" cy="27346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99031"/>
            <a:ext cx="2311912" cy="29277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179" y="269269"/>
            <a:ext cx="1573823" cy="16169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990" y="392517"/>
            <a:ext cx="2348102" cy="158105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631">
            <a:off x="4212990" y="4296192"/>
            <a:ext cx="1798011" cy="24065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132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25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25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75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175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341" y="109729"/>
            <a:ext cx="2405888" cy="1389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2822" y1="33971" x2="29046" y2="12440"/>
                        <a14:foregroundMark x1="31950" y1="42105" x2="31950" y2="42105"/>
                        <a14:foregroundMark x1="23651" y1="42105" x2="23651" y2="42105"/>
                        <a14:foregroundMark x1="66390" y1="43062" x2="66390" y2="43062"/>
                        <a14:foregroundMark x1="75519" y1="41627" x2="75519" y2="41627"/>
                        <a14:foregroundMark x1="82573" y1="35885" x2="82573" y2="35885"/>
                        <a14:foregroundMark x1="73444" y1="22010" x2="73444" y2="22010"/>
                        <a14:foregroundMark x1="69710" y1="19617" x2="70954" y2="12919"/>
                        <a14:foregroundMark x1="73029" y1="58852" x2="73029" y2="58852"/>
                        <a14:foregroundMark x1="71369" y1="82775" x2="71784" y2="67943"/>
                        <a14:foregroundMark x1="18672" y1="91866" x2="37759" y2="91866"/>
                        <a14:foregroundMark x1="60166" y1="91388" x2="81328" y2="92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945" y="4470414"/>
            <a:ext cx="2295525" cy="1990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 rot="19650545">
            <a:off x="-115849" y="296841"/>
            <a:ext cx="29546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60"/>
              </a:spcBef>
              <a:spcAft>
                <a:spcPts val="0"/>
              </a:spcAft>
            </a:pPr>
            <a:r>
              <a:rPr lang="ru-RU" sz="6000" b="1" u="sng">
                <a:ln w="12700">
                  <a:solidFill>
                    <a:srgbClr val="FFCC99"/>
                  </a:solidFill>
                  <a:prstDash val="solid"/>
                </a:ln>
                <a:solidFill>
                  <a:srgbClr val="FFCC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Кл</a:t>
            </a:r>
            <a:r>
              <a:rPr lang="ru-RU" sz="4000" b="1" u="sng">
                <a:ln w="12700">
                  <a:solidFill>
                    <a:srgbClr val="FFCC99"/>
                  </a:solidFill>
                  <a:prstDash val="solid"/>
                </a:ln>
                <a:solidFill>
                  <a:srgbClr val="FFCC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имат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15184" y="204507"/>
            <a:ext cx="6263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 ♣Климат </a:t>
            </a:r>
            <a:r>
              <a:rPr lang="ru-RU" b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Японии колеблется от низких температур на севере до субтропических</a:t>
            </a:r>
            <a:r>
              <a:rPr lang="en-US" b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— на юге. Японию можно условно разделить на 3 климатические </a:t>
            </a:r>
            <a:r>
              <a:rPr lang="ru-RU" b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зоны</a:t>
            </a:r>
            <a:r>
              <a:rPr lang="ru-RU" b="1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:♣</a:t>
            </a:r>
            <a:endParaRPr lang="ru-RU" b="1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122" y="2026585"/>
            <a:ext cx="2743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♣Хоккайдо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 относится к зоне низких температур, для него характерны долгая морозная зима и прохладное 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лето</a:t>
            </a: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;♣</a:t>
            </a:r>
            <a:endParaRPr lang="ru-RU" b="1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60470" y="1428165"/>
            <a:ext cx="18653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♣в 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зоне</a:t>
            </a:r>
            <a:r>
              <a:rPr lang="en-US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Внутреннего Японского моря</a:t>
            </a:r>
            <a:r>
              <a:rPr lang="en-US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климат </a:t>
            </a: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умеренный;♣ </a:t>
            </a:r>
            <a:endParaRPr lang="ru-RU" b="1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8675" y="1632673"/>
            <a:ext cx="2320149" cy="4241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lnSpc>
                <a:spcPct val="107000"/>
              </a:lnSpc>
              <a:spcAft>
                <a:spcPts val="120"/>
              </a:spcAft>
              <a:buFont typeface="Wingdings" panose="05000000000000000000" pitchFamily="2" charset="2"/>
              <a:buChar char="v"/>
            </a:pP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♣Юго-западные 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острова — зона с субтропическим климатом. Зима тёплая, лето жаркое. Уровень осадков очень высок, что выражается в и возникновении </a:t>
            </a:r>
            <a:r>
              <a:rPr lang="ru-RU" b="1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тайфунов</a:t>
            </a:r>
            <a:r>
              <a:rPr lang="ru-RU" b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.♣</a:t>
            </a:r>
            <a:endParaRPr lang="ru-RU" sz="2800" b="1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85" y="1404836"/>
            <a:ext cx="1882605" cy="26382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21" y="1838919"/>
            <a:ext cx="4027811" cy="5197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413" y="3937511"/>
            <a:ext cx="1731553" cy="2311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9600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75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75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775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9734" y="2304088"/>
            <a:ext cx="2204265" cy="26160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5667" y1="19595" x2="55667" y2="19595"/>
                        <a14:foregroundMark x1="56333" y1="27027" x2="56333" y2="27027"/>
                        <a14:foregroundMark x1="60333" y1="27027" x2="60333" y2="27027"/>
                        <a14:foregroundMark x1="60000" y1="35135" x2="60000" y2="35135"/>
                        <a14:foregroundMark x1="65000" y1="32432" x2="65000" y2="32432"/>
                        <a14:foregroundMark x1="61333" y1="45270" x2="61333" y2="45270"/>
                        <a14:foregroundMark x1="53667" y1="43243" x2="53667" y2="43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364" y="4412218"/>
            <a:ext cx="5061636" cy="24970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061" y="118873"/>
            <a:ext cx="2405888" cy="13898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90266" y="496720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endParaRPr lang="ru-RU" sz="4000" b="1" u="sng">
              <a:solidFill>
                <a:srgbClr val="FF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08860" y="118873"/>
            <a:ext cx="67574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360"/>
              </a:spcBef>
              <a:spcAft>
                <a:spcPts val="0"/>
              </a:spcAft>
            </a:pPr>
            <a:r>
              <a:rPr lang="ru-RU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♣Леса</a:t>
            </a:r>
            <a:r>
              <a:rPr lang="ru-RU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 покрывают свыше 66 % страны. Флора Японии насчитывает более 700 видов деревьев и кустарников и около 3000 видов трав: кедровый стланик и березняк, травянисто-кустарниковые формации и кустарниковые пустоши; дуб, бук, клён, каштан, ясень, липа</a:t>
            </a:r>
            <a:r>
              <a:rPr lang="ru-RU" sz="28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 </a:t>
            </a:r>
            <a:r>
              <a:rPr lang="ru-RU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и т. </a:t>
            </a:r>
            <a:r>
              <a:rPr lang="ru-RU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д</a:t>
            </a:r>
            <a:r>
              <a:rPr lang="ru-RU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.♣</a:t>
            </a:r>
            <a:r>
              <a:rPr lang="ru-RU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 </a:t>
            </a:r>
            <a:endParaRPr lang="ru-RU" sz="2800" b="1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84" y="1658874"/>
            <a:ext cx="2794000" cy="2095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261" y="2619756"/>
            <a:ext cx="2695575" cy="1695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37" y="4076896"/>
            <a:ext cx="2335927" cy="1751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118" y="1106424"/>
            <a:ext cx="1513332" cy="302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3752" y="4952869"/>
            <a:ext cx="18565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smtClean="0">
                <a:ln>
                  <a:solidFill>
                    <a:srgbClr val="FFCCFF"/>
                  </a:solidFill>
                </a:ln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Флора</a:t>
            </a:r>
            <a:endParaRPr lang="ru-RU" sz="4000" b="1" u="sng">
              <a:ln>
                <a:solidFill>
                  <a:srgbClr val="FFCCFF"/>
                </a:solidFill>
              </a:ln>
              <a:solidFill>
                <a:srgbClr val="FF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26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50"/>
                            </p:stCondLst>
                            <p:childTnLst>
                              <p:par>
                                <p:cTn id="3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5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061" y="118873"/>
            <a:ext cx="2405888" cy="13898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35489" y="3319272"/>
            <a:ext cx="18421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smtClean="0">
                <a:ln w="12700">
                  <a:solidFill>
                    <a:srgbClr val="CCCCFF"/>
                  </a:solidFill>
                  <a:prstDash val="solid"/>
                </a:ln>
                <a:solidFill>
                  <a:srgbClr val="CC99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</a:rPr>
              <a:t>Фауна</a:t>
            </a:r>
            <a:endParaRPr lang="ru-RU" sz="4000" b="1" u="sng">
              <a:ln w="12700">
                <a:solidFill>
                  <a:srgbClr val="CCCCFF"/>
                </a:solidFill>
                <a:prstDash val="solid"/>
              </a:ln>
              <a:solidFill>
                <a:srgbClr val="CC99FF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3790" y="91442"/>
            <a:ext cx="7614762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♣Фауна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насчитывает 270 видов млекопитающих, около 800 видов птиц и 110 видов пресмыкающихся. В морях, омывающих страну, обитает свыше 600 видов рыб и более 1000 видов моллюсков. Из-за горного рельефа в основном преобладают виды, приспособленные к жизни в горных 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лесах</a:t>
            </a: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 </a:t>
            </a:r>
            <a:endParaRPr lang="ru-RU" sz="2800" b="1">
              <a:solidFill>
                <a:srgbClr val="CC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3481" y="1551984"/>
            <a:ext cx="4572000" cy="2331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smtClean="0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♣Например</a:t>
            </a:r>
            <a:r>
              <a:rPr lang="ru-RU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: 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бурый медведь,</a:t>
            </a:r>
            <a:r>
              <a:rPr lang="en-US" b="1">
                <a:solidFill>
                  <a:srgbClr val="CC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соболь,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горностай,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ласка, белогрудые медведи,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японские макаки,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антилопы,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исполинские саламандры; дятел,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дрозд,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синица;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крабы,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креветки,</a:t>
            </a:r>
            <a:r>
              <a:rPr lang="en-US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b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устрицы</a:t>
            </a:r>
            <a:r>
              <a:rPr lang="ru-RU" b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r>
              <a:rPr lang="ru-RU" sz="2800" b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endParaRPr lang="ru-RU" sz="2800" b="1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42" y="1743541"/>
            <a:ext cx="1831983" cy="21317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621" y="4868743"/>
            <a:ext cx="2247888" cy="18294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84" y="4368440"/>
            <a:ext cx="2526811" cy="22787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42" y="2692340"/>
            <a:ext cx="1865360" cy="2489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4865" flipV="1">
            <a:off x="4102829" y="3755313"/>
            <a:ext cx="1942266" cy="12262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87368" y="1530061"/>
            <a:ext cx="1723852" cy="2332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22258" y1="41935" x2="22258" y2="41935"/>
                        <a14:backgroundMark x1="70323" y1="62796" x2="70323" y2="62796"/>
                        <a14:backgroundMark x1="73226" y1="55699" x2="73226" y2="55699"/>
                        <a14:backgroundMark x1="40323" y1="33978" x2="40323" y2="33978"/>
                        <a14:backgroundMark x1="33548" y1="87742" x2="33548" y2="87742"/>
                        <a14:backgroundMark x1="68387" y1="64301" x2="68387" y2="64301"/>
                        <a14:backgroundMark x1="70645" y1="65806" x2="70645" y2="65806"/>
                        <a14:backgroundMark x1="72903" y1="63011" x2="72903" y2="630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940" y="4368440"/>
            <a:ext cx="1659707" cy="2489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19" y="3918481"/>
            <a:ext cx="1696193" cy="2939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894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1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6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2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061" y="118873"/>
            <a:ext cx="2405888" cy="1389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43956" y1="41867" x2="43956" y2="41867"/>
                        <a14:backgroundMark x1="45467" y1="42667" x2="45467" y2="42667"/>
                        <a14:backgroundMark x1="46016" y1="42933" x2="46016" y2="42933"/>
                        <a14:backgroundMark x1="39698" y1="43200" x2="39698" y2="43200"/>
                        <a14:backgroundMark x1="42445" y1="42800" x2="42445" y2="42800"/>
                        <a14:backgroundMark x1="66896" y1="29600" x2="66896" y2="29600"/>
                        <a14:backgroundMark x1="64560" y1="33600" x2="64560" y2="33600"/>
                        <a14:backgroundMark x1="41621" y1="25600" x2="41621" y2="25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466" y="3044952"/>
            <a:ext cx="4127333" cy="42520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18043710">
            <a:off x="-529541" y="-923"/>
            <a:ext cx="3701709" cy="766800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>
              <a:spcBef>
                <a:spcPts val="360"/>
              </a:spcBef>
              <a:spcAft>
                <a:spcPts val="0"/>
              </a:spcAft>
            </a:pPr>
            <a:r>
              <a:rPr lang="ru-RU" sz="3600" b="1" u="sng" smtClean="0">
                <a:ln w="12700">
                  <a:solidFill>
                    <a:srgbClr val="99CCFF"/>
                  </a:solidFill>
                  <a:prstDash val="solid"/>
                </a:ln>
                <a:solidFill>
                  <a:srgbClr val="CCFF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Природные</a:t>
            </a:r>
          </a:p>
          <a:p>
            <a:pPr>
              <a:spcBef>
                <a:spcPts val="360"/>
              </a:spcBef>
              <a:spcAft>
                <a:spcPts val="0"/>
              </a:spcAft>
            </a:pPr>
            <a:r>
              <a:rPr lang="ru-RU" sz="3600" b="1" u="sng" smtClean="0">
                <a:ln w="12700">
                  <a:solidFill>
                    <a:srgbClr val="99CCFF"/>
                  </a:solidFill>
                  <a:prstDash val="solid"/>
                </a:ln>
                <a:solidFill>
                  <a:srgbClr val="CCFF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опасности</a:t>
            </a:r>
            <a:endParaRPr lang="ru-RU" sz="3200" b="1" u="sng">
              <a:ln w="12700">
                <a:solidFill>
                  <a:srgbClr val="99CCFF"/>
                </a:solidFill>
                <a:prstDash val="solid"/>
              </a:ln>
              <a:solidFill>
                <a:srgbClr val="CCFF99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11" y="4272677"/>
            <a:ext cx="66473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♣Японские 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острова входят в систему</a:t>
            </a:r>
            <a:r>
              <a:rPr lang="en-US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тихоокеанского вулканического огненного кольца. 10</a:t>
            </a:r>
            <a:r>
              <a:rPr lang="en-US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% мировой вулканической активности в начале 1990-х было зарегистрировано в Японии.</a:t>
            </a:r>
            <a:r>
              <a:rPr lang="en-US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С 11 по 25 марта 2011 года в Японии произошла волна землетрясений магнитудой от 1 до 9.</a:t>
            </a:r>
            <a:r>
              <a:rPr lang="en-US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 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Из-за частых землетрясений Япония стала мировым лидером по изучению и предсказанию </a:t>
            </a:r>
            <a:r>
              <a:rPr lang="ru-RU" b="1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землетрясений</a:t>
            </a:r>
            <a:r>
              <a:rPr lang="ru-RU" b="1" smtClean="0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</a:rPr>
              <a:t>.♣</a:t>
            </a:r>
            <a:endParaRPr lang="ru-RU" b="1">
              <a:solidFill>
                <a:srgbClr val="CC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506">
            <a:off x="2549280" y="267658"/>
            <a:ext cx="1640857" cy="2076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381" y="2012349"/>
            <a:ext cx="3182403" cy="2120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chemeClr val="tx1">
                <a:alpha val="6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119" y="2298087"/>
            <a:ext cx="2287143" cy="2287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1319">
            <a:off x="7205321" y="834042"/>
            <a:ext cx="2095500" cy="2181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81" y="209807"/>
            <a:ext cx="2466975" cy="1847850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alpha val="6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41542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25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310">
                        <a14:foregroundMark x1="75517" y1="83908" x2="75517" y2="83908"/>
                        <a14:foregroundMark x1="73793" y1="84483" x2="73793" y2="84483"/>
                        <a14:foregroundMark x1="81724" y1="79885" x2="81724" y2="79885"/>
                        <a14:foregroundMark x1="82414" y1="59770" x2="82414" y2="59770"/>
                        <a14:foregroundMark x1="78276" y1="42529" x2="78276" y2="42529"/>
                        <a14:foregroundMark x1="77241" y1="26437" x2="77241" y2="26437"/>
                        <a14:foregroundMark x1="73103" y1="5172" x2="73103" y2="5172"/>
                        <a14:foregroundMark x1="71724" y1="12069" x2="71724" y2="12069"/>
                        <a14:foregroundMark x1="67241" y1="36782" x2="67241" y2="36782"/>
                        <a14:foregroundMark x1="58966" y1="40230" x2="58276" y2="37931"/>
                        <a14:foregroundMark x1="48276" y1="29310" x2="43448" y2="29310"/>
                        <a14:foregroundMark x1="32759" y1="47701" x2="32759" y2="47701"/>
                        <a14:backgroundMark x1="22759" y1="90230" x2="22759" y2="90230"/>
                        <a14:backgroundMark x1="24138" y1="75862" x2="24138" y2="75862"/>
                        <a14:backgroundMark x1="24828" y1="59195" x2="24828" y2="59195"/>
                        <a14:backgroundMark x1="48276" y1="83908" x2="48276" y2="83908"/>
                        <a14:backgroundMark x1="56552" y1="59195" x2="56552" y2="59195"/>
                        <a14:backgroundMark x1="64828" y1="59195" x2="64828" y2="59195"/>
                        <a14:backgroundMark x1="63103" y1="75862" x2="63103" y2="75862"/>
                        <a14:backgroundMark x1="97241" y1="42529" x2="97241" y2="42529"/>
                        <a14:backgroundMark x1="85517" y1="42529" x2="85517" y2="42529"/>
                        <a14:backgroundMark x1="55172" y1="13793" x2="55172" y2="13793"/>
                        <a14:backgroundMark x1="41724" y1="6322" x2="41724" y2="6322"/>
                        <a14:backgroundMark x1="38621" y1="16092" x2="38621" y2="16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22908" y="52492"/>
            <a:ext cx="4581143" cy="19636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122" r="100000">
                        <a14:foregroundMark x1="35811" y1="52047" x2="47635" y2="51462"/>
                        <a14:foregroundMark x1="47635" y1="51462" x2="45270" y2="61988"/>
                        <a14:foregroundMark x1="45270" y1="61988" x2="36824" y2="63158"/>
                        <a14:foregroundMark x1="54054" y1="61988" x2="63514" y2="61988"/>
                        <a14:foregroundMark x1="63514" y1="61988" x2="63851" y2="47368"/>
                        <a14:foregroundMark x1="63851" y1="47368" x2="62838" y2="48538"/>
                        <a14:foregroundMark x1="45946" y1="65497" x2="45608" y2="74269"/>
                        <a14:foregroundMark x1="47635" y1="67836" x2="51014" y2="67251"/>
                        <a14:backgroundMark x1="37500" y1="70175" x2="47635" y2="78947"/>
                        <a14:backgroundMark x1="47635" y1="78947" x2="43919" y2="60234"/>
                        <a14:backgroundMark x1="45946" y1="60819" x2="55068" y2="48538"/>
                        <a14:backgroundMark x1="38851" y1="49123" x2="37838" y2="60234"/>
                        <a14:backgroundMark x1="43581" y1="55556" x2="46959" y2="50292"/>
                        <a14:backgroundMark x1="64865" y1="63158" x2="65203" y2="49123"/>
                        <a14:backgroundMark x1="61149" y1="59064" x2="63176" y2="54386"/>
                        <a14:backgroundMark x1="63514" y1="58480" x2="60811" y2="61404"/>
                        <a14:backgroundMark x1="54392" y1="60234" x2="56419" y2="63743"/>
                        <a14:backgroundMark x1="41554" y1="66667" x2="43919" y2="60234"/>
                        <a14:backgroundMark x1="36824" y1="59064" x2="38514" y2="66082"/>
                        <a14:backgroundMark x1="35811" y1="57310" x2="40541" y2="45614"/>
                        <a14:backgroundMark x1="45270" y1="43860" x2="47297" y2="57895"/>
                        <a14:backgroundMark x1="47635" y1="66082" x2="45608" y2="52632"/>
                        <a14:backgroundMark x1="60811" y1="48538" x2="6047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637" y="1115568"/>
            <a:ext cx="2405888" cy="13898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4568" y="99159"/>
            <a:ext cx="360109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sz="4800" b="1" u="sng">
                <a:ln w="12700">
                  <a:solidFill>
                    <a:srgbClr val="FF99FF"/>
                  </a:solidFill>
                  <a:prstDash val="solid"/>
                </a:ln>
                <a:solidFill>
                  <a:srgbClr val="FF99CC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4616" y="1778879"/>
            <a:ext cx="8000999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♣Япония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— одна из лидирующих стран в области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научных исследований, таких как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высокие технологии,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биомедицина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и</a:t>
            </a:r>
            <a:r>
              <a:rPr lang="en-US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робототехника</a:t>
            </a:r>
            <a:r>
              <a:rPr lang="ru-RU" sz="2000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endParaRPr lang="ru-RU" sz="3200" b="1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16552" y="4728431"/>
            <a:ext cx="4572000" cy="206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♣Открытия </a:t>
            </a:r>
            <a:r>
              <a:rPr lang="ru-RU" sz="24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в современных технологиях позволяют строить небоскрёбы даже в сейсмоактивных </a:t>
            </a:r>
            <a:r>
              <a:rPr lang="ru-RU" sz="2400" b="1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зонах</a:t>
            </a:r>
            <a:r>
              <a:rPr lang="ru-RU" sz="2400" b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MS Mincho"/>
                <a:cs typeface="Times New Roman" panose="02020603050405020304" pitchFamily="18" charset="0"/>
              </a:rPr>
              <a:t>.♣</a:t>
            </a:r>
            <a:endParaRPr lang="ru-RU" sz="3600" b="1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95" y="2953803"/>
            <a:ext cx="1616456" cy="2152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402" y="4829078"/>
            <a:ext cx="2794000" cy="1866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8256" y="2753438"/>
            <a:ext cx="1557135" cy="2033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0336" y="981837"/>
            <a:ext cx="2244071" cy="3451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0359">
            <a:off x="4950479" y="2859175"/>
            <a:ext cx="1341433" cy="2269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0128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75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325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825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800"/>
                            </p:stCondLst>
                            <p:childTnLst>
                              <p:par>
                                <p:cTn id="4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3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114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游ゴシック Light</vt:lpstr>
      <vt:lpstr>Arial</vt:lpstr>
      <vt:lpstr>Calibri</vt:lpstr>
      <vt:lpstr>Calibri Light</vt:lpstr>
      <vt:lpstr>MS Mincho</vt:lpstr>
      <vt:lpstr>Segoe Print</vt:lpstr>
      <vt:lpstr>Times New Roman</vt:lpstr>
      <vt:lpstr>Wingdings</vt:lpstr>
      <vt:lpstr>Office Theme</vt:lpstr>
      <vt:lpstr>Презентация PowerPoint</vt:lpstr>
      <vt:lpstr>♣Япо́ния - официальное название «Нихон коку», (日本国) — островное государство в Восточной Азии. Расположена на Японском архипелаге, состоящем из 6852 островов. Четыре крупнейших острова — Хонсю, Хоккайдо, Кюсю и Сикоку — составляют 97 % общей площади архипелага. Большинство островов горные, многие вулканические. Высшая точка Японии — вулкан Фудзияма (3776 м).♣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now now</cp:lastModifiedBy>
  <cp:revision>58</cp:revision>
  <dcterms:created xsi:type="dcterms:W3CDTF">2018-09-04T12:10:47Z</dcterms:created>
  <dcterms:modified xsi:type="dcterms:W3CDTF">2019-02-27T19:44:17Z</dcterms:modified>
</cp:coreProperties>
</file>