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D0E815-CC79-4D35-802C-8C9D95D98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90E926-5036-49E5-A9E2-EAC02D5950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83AD14-296E-4430-A1A5-E53FFEE5B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9C8015-8A9E-48FE-9A5A-D2DC5389E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8B9C52-BA7D-40E4-8E64-687CCF4DE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95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7E0550-5299-4623-A462-25F34E832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0DF64F-87A8-4A8B-B389-376C2852E5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E91F40-C645-414B-8C79-6A998C5C7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ED645E-B3CC-4E23-B478-CD5C8AB42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E10D11-13D1-4BEF-B070-93C74A86D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903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34EA8AA-B683-4BF5-A99F-2BF9595BD3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46E4ED-4D6D-49B8-895B-EB861C2ED7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F15C12-7604-47D1-92C0-9CAB54227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881EC5-357E-46D7-8312-62EA782AD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B6E889-6FBB-4A54-9ED1-B0CE2DD03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713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8D40F-A963-40E9-B4ED-BA8E8DE83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1783BF-CD49-49AA-8AD5-801DE83921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39B111-B590-4947-89C6-733FC51E1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005C27-5DDB-4D70-9087-D7E528A0C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5DDAA3-49F9-49AB-85BC-ED46C5A6E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0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6207C-CE64-440C-A007-3F549CD73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DA40A0-22D9-4372-9511-FD82A3D72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0B0B79-A1F9-45C2-9F4C-B4A6A3AE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04BE80-9CCF-4BDF-9DD4-BF6A8859D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9DDE39-2850-4337-93BB-E4EFEFAD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614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415D1-3874-4837-970F-E1B392CD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917E4D-1BEB-4A8E-9568-311356F6B1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DCA4F5E-E654-4F85-B45B-5F1A560B31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5DBC46-C8E4-4E07-A833-E25D89018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43D3E7-0A5C-4057-AEED-835235F93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67E4C0-4DC5-4792-A175-EDC2C20B8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819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3037FE-D270-423E-9DFA-2216DA188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F57407-356B-4D26-8F65-7BCF355EC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9313CA-D30D-4B27-8904-9F3403CF2C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0C6A483-054C-42E1-85E5-D4EC02B9ED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9823136-6F49-4EF6-8C20-7B8BDD0F54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12DECB-ED7D-4D9C-B33F-CD05949CE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D3F129A-B287-4AEC-BBC1-F98B733B8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790F9A3-D337-4906-B3E3-F5EE08FEE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4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93B1F7-8A81-4C32-92C8-7893EF720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E8A940-2767-4E80-A2ED-C12EED947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E515AFE-C4B4-4159-8F0E-495CC0182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51D14A-76E8-45DB-A376-FA4D0B375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356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B9A4E09-4F8F-445E-8EDA-835DD9775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EA8654E-7177-49CF-8359-328B59049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B6DDF4D-E175-47C6-AF89-01716D7DC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152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68B59-AD24-4813-AC18-964C312A8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B0E413-378F-4052-B2AD-19CCBA38F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E46889-1745-485E-B2E2-FE033EC07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4F82B6-1626-4610-9439-A781398D7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A21A5-819C-47DB-AD3E-5AEBCBF19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615D7D-2C7C-4A4A-9E8E-6330DA5B9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474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B1A7B0-A6F5-4B6D-948F-1D7238109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598A14C-71BE-41A8-9267-4331E98C06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7FBCEC-8CB6-40CA-8343-6E84F870F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22F89B-540F-49F9-A38E-C0EE44CAE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D9CC03-E3F5-4162-9802-178994DED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6D5955-6DE4-474D-84F1-96053D078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8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CFFC2A-21B7-4FE7-9DA4-EEDDA76A5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BAF590-E306-4C2D-9B10-B479A94A2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3675AB-4ACA-48E1-B85A-28F52893DE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FDA7E-4947-4B1B-888A-9DF311914760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DF6553-E247-47BE-960F-D7C09A4C7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EE3E6B-58CA-461E-BB60-EFE11D2096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7E399-94B0-4E09-91CB-647318C3B1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261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6F40FBDA-CEB1-40F0-9AB9-BD9C402D7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Морской стиль в детском гардеробе - отличный вариант для лета">
            <a:extLst>
              <a:ext uri="{FF2B5EF4-FFF2-40B4-BE49-F238E27FC236}">
                <a16:creationId xmlns:a16="http://schemas.microsoft.com/office/drawing/2014/main" id="{342CFE30-61BB-4F4A-BFC9-65C0792DF1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4" b="3792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0344D4FE-ABEF-4230-9E4E-AD5782FC7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noFill/>
          <a:ln w="9525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37FE11-561B-4E07-B091-30109B59E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9532" y="1695576"/>
            <a:ext cx="8652938" cy="2857191"/>
          </a:xfrm>
        </p:spPr>
        <p:txBody>
          <a:bodyPr anchor="ctr">
            <a:normAutofit/>
          </a:bodyPr>
          <a:lstStyle/>
          <a:p>
            <a:r>
              <a:rPr lang="ru-RU" sz="8000" b="1" dirty="0">
                <a:ln>
                  <a:solidFill>
                    <a:sysClr val="windowText" lastClr="000000"/>
                  </a:solidFill>
                </a:ln>
              </a:rPr>
              <a:t>Морской стиль в мужской одежде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E7A72E-BE11-4C1B-BDBF-B34E0E2F6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9532" y="4623127"/>
            <a:ext cx="8655200" cy="457201"/>
          </a:xfrm>
        </p:spPr>
        <p:txBody>
          <a:bodyPr>
            <a:normAutofit/>
          </a:bodyPr>
          <a:lstStyle/>
          <a:p>
            <a:r>
              <a:rPr lang="ru-RU" i="1" dirty="0">
                <a:ln>
                  <a:solidFill>
                    <a:sysClr val="windowText" lastClr="000000"/>
                  </a:solidFill>
                </a:ln>
              </a:rPr>
              <a:t>Подготовила Деткова И.Г.</a:t>
            </a:r>
          </a:p>
          <a:p>
            <a:endParaRPr lang="ru-RU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325F979-D3F9-4926-81B7-7ACCB31A5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9525" cap="sq" cmpd="sng" algn="ctr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4272862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2BEDD6-EFC5-44AE-B1F4-A0008DB72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474" y="1347498"/>
            <a:ext cx="5533053" cy="5517975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dirty="0"/>
              <a:t>Стиль ассоциируется с теплой погодой и солнцем, отдыхом и летом, интересными поездками. Если вы обожаете морские побережья, вам несомненно нужно ознакомиться с фото одежды в морском стиле для мужчин. Использовать такие образы можно не только на отдыхе, но и в шумном городе.</a:t>
            </a:r>
          </a:p>
          <a:p>
            <a:endParaRPr lang="ru-RU" sz="2000" dirty="0">
              <a:solidFill>
                <a:srgbClr val="595959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CED345-C5E3-4B13-9346-39E22F4E0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" r="2372"/>
          <a:stretch>
            <a:fillRect/>
          </a:stretch>
        </p:blipFill>
        <p:spPr>
          <a:xfrm>
            <a:off x="6096000" y="1292250"/>
            <a:ext cx="6096000" cy="4575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876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75DF66-EC10-4351-A41E-39F7C3186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 err="1">
                <a:solidFill>
                  <a:srgbClr val="FFFFFF"/>
                </a:solidFill>
              </a:rPr>
              <a:t>Морские</a:t>
            </a:r>
            <a:r>
              <a:rPr lang="en-US" sz="5400" dirty="0">
                <a:solidFill>
                  <a:srgbClr val="FFFFFF"/>
                </a:solidFill>
              </a:rPr>
              <a:t> </a:t>
            </a:r>
            <a:r>
              <a:rPr lang="en-US" sz="5400" dirty="0" err="1">
                <a:solidFill>
                  <a:srgbClr val="FFFFFF"/>
                </a:solidFill>
              </a:rPr>
              <a:t>символы</a:t>
            </a:r>
            <a:endParaRPr lang="en-US" sz="5400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DAD61A31-4316-4340-9737-8ED14EEDDF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314" y="2426818"/>
            <a:ext cx="2668422" cy="3997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8" name="Straight Connector 13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7EA41EB6-B67C-4BE2-BB1A-2BEF5E4CB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947" y="2426818"/>
            <a:ext cx="3098168" cy="3997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449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14DFB3-B3EB-4531-9DD6-ADD6CE085E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r="8617"/>
          <a:stretch/>
        </p:blipFill>
        <p:spPr>
          <a:xfrm>
            <a:off x="6185051" y="10"/>
            <a:ext cx="5997632" cy="6857990"/>
          </a:xfrm>
          <a:custGeom>
            <a:avLst/>
            <a:gdLst/>
            <a:ahLst/>
            <a:cxnLst/>
            <a:rect l="l" t="t" r="r" b="b"/>
            <a:pathLst>
              <a:path w="5997632" h="6858000">
                <a:moveTo>
                  <a:pt x="0" y="0"/>
                </a:moveTo>
                <a:lnTo>
                  <a:pt x="5997632" y="0"/>
                </a:lnTo>
                <a:lnTo>
                  <a:pt x="5997632" y="6858000"/>
                </a:lnTo>
                <a:lnTo>
                  <a:pt x="3178693" y="6858000"/>
                </a:lnTo>
                <a:close/>
              </a:path>
            </a:pathLst>
          </a:cu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97F474-CFC8-4B21-8BE4-67DEF90957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7" b="15373"/>
          <a:stretch/>
        </p:blipFill>
        <p:spPr>
          <a:xfrm>
            <a:off x="-1" y="10"/>
            <a:ext cx="9141744" cy="6857990"/>
          </a:xfrm>
          <a:custGeom>
            <a:avLst/>
            <a:gdLst/>
            <a:ahLst/>
            <a:cxnLst/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Freeform: Shape 9">
            <a:extLst>
              <a:ext uri="{FF2B5EF4-FFF2-40B4-BE49-F238E27FC236}">
                <a16:creationId xmlns:a16="http://schemas.microsoft.com/office/drawing/2014/main" id="{37FEB674-D811-4FFE-A878-29D0C0ED1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773847"/>
            <a:ext cx="6434783" cy="3310306"/>
          </a:xfrm>
          <a:custGeom>
            <a:avLst/>
            <a:gdLst>
              <a:gd name="connsiteX0" fmla="*/ 0 w 6434783"/>
              <a:gd name="connsiteY0" fmla="*/ 0 h 3310306"/>
              <a:gd name="connsiteX1" fmla="*/ 3829872 w 6434783"/>
              <a:gd name="connsiteY1" fmla="*/ 0 h 3310306"/>
              <a:gd name="connsiteX2" fmla="*/ 4896100 w 6434783"/>
              <a:gd name="connsiteY2" fmla="*/ 0 h 3310306"/>
              <a:gd name="connsiteX3" fmla="*/ 4901677 w 6434783"/>
              <a:gd name="connsiteY3" fmla="*/ 0 h 3310306"/>
              <a:gd name="connsiteX4" fmla="*/ 6434783 w 6434783"/>
              <a:gd name="connsiteY4" fmla="*/ 3310306 h 3310306"/>
              <a:gd name="connsiteX5" fmla="*/ 0 w 6434783"/>
              <a:gd name="connsiteY5" fmla="*/ 3310306 h 331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4783" h="3310306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6434783" y="3310306"/>
                </a:lnTo>
                <a:lnTo>
                  <a:pt x="0" y="3310306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75DF66-EC10-4351-A41E-39F7C3186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4" y="2166721"/>
            <a:ext cx="3886199" cy="915035"/>
          </a:xfrm>
        </p:spPr>
        <p:txBody>
          <a:bodyPr>
            <a:normAutofit/>
          </a:bodyPr>
          <a:lstStyle/>
          <a:p>
            <a:r>
              <a:rPr lang="en-US" sz="3600"/>
              <a:t>Морские символы</a:t>
            </a:r>
            <a:endParaRPr lang="ru-RU" sz="36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2BEDD6-EFC5-44AE-B1F4-A0008DB72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4" y="3081756"/>
            <a:ext cx="4620544" cy="17759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Желательно, чтобы в наряде были атрибуты и символы моря – якоря, спасательные круги, ракушки, морские коньки и звезды, осьминоги. Они должны быть практически незаметны в виде значков и небольших рисунков.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372873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A42C7B2-7BD6-433A-95AB-5AA4F44B5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8A5195E-E967-42FD-9F05-1B45E71342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8"/>
          <a:stretch/>
        </p:blipFill>
        <p:spPr bwMode="auto">
          <a:xfrm>
            <a:off x="-7" y="10"/>
            <a:ext cx="764274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263" y="3986129"/>
            <a:ext cx="6288261" cy="2253231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9C47B-CC7D-477B-AAB5-707125DFE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152624"/>
            <a:ext cx="2112264" cy="1920240"/>
          </a:xfrm>
        </p:spPr>
        <p:txBody>
          <a:bodyPr>
            <a:normAutofit/>
          </a:bodyPr>
          <a:lstStyle/>
          <a:p>
            <a:r>
              <a:rPr lang="ru-RU" sz="2800" dirty="0"/>
              <a:t>Аксессуары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BE9F4C1-92AB-436E-91A9-31716E4510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" b="-1"/>
          <a:stretch/>
        </p:blipFill>
        <p:spPr bwMode="auto">
          <a:xfrm>
            <a:off x="7809454" y="1"/>
            <a:ext cx="4382546" cy="334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8535" y="47845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394346" y="5103601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20D4B0-2307-4A5E-8D30-DA0056464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4637" y="4151376"/>
            <a:ext cx="3573260" cy="2087984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/>
              <a:t>Это могут быть кожаные или разноцветные браслеты, идеально подойдут наручные часы в спортивном стиле. Не забудьте позаботиться об укладке волосы – нанесите на них небольшое количество геля или лака и зачешите их назад.</a:t>
            </a:r>
          </a:p>
          <a:p>
            <a:endParaRPr lang="ru-RU" sz="1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184030-974A-4F31-9E34-F4C53C182A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4" r="-3" b="16644"/>
          <a:stretch/>
        </p:blipFill>
        <p:spPr>
          <a:xfrm>
            <a:off x="7809462" y="3512354"/>
            <a:ext cx="4382545" cy="334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плавсредство, внешний, транспорт, парусное судно&#10;&#10;Автоматически созданное описание">
            <a:extLst>
              <a:ext uri="{FF2B5EF4-FFF2-40B4-BE49-F238E27FC236}">
                <a16:creationId xmlns:a16="http://schemas.microsoft.com/office/drawing/2014/main" id="{3AE22CD8-2377-46DC-B282-269EFD0B14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72738-4313-4913-B49C-5E840BBDB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5B0507-B176-45BD-9433-09582B61E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349"/>
            <a:ext cx="10515600" cy="4918615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FFFFFF"/>
                </a:solidFill>
              </a:rPr>
              <a:t>Несмотря на то, что у вас нет собственной яхты и вы не моряк, это не мешает вам одеться в морском стиле. Многие опасаются его и даже не представляют, как правильно комбинировать вещи, мы рекомендуем иметь хотя бы один такой образ. Он идеально подойдет для вечернего отдыха и для пляжного.</a:t>
            </a:r>
          </a:p>
          <a:p>
            <a:r>
              <a:rPr lang="ru-RU" dirty="0">
                <a:solidFill>
                  <a:srgbClr val="FFFFFF"/>
                </a:solidFill>
              </a:rPr>
              <a:t>И хотя его уже немного подзабыли, все же он всегда актуален. Одевшись в морском стиле, вы будете выглядеть изысканно и необычно, с нотками стиля ретро. </a:t>
            </a:r>
          </a:p>
          <a:p>
            <a:r>
              <a:rPr lang="ru-RU" dirty="0">
                <a:solidFill>
                  <a:srgbClr val="FFFFFF"/>
                </a:solidFill>
              </a:rPr>
              <a:t>Дизайнеры обожают этот стиль и каждый год мы встречаем его во многих коллекциях. Не удивительно, ведь он универсальный – в такой одежде мужчина отлично себя чувствует и выглядит как настоящий денди!</a:t>
            </a:r>
          </a:p>
          <a:p>
            <a:endParaRPr lang="ru-RU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4612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усские моряки 19 век">
            <a:extLst>
              <a:ext uri="{FF2B5EF4-FFF2-40B4-BE49-F238E27FC236}">
                <a16:creationId xmlns:a16="http://schemas.microsoft.com/office/drawing/2014/main" id="{2BECC4B0-815B-4FCE-9D1E-CDF5364564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43" r="-1" b="11645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ru-RU" sz="3600" dirty="0"/>
              <a:t>Истоки морского стиля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2" y="4751555"/>
            <a:ext cx="9565028" cy="124924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7200" dirty="0"/>
              <a:t>Прародителем морского стиля в одежде стала обычная форма моряка. При этом в качестве прообраза выступало два варианта – изящная и элегантная капитанская форма и более простая и практичная форма рядовых матросов. Историки моды склонны предполагать, что корни морской тематики находятся на берегах Англии, флот которого в конце 19 века был самым могущественным. </a:t>
            </a:r>
            <a:br>
              <a:rPr lang="ru-RU" sz="7200" dirty="0"/>
            </a:br>
            <a:br>
              <a:rPr lang="ru-RU" sz="7200" dirty="0"/>
            </a:br>
            <a:br>
              <a:rPr lang="ru-RU" sz="1100" dirty="0"/>
            </a:br>
            <a:br>
              <a:rPr lang="ru-RU" sz="1500" dirty="0"/>
            </a:br>
            <a:br>
              <a:rPr lang="ru-RU" sz="1500" dirty="0"/>
            </a:b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552881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ru-RU" dirty="0"/>
              <a:t>Развитие морского стиля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2369" y="2850173"/>
            <a:ext cx="6586489" cy="37854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Популяризация элементов морской одежды началась с королевской семьи, а именно с самого маленького ее члена, принца Альберта, которому по приказу королевы Виктории была сшита миниатюрная форма моряка специально для прогулок на яхте.</a:t>
            </a:r>
          </a:p>
          <a:p>
            <a:pPr marL="0" indent="0">
              <a:buNone/>
            </a:pPr>
            <a:br>
              <a:rPr lang="ru-RU" sz="2000" dirty="0"/>
            </a:br>
            <a:endParaRPr lang="ru-RU" sz="2000" dirty="0"/>
          </a:p>
        </p:txBody>
      </p:sp>
      <p:pic>
        <p:nvPicPr>
          <p:cNvPr id="3074" name="Picture 2" descr="принц Альберт юный матрос">
            <a:extLst>
              <a:ext uri="{FF2B5EF4-FFF2-40B4-BE49-F238E27FC236}">
                <a16:creationId xmlns:a16="http://schemas.microsoft.com/office/drawing/2014/main" id="{7F0F8A18-1337-4FC4-8387-FDF49A3754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250"/>
          <a:stretch/>
        </p:blipFill>
        <p:spPr bwMode="auto">
          <a:xfrm>
            <a:off x="20" y="10"/>
            <a:ext cx="4635571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9A78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31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4C3A44BB-E01C-4AA8-B2C8-32FC346D2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179" y="3503490"/>
            <a:ext cx="7635867" cy="1325563"/>
          </a:xfrm>
        </p:spPr>
        <p:txBody>
          <a:bodyPr anchor="b">
            <a:normAutofit/>
          </a:bodyPr>
          <a:lstStyle/>
          <a:p>
            <a:r>
              <a:rPr lang="ru-RU" sz="5400" dirty="0"/>
              <a:t>Развитие морского стиля</a:t>
            </a:r>
          </a:p>
        </p:txBody>
      </p:sp>
      <p:pic>
        <p:nvPicPr>
          <p:cNvPr id="4098" name="Picture 2" descr="семья в одежде морского стиля">
            <a:extLst>
              <a:ext uri="{FF2B5EF4-FFF2-40B4-BE49-F238E27FC236}">
                <a16:creationId xmlns:a16="http://schemas.microsoft.com/office/drawing/2014/main" id="{C8DEFB7A-430F-4250-8DFE-82AA3D6EE0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" r="2" b="39783"/>
          <a:stretch/>
        </p:blipFill>
        <p:spPr bwMode="auto">
          <a:xfrm>
            <a:off x="4406845" y="3"/>
            <a:ext cx="4101288" cy="3418797"/>
          </a:xfrm>
          <a:custGeom>
            <a:avLst/>
            <a:gdLst/>
            <a:ahLst/>
            <a:cxnLst/>
            <a:rect l="l" t="t" r="r" b="b"/>
            <a:pathLst>
              <a:path w="4101288" h="3418797">
                <a:moveTo>
                  <a:pt x="989912" y="0"/>
                </a:moveTo>
                <a:lnTo>
                  <a:pt x="3844502" y="0"/>
                </a:lnTo>
                <a:lnTo>
                  <a:pt x="3760850" y="25406"/>
                </a:lnTo>
                <a:cubicBezTo>
                  <a:pt x="3711615" y="43967"/>
                  <a:pt x="3663870" y="67007"/>
                  <a:pt x="3618425" y="98254"/>
                </a:cubicBezTo>
                <a:cubicBezTo>
                  <a:pt x="3626136" y="110145"/>
                  <a:pt x="3665355" y="144049"/>
                  <a:pt x="3649272" y="146579"/>
                </a:cubicBezTo>
                <a:cubicBezTo>
                  <a:pt x="3604102" y="153917"/>
                  <a:pt x="3564000" y="178711"/>
                  <a:pt x="3522797" y="199205"/>
                </a:cubicBezTo>
                <a:cubicBezTo>
                  <a:pt x="3504948" y="208060"/>
                  <a:pt x="3483356" y="219700"/>
                  <a:pt x="3491728" y="251325"/>
                </a:cubicBezTo>
                <a:cubicBezTo>
                  <a:pt x="3506932" y="260181"/>
                  <a:pt x="3518169" y="247783"/>
                  <a:pt x="3530727" y="246772"/>
                </a:cubicBezTo>
                <a:cubicBezTo>
                  <a:pt x="3543507" y="245761"/>
                  <a:pt x="3572153" y="252336"/>
                  <a:pt x="3564219" y="256638"/>
                </a:cubicBezTo>
                <a:cubicBezTo>
                  <a:pt x="3528083" y="276121"/>
                  <a:pt x="3593085" y="322928"/>
                  <a:pt x="3550339" y="322928"/>
                </a:cubicBezTo>
                <a:cubicBezTo>
                  <a:pt x="3478728" y="323181"/>
                  <a:pt x="3440609" y="406169"/>
                  <a:pt x="3371643" y="408447"/>
                </a:cubicBezTo>
                <a:cubicBezTo>
                  <a:pt x="3360627" y="408698"/>
                  <a:pt x="3355338" y="423373"/>
                  <a:pt x="3355558" y="436278"/>
                </a:cubicBezTo>
                <a:cubicBezTo>
                  <a:pt x="3355558" y="451712"/>
                  <a:pt x="3365694" y="454494"/>
                  <a:pt x="3376931" y="456013"/>
                </a:cubicBezTo>
                <a:cubicBezTo>
                  <a:pt x="3394118" y="458289"/>
                  <a:pt x="3411965" y="436278"/>
                  <a:pt x="3434660" y="466133"/>
                </a:cubicBezTo>
                <a:cubicBezTo>
                  <a:pt x="3393898" y="483590"/>
                  <a:pt x="3353135" y="501049"/>
                  <a:pt x="3353797" y="561013"/>
                </a:cubicBezTo>
                <a:cubicBezTo>
                  <a:pt x="3354015" y="577205"/>
                  <a:pt x="3337050" y="583277"/>
                  <a:pt x="3324270" y="587325"/>
                </a:cubicBezTo>
                <a:cubicBezTo>
                  <a:pt x="3303117" y="593904"/>
                  <a:pt x="3285272" y="605543"/>
                  <a:pt x="3273812" y="628061"/>
                </a:cubicBezTo>
                <a:cubicBezTo>
                  <a:pt x="3274033" y="632362"/>
                  <a:pt x="3274254" y="636917"/>
                  <a:pt x="3272930" y="640459"/>
                </a:cubicBezTo>
                <a:cubicBezTo>
                  <a:pt x="3276676" y="694855"/>
                  <a:pt x="3307523" y="693336"/>
                  <a:pt x="3341676" y="684230"/>
                </a:cubicBezTo>
                <a:cubicBezTo>
                  <a:pt x="3382439" y="673096"/>
                  <a:pt x="3422762" y="652855"/>
                  <a:pt x="3465728" y="672338"/>
                </a:cubicBezTo>
                <a:cubicBezTo>
                  <a:pt x="3405133" y="698397"/>
                  <a:pt x="3339253" y="700422"/>
                  <a:pt x="3282405" y="737615"/>
                </a:cubicBezTo>
                <a:cubicBezTo>
                  <a:pt x="3490406" y="744447"/>
                  <a:pt x="3674169" y="627048"/>
                  <a:pt x="3875781" y="582013"/>
                </a:cubicBezTo>
                <a:cubicBezTo>
                  <a:pt x="3868951" y="612120"/>
                  <a:pt x="3852646" y="618193"/>
                  <a:pt x="3837883" y="622747"/>
                </a:cubicBezTo>
                <a:cubicBezTo>
                  <a:pt x="3763408" y="645519"/>
                  <a:pt x="3698188" y="690809"/>
                  <a:pt x="3630322" y="730023"/>
                </a:cubicBezTo>
                <a:cubicBezTo>
                  <a:pt x="3602340" y="746216"/>
                  <a:pt x="3582066" y="762411"/>
                  <a:pt x="3571492" y="797327"/>
                </a:cubicBezTo>
                <a:cubicBezTo>
                  <a:pt x="3562015" y="828953"/>
                  <a:pt x="3543728" y="843628"/>
                  <a:pt x="3509797" y="834518"/>
                </a:cubicBezTo>
                <a:cubicBezTo>
                  <a:pt x="3482254" y="826927"/>
                  <a:pt x="3452068" y="830975"/>
                  <a:pt x="3423203" y="833760"/>
                </a:cubicBezTo>
                <a:cubicBezTo>
                  <a:pt x="3389931" y="836796"/>
                  <a:pt x="3352693" y="872470"/>
                  <a:pt x="3361728" y="890941"/>
                </a:cubicBezTo>
                <a:cubicBezTo>
                  <a:pt x="3377151" y="922314"/>
                  <a:pt x="3402931" y="906627"/>
                  <a:pt x="3425847" y="903084"/>
                </a:cubicBezTo>
                <a:cubicBezTo>
                  <a:pt x="3451848" y="898784"/>
                  <a:pt x="3500100" y="889927"/>
                  <a:pt x="3500982" y="893723"/>
                </a:cubicBezTo>
                <a:cubicBezTo>
                  <a:pt x="3517950" y="972410"/>
                  <a:pt x="3637374" y="903845"/>
                  <a:pt x="3663154" y="896758"/>
                </a:cubicBezTo>
                <a:cubicBezTo>
                  <a:pt x="3695322" y="887904"/>
                  <a:pt x="3725509" y="904097"/>
                  <a:pt x="3756136" y="907891"/>
                </a:cubicBezTo>
                <a:cubicBezTo>
                  <a:pt x="3783459" y="911433"/>
                  <a:pt x="3937918" y="922314"/>
                  <a:pt x="3969866" y="888915"/>
                </a:cubicBezTo>
                <a:cubicBezTo>
                  <a:pt x="3974273" y="914976"/>
                  <a:pt x="3965020" y="925602"/>
                  <a:pt x="3957306" y="937494"/>
                </a:cubicBezTo>
                <a:cubicBezTo>
                  <a:pt x="3946511" y="954445"/>
                  <a:pt x="3944747" y="966337"/>
                  <a:pt x="3965239" y="979747"/>
                </a:cubicBezTo>
                <a:cubicBezTo>
                  <a:pt x="4023630" y="1018206"/>
                  <a:pt x="4022747" y="1019470"/>
                  <a:pt x="3968324" y="1071591"/>
                </a:cubicBezTo>
                <a:cubicBezTo>
                  <a:pt x="3965678" y="1073867"/>
                  <a:pt x="3966782" y="1081459"/>
                  <a:pt x="3966341" y="1086519"/>
                </a:cubicBezTo>
                <a:cubicBezTo>
                  <a:pt x="3980663" y="1094615"/>
                  <a:pt x="3997409" y="1074373"/>
                  <a:pt x="4014153" y="1096133"/>
                </a:cubicBezTo>
                <a:cubicBezTo>
                  <a:pt x="3941222" y="1191771"/>
                  <a:pt x="3829950" y="1215299"/>
                  <a:pt x="3729254" y="1287157"/>
                </a:cubicBezTo>
                <a:cubicBezTo>
                  <a:pt x="3810780" y="1310939"/>
                  <a:pt x="3859696" y="1227952"/>
                  <a:pt x="3919628" y="1238578"/>
                </a:cubicBezTo>
                <a:cubicBezTo>
                  <a:pt x="3949596" y="1264639"/>
                  <a:pt x="3860577" y="1306386"/>
                  <a:pt x="3945409" y="1318784"/>
                </a:cubicBezTo>
                <a:cubicBezTo>
                  <a:pt x="3908610" y="1341555"/>
                  <a:pt x="3881289" y="1363817"/>
                  <a:pt x="3855951" y="1390133"/>
                </a:cubicBezTo>
                <a:cubicBezTo>
                  <a:pt x="3810780" y="1437192"/>
                  <a:pt x="3801967" y="1468060"/>
                  <a:pt x="3822900" y="1531314"/>
                </a:cubicBezTo>
                <a:cubicBezTo>
                  <a:pt x="3836562" y="1572808"/>
                  <a:pt x="3856611" y="1611013"/>
                  <a:pt x="3838986" y="1660349"/>
                </a:cubicBezTo>
                <a:cubicBezTo>
                  <a:pt x="3826646" y="1694254"/>
                  <a:pt x="3831494" y="1716517"/>
                  <a:pt x="3877323" y="1701337"/>
                </a:cubicBezTo>
                <a:cubicBezTo>
                  <a:pt x="3926679" y="1685144"/>
                  <a:pt x="3945187" y="1715505"/>
                  <a:pt x="3932849" y="1774963"/>
                </a:cubicBezTo>
                <a:cubicBezTo>
                  <a:pt x="3924917" y="1813169"/>
                  <a:pt x="3933291" y="1824806"/>
                  <a:pt x="3967221" y="1820505"/>
                </a:cubicBezTo>
                <a:cubicBezTo>
                  <a:pt x="4004680" y="1815698"/>
                  <a:pt x="4040375" y="1790649"/>
                  <a:pt x="4086646" y="1802795"/>
                </a:cubicBezTo>
                <a:cubicBezTo>
                  <a:pt x="4049631" y="1872120"/>
                  <a:pt x="3970527" y="1852385"/>
                  <a:pt x="3927340" y="1918423"/>
                </a:cubicBezTo>
                <a:cubicBezTo>
                  <a:pt x="3978900" y="1918674"/>
                  <a:pt x="4018341" y="1918423"/>
                  <a:pt x="4056460" y="1903999"/>
                </a:cubicBezTo>
                <a:cubicBezTo>
                  <a:pt x="4072325" y="1898179"/>
                  <a:pt x="4089732" y="1892109"/>
                  <a:pt x="4098545" y="1912096"/>
                </a:cubicBezTo>
                <a:cubicBezTo>
                  <a:pt x="4108901" y="1936132"/>
                  <a:pt x="4087529" y="1945241"/>
                  <a:pt x="4074527" y="1949542"/>
                </a:cubicBezTo>
                <a:cubicBezTo>
                  <a:pt x="4037951" y="1961686"/>
                  <a:pt x="4009969" y="1990529"/>
                  <a:pt x="3979782" y="2013047"/>
                </a:cubicBezTo>
                <a:cubicBezTo>
                  <a:pt x="3913460" y="2062386"/>
                  <a:pt x="3840746" y="2103626"/>
                  <a:pt x="3784559" y="2185097"/>
                </a:cubicBezTo>
                <a:cubicBezTo>
                  <a:pt x="3855290" y="2164349"/>
                  <a:pt x="3907951" y="2116025"/>
                  <a:pt x="3973612" y="2106157"/>
                </a:cubicBezTo>
                <a:cubicBezTo>
                  <a:pt x="3916764" y="2180290"/>
                  <a:pt x="3843611" y="2229120"/>
                  <a:pt x="3774426" y="2283011"/>
                </a:cubicBezTo>
                <a:cubicBezTo>
                  <a:pt x="3754594" y="2298192"/>
                  <a:pt x="3734543" y="2308566"/>
                  <a:pt x="3730136" y="2341710"/>
                </a:cubicBezTo>
                <a:cubicBezTo>
                  <a:pt x="3721542" y="2405976"/>
                  <a:pt x="3695763" y="2459107"/>
                  <a:pt x="3640678" y="2487444"/>
                </a:cubicBezTo>
                <a:cubicBezTo>
                  <a:pt x="3640238" y="2487699"/>
                  <a:pt x="3643322" y="2497314"/>
                  <a:pt x="3645085" y="2503890"/>
                </a:cubicBezTo>
                <a:cubicBezTo>
                  <a:pt x="3678797" y="2505916"/>
                  <a:pt x="3705458" y="2467963"/>
                  <a:pt x="3748425" y="2480360"/>
                </a:cubicBezTo>
                <a:cubicBezTo>
                  <a:pt x="3707220" y="2531974"/>
                  <a:pt x="3672847" y="2578277"/>
                  <a:pt x="3614458" y="2602819"/>
                </a:cubicBezTo>
                <a:cubicBezTo>
                  <a:pt x="3567745" y="2622300"/>
                  <a:pt x="3510016" y="2633686"/>
                  <a:pt x="3476083" y="2696937"/>
                </a:cubicBezTo>
                <a:cubicBezTo>
                  <a:pt x="3515524" y="2709337"/>
                  <a:pt x="3544831" y="2693651"/>
                  <a:pt x="3574357" y="2682517"/>
                </a:cubicBezTo>
                <a:cubicBezTo>
                  <a:pt x="3619525" y="2665312"/>
                  <a:pt x="3664255" y="2645832"/>
                  <a:pt x="3709425" y="2628625"/>
                </a:cubicBezTo>
                <a:cubicBezTo>
                  <a:pt x="3726611" y="2622047"/>
                  <a:pt x="3745340" y="2617491"/>
                  <a:pt x="3756357" y="2648866"/>
                </a:cubicBezTo>
                <a:cubicBezTo>
                  <a:pt x="3698847" y="2655446"/>
                  <a:pt x="3664475" y="2697951"/>
                  <a:pt x="3628340" y="2737926"/>
                </a:cubicBezTo>
                <a:cubicBezTo>
                  <a:pt x="3608067" y="2760445"/>
                  <a:pt x="3591541" y="2790554"/>
                  <a:pt x="3554967" y="2779169"/>
                </a:cubicBezTo>
                <a:cubicBezTo>
                  <a:pt x="3535796" y="2773097"/>
                  <a:pt x="3523678" y="2790046"/>
                  <a:pt x="3525662" y="2810794"/>
                </a:cubicBezTo>
                <a:cubicBezTo>
                  <a:pt x="3532932" y="2883915"/>
                  <a:pt x="3488203" y="2909469"/>
                  <a:pt x="3441932" y="2923637"/>
                </a:cubicBezTo>
                <a:cubicBezTo>
                  <a:pt x="3354236" y="2950204"/>
                  <a:pt x="3281303" y="3012697"/>
                  <a:pt x="3196032" y="3046854"/>
                </a:cubicBezTo>
                <a:cubicBezTo>
                  <a:pt x="3113184" y="3079999"/>
                  <a:pt x="3049065" y="3158685"/>
                  <a:pt x="2965998" y="3199927"/>
                </a:cubicBezTo>
                <a:cubicBezTo>
                  <a:pt x="2905843" y="3229783"/>
                  <a:pt x="2848335" y="3268239"/>
                  <a:pt x="2786418" y="3295311"/>
                </a:cubicBezTo>
                <a:cubicBezTo>
                  <a:pt x="2639894" y="3359324"/>
                  <a:pt x="2490503" y="3410685"/>
                  <a:pt x="2332519" y="3418022"/>
                </a:cubicBezTo>
                <a:cubicBezTo>
                  <a:pt x="2202077" y="3423842"/>
                  <a:pt x="1070633" y="3418277"/>
                  <a:pt x="611003" y="2585615"/>
                </a:cubicBezTo>
                <a:cubicBezTo>
                  <a:pt x="602189" y="2581565"/>
                  <a:pt x="592275" y="2570939"/>
                  <a:pt x="589190" y="2560818"/>
                </a:cubicBezTo>
                <a:cubicBezTo>
                  <a:pt x="574427" y="2513505"/>
                  <a:pt x="538291" y="2493011"/>
                  <a:pt x="505681" y="2467457"/>
                </a:cubicBezTo>
                <a:cubicBezTo>
                  <a:pt x="477036" y="2444939"/>
                  <a:pt x="446628" y="2421409"/>
                  <a:pt x="434730" y="2383456"/>
                </a:cubicBezTo>
                <a:cubicBezTo>
                  <a:pt x="419086" y="2332854"/>
                  <a:pt x="463594" y="2374348"/>
                  <a:pt x="471748" y="2355119"/>
                </a:cubicBezTo>
                <a:cubicBezTo>
                  <a:pt x="454782" y="2328807"/>
                  <a:pt x="428560" y="2304770"/>
                  <a:pt x="421730" y="2274915"/>
                </a:cubicBezTo>
                <a:cubicBezTo>
                  <a:pt x="396833" y="2167131"/>
                  <a:pt x="343069" y="2088698"/>
                  <a:pt x="262645" y="2027722"/>
                </a:cubicBezTo>
                <a:cubicBezTo>
                  <a:pt x="239509" y="2010264"/>
                  <a:pt x="224307" y="1978384"/>
                  <a:pt x="192799" y="1973326"/>
                </a:cubicBezTo>
                <a:cubicBezTo>
                  <a:pt x="122730" y="1962193"/>
                  <a:pt x="144764" y="1875156"/>
                  <a:pt x="107746" y="1836446"/>
                </a:cubicBezTo>
                <a:cubicBezTo>
                  <a:pt x="100695" y="1829107"/>
                  <a:pt x="94306" y="1814687"/>
                  <a:pt x="95627" y="1804821"/>
                </a:cubicBezTo>
                <a:cubicBezTo>
                  <a:pt x="97609" y="1790649"/>
                  <a:pt x="105983" y="1777240"/>
                  <a:pt x="113034" y="1764589"/>
                </a:cubicBezTo>
                <a:cubicBezTo>
                  <a:pt x="120306" y="1751939"/>
                  <a:pt x="131322" y="1740806"/>
                  <a:pt x="126034" y="1724108"/>
                </a:cubicBezTo>
                <a:cubicBezTo>
                  <a:pt x="123833" y="1717277"/>
                  <a:pt x="125373" y="1693494"/>
                  <a:pt x="109068" y="1712215"/>
                </a:cubicBezTo>
                <a:cubicBezTo>
                  <a:pt x="64340" y="1763578"/>
                  <a:pt x="38339" y="1715001"/>
                  <a:pt x="0" y="1691723"/>
                </a:cubicBezTo>
                <a:cubicBezTo>
                  <a:pt x="30848" y="1667686"/>
                  <a:pt x="58610" y="1650735"/>
                  <a:pt x="63238" y="1614808"/>
                </a:cubicBezTo>
                <a:cubicBezTo>
                  <a:pt x="72712" y="1540674"/>
                  <a:pt x="113253" y="1506772"/>
                  <a:pt x="174729" y="1500192"/>
                </a:cubicBezTo>
                <a:cubicBezTo>
                  <a:pt x="152034" y="1428591"/>
                  <a:pt x="152034" y="1428591"/>
                  <a:pt x="225408" y="1418722"/>
                </a:cubicBezTo>
                <a:cubicBezTo>
                  <a:pt x="197204" y="1373181"/>
                  <a:pt x="197204" y="1361542"/>
                  <a:pt x="231358" y="1345855"/>
                </a:cubicBezTo>
                <a:cubicBezTo>
                  <a:pt x="264188" y="1330927"/>
                  <a:pt x="300543" y="1325867"/>
                  <a:pt x="330952" y="1302844"/>
                </a:cubicBezTo>
                <a:cubicBezTo>
                  <a:pt x="302967" y="1244651"/>
                  <a:pt x="295035" y="1177097"/>
                  <a:pt x="237307" y="1148758"/>
                </a:cubicBezTo>
                <a:cubicBezTo>
                  <a:pt x="228273" y="1144458"/>
                  <a:pt x="222103" y="1127000"/>
                  <a:pt x="227831" y="1116880"/>
                </a:cubicBezTo>
                <a:cubicBezTo>
                  <a:pt x="248764" y="1080194"/>
                  <a:pt x="218798" y="1010614"/>
                  <a:pt x="284017" y="1002772"/>
                </a:cubicBezTo>
                <a:cubicBezTo>
                  <a:pt x="292171" y="1002013"/>
                  <a:pt x="299663" y="994421"/>
                  <a:pt x="293273" y="984554"/>
                </a:cubicBezTo>
                <a:cubicBezTo>
                  <a:pt x="271238" y="950145"/>
                  <a:pt x="297900" y="952421"/>
                  <a:pt x="313983" y="948120"/>
                </a:cubicBezTo>
                <a:cubicBezTo>
                  <a:pt x="333375" y="942809"/>
                  <a:pt x="355409" y="957988"/>
                  <a:pt x="373477" y="939265"/>
                </a:cubicBezTo>
                <a:cubicBezTo>
                  <a:pt x="369289" y="919530"/>
                  <a:pt x="353646" y="919783"/>
                  <a:pt x="342629" y="913458"/>
                </a:cubicBezTo>
                <a:cubicBezTo>
                  <a:pt x="310460" y="895240"/>
                  <a:pt x="284238" y="873483"/>
                  <a:pt x="282695" y="826169"/>
                </a:cubicBezTo>
                <a:cubicBezTo>
                  <a:pt x="281595" y="787964"/>
                  <a:pt x="278069" y="754314"/>
                  <a:pt x="322578" y="742675"/>
                </a:cubicBezTo>
                <a:cubicBezTo>
                  <a:pt x="341086" y="737866"/>
                  <a:pt x="335797" y="710289"/>
                  <a:pt x="325221" y="696626"/>
                </a:cubicBezTo>
                <a:cubicBezTo>
                  <a:pt x="306272" y="672338"/>
                  <a:pt x="290629" y="639953"/>
                  <a:pt x="258017" y="637675"/>
                </a:cubicBezTo>
                <a:cubicBezTo>
                  <a:pt x="238187" y="636158"/>
                  <a:pt x="222983" y="626035"/>
                  <a:pt x="207340" y="614398"/>
                </a:cubicBezTo>
                <a:cubicBezTo>
                  <a:pt x="196103" y="606047"/>
                  <a:pt x="182662" y="598964"/>
                  <a:pt x="183983" y="581001"/>
                </a:cubicBezTo>
                <a:cubicBezTo>
                  <a:pt x="185306" y="563795"/>
                  <a:pt x="198305" y="556711"/>
                  <a:pt x="211526" y="553169"/>
                </a:cubicBezTo>
                <a:cubicBezTo>
                  <a:pt x="255595" y="541784"/>
                  <a:pt x="297017" y="525085"/>
                  <a:pt x="333816" y="486880"/>
                </a:cubicBezTo>
                <a:cubicBezTo>
                  <a:pt x="309357" y="466639"/>
                  <a:pt x="286001" y="451964"/>
                  <a:pt x="267934" y="431469"/>
                </a:cubicBezTo>
                <a:cubicBezTo>
                  <a:pt x="224307" y="381881"/>
                  <a:pt x="593817" y="225772"/>
                  <a:pt x="612325" y="170108"/>
                </a:cubicBezTo>
                <a:cubicBezTo>
                  <a:pt x="618054" y="152904"/>
                  <a:pt x="637663" y="135194"/>
                  <a:pt x="653971" y="130133"/>
                </a:cubicBezTo>
                <a:cubicBezTo>
                  <a:pt x="730427" y="106350"/>
                  <a:pt x="796748" y="52963"/>
                  <a:pt x="874970" y="33228"/>
                </a:cubicBezTo>
                <a:cubicBezTo>
                  <a:pt x="911877" y="23867"/>
                  <a:pt x="948509" y="12925"/>
                  <a:pt x="986021" y="122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0360" y="5021831"/>
            <a:ext cx="8733452" cy="16229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0" i="0" dirty="0">
                <a:effectLst/>
                <a:latin typeface="Verdana" panose="020B0604030504040204" pitchFamily="34" charset="0"/>
              </a:rPr>
              <a:t>Каждая обеспеченная семья стала считать своим долгом наличие аналогичной одежды для своих детей. Впоследствии бело-синий цвет перекочевал на материк и стал массовым. Существует великое множество ретро-снимков, изображающих маленьких детей в бело-синих костюмчиках. Наиболее популярным юношей в матроской форме является цесаревич Алексей, неизменно одетый в матроску на снимках.</a:t>
            </a:r>
            <a:endParaRPr lang="ru-RU" sz="1600" dirty="0"/>
          </a:p>
        </p:txBody>
      </p:sp>
      <p:pic>
        <p:nvPicPr>
          <p:cNvPr id="4100" name="Picture 4" descr="мальчик в матроске">
            <a:extLst>
              <a:ext uri="{FF2B5EF4-FFF2-40B4-BE49-F238E27FC236}">
                <a16:creationId xmlns:a16="http://schemas.microsoft.com/office/drawing/2014/main" id="{869D2FEB-1E40-4FB0-AC82-60A013D88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" r="3" b="3"/>
          <a:stretch/>
        </p:blipFill>
        <p:spPr bwMode="auto">
          <a:xfrm>
            <a:off x="20" y="277472"/>
            <a:ext cx="4552718" cy="5946218"/>
          </a:xfrm>
          <a:custGeom>
            <a:avLst/>
            <a:gdLst/>
            <a:ahLst/>
            <a:cxnLst/>
            <a:rect l="l" t="t" r="r" b="b"/>
            <a:pathLst>
              <a:path w="4552738" h="5946218">
                <a:moveTo>
                  <a:pt x="0" y="0"/>
                </a:moveTo>
                <a:lnTo>
                  <a:pt x="193217" y="10418"/>
                </a:lnTo>
                <a:cubicBezTo>
                  <a:pt x="612089" y="35802"/>
                  <a:pt x="1030148" y="71660"/>
                  <a:pt x="1446580" y="128061"/>
                </a:cubicBezTo>
                <a:cubicBezTo>
                  <a:pt x="1735723" y="167547"/>
                  <a:pt x="2027715" y="194943"/>
                  <a:pt x="2320927" y="163517"/>
                </a:cubicBezTo>
                <a:cubicBezTo>
                  <a:pt x="2335563" y="161905"/>
                  <a:pt x="2352239" y="156669"/>
                  <a:pt x="2364438" y="161905"/>
                </a:cubicBezTo>
                <a:cubicBezTo>
                  <a:pt x="2506776" y="220729"/>
                  <a:pt x="2662121" y="178424"/>
                  <a:pt x="2809744" y="215490"/>
                </a:cubicBezTo>
                <a:cubicBezTo>
                  <a:pt x="2771925" y="358517"/>
                  <a:pt x="2609662" y="346832"/>
                  <a:pt x="2518162" y="445944"/>
                </a:cubicBezTo>
                <a:cubicBezTo>
                  <a:pt x="2667409" y="485424"/>
                  <a:pt x="2801610" y="525312"/>
                  <a:pt x="2937846" y="555124"/>
                </a:cubicBezTo>
                <a:cubicBezTo>
                  <a:pt x="3082216" y="586550"/>
                  <a:pt x="3204622" y="671561"/>
                  <a:pt x="3345734" y="709433"/>
                </a:cubicBezTo>
                <a:cubicBezTo>
                  <a:pt x="3375832" y="717492"/>
                  <a:pt x="3412025" y="745693"/>
                  <a:pt x="3422598" y="773089"/>
                </a:cubicBezTo>
                <a:cubicBezTo>
                  <a:pt x="3456757" y="861726"/>
                  <a:pt x="4138745" y="1110310"/>
                  <a:pt x="4058225" y="1189273"/>
                </a:cubicBezTo>
                <a:cubicBezTo>
                  <a:pt x="4024878" y="1221909"/>
                  <a:pt x="3981773" y="1245276"/>
                  <a:pt x="3936629" y="1277508"/>
                </a:cubicBezTo>
                <a:cubicBezTo>
                  <a:pt x="4004547" y="1338344"/>
                  <a:pt x="4080998" y="1364935"/>
                  <a:pt x="4162334" y="1383065"/>
                </a:cubicBezTo>
                <a:cubicBezTo>
                  <a:pt x="4186736" y="1388705"/>
                  <a:pt x="4210728" y="1399986"/>
                  <a:pt x="4213168" y="1427383"/>
                </a:cubicBezTo>
                <a:cubicBezTo>
                  <a:pt x="4215607" y="1455987"/>
                  <a:pt x="4190800" y="1467266"/>
                  <a:pt x="4170061" y="1480564"/>
                </a:cubicBezTo>
                <a:cubicBezTo>
                  <a:pt x="4141188" y="1499095"/>
                  <a:pt x="4113127" y="1515214"/>
                  <a:pt x="4076527" y="1517630"/>
                </a:cubicBezTo>
                <a:cubicBezTo>
                  <a:pt x="4016337" y="1521257"/>
                  <a:pt x="3987466" y="1572826"/>
                  <a:pt x="3952493" y="1611502"/>
                </a:cubicBezTo>
                <a:cubicBezTo>
                  <a:pt x="3932973" y="1633259"/>
                  <a:pt x="3923211" y="1677172"/>
                  <a:pt x="3957370" y="1684828"/>
                </a:cubicBezTo>
                <a:cubicBezTo>
                  <a:pt x="4039518" y="1703363"/>
                  <a:pt x="4033011" y="1756946"/>
                  <a:pt x="4030981" y="1817782"/>
                </a:cubicBezTo>
                <a:cubicBezTo>
                  <a:pt x="4028133" y="1893124"/>
                  <a:pt x="3979737" y="1927770"/>
                  <a:pt x="3920363" y="1956780"/>
                </a:cubicBezTo>
                <a:cubicBezTo>
                  <a:pt x="3900029" y="1966851"/>
                  <a:pt x="3871158" y="1966449"/>
                  <a:pt x="3863429" y="1997874"/>
                </a:cubicBezTo>
                <a:cubicBezTo>
                  <a:pt x="3896777" y="2027688"/>
                  <a:pt x="3937444" y="2003517"/>
                  <a:pt x="3973233" y="2011975"/>
                </a:cubicBezTo>
                <a:cubicBezTo>
                  <a:pt x="4002918" y="2018824"/>
                  <a:pt x="4052127" y="2015199"/>
                  <a:pt x="4011458" y="2069991"/>
                </a:cubicBezTo>
                <a:cubicBezTo>
                  <a:pt x="3999664" y="2085704"/>
                  <a:pt x="4013491" y="2097792"/>
                  <a:pt x="4028540" y="2099000"/>
                </a:cubicBezTo>
                <a:cubicBezTo>
                  <a:pt x="4148913" y="2111489"/>
                  <a:pt x="4093606" y="2222285"/>
                  <a:pt x="4132241" y="2280703"/>
                </a:cubicBezTo>
                <a:cubicBezTo>
                  <a:pt x="4142812" y="2296818"/>
                  <a:pt x="4131425" y="2324618"/>
                  <a:pt x="4114752" y="2331466"/>
                </a:cubicBezTo>
                <a:cubicBezTo>
                  <a:pt x="4008205" y="2376592"/>
                  <a:pt x="3993565" y="2484163"/>
                  <a:pt x="3941916" y="2576828"/>
                </a:cubicBezTo>
                <a:cubicBezTo>
                  <a:pt x="3998039" y="2613488"/>
                  <a:pt x="4065138" y="2621547"/>
                  <a:pt x="4125732" y="2645318"/>
                </a:cubicBezTo>
                <a:cubicBezTo>
                  <a:pt x="4188768" y="2670298"/>
                  <a:pt x="4188768" y="2688831"/>
                  <a:pt x="4136714" y="2761349"/>
                </a:cubicBezTo>
                <a:cubicBezTo>
                  <a:pt x="4272135" y="2777064"/>
                  <a:pt x="4272135" y="2777064"/>
                  <a:pt x="4230249" y="2891080"/>
                </a:cubicBezTo>
                <a:cubicBezTo>
                  <a:pt x="4343713" y="2901557"/>
                  <a:pt x="4418537" y="2955542"/>
                  <a:pt x="4436023" y="3073591"/>
                </a:cubicBezTo>
                <a:cubicBezTo>
                  <a:pt x="4444564" y="3130800"/>
                  <a:pt x="4495804" y="3157792"/>
                  <a:pt x="4552738" y="3196068"/>
                </a:cubicBezTo>
                <a:cubicBezTo>
                  <a:pt x="4481978" y="3233136"/>
                  <a:pt x="4433989" y="3310489"/>
                  <a:pt x="4351436" y="3228700"/>
                </a:cubicBezTo>
                <a:cubicBezTo>
                  <a:pt x="4321344" y="3198888"/>
                  <a:pt x="4324186" y="3236761"/>
                  <a:pt x="4320122" y="3247637"/>
                </a:cubicBezTo>
                <a:cubicBezTo>
                  <a:pt x="4310364" y="3274227"/>
                  <a:pt x="4330695" y="3291956"/>
                  <a:pt x="4344116" y="3312099"/>
                </a:cubicBezTo>
                <a:cubicBezTo>
                  <a:pt x="4357130" y="3332244"/>
                  <a:pt x="4372586" y="3353596"/>
                  <a:pt x="4376244" y="3376163"/>
                </a:cubicBezTo>
                <a:cubicBezTo>
                  <a:pt x="4378682" y="3391874"/>
                  <a:pt x="4366890" y="3414835"/>
                  <a:pt x="4353877" y="3426522"/>
                </a:cubicBezTo>
                <a:cubicBezTo>
                  <a:pt x="4285554" y="3488163"/>
                  <a:pt x="4326221" y="3626757"/>
                  <a:pt x="4196898" y="3644486"/>
                </a:cubicBezTo>
                <a:cubicBezTo>
                  <a:pt x="4138745" y="3652541"/>
                  <a:pt x="4110687" y="3703306"/>
                  <a:pt x="4067986" y="3731106"/>
                </a:cubicBezTo>
                <a:cubicBezTo>
                  <a:pt x="3919551" y="3828201"/>
                  <a:pt x="3820322" y="3953097"/>
                  <a:pt x="3774370" y="4124729"/>
                </a:cubicBezTo>
                <a:cubicBezTo>
                  <a:pt x="3761764" y="4172269"/>
                  <a:pt x="3713368" y="4210546"/>
                  <a:pt x="3682054" y="4252444"/>
                </a:cubicBezTo>
                <a:cubicBezTo>
                  <a:pt x="3697103" y="4283064"/>
                  <a:pt x="3779250" y="4216990"/>
                  <a:pt x="3750377" y="4297567"/>
                </a:cubicBezTo>
                <a:cubicBezTo>
                  <a:pt x="3728417" y="4358002"/>
                  <a:pt x="3672294" y="4395470"/>
                  <a:pt x="3619425" y="4431328"/>
                </a:cubicBezTo>
                <a:cubicBezTo>
                  <a:pt x="3559239" y="4472019"/>
                  <a:pt x="3492545" y="4504653"/>
                  <a:pt x="3465296" y="4579993"/>
                </a:cubicBezTo>
                <a:cubicBezTo>
                  <a:pt x="3459603" y="4596110"/>
                  <a:pt x="3441305" y="4613031"/>
                  <a:pt x="3425038" y="4619479"/>
                </a:cubicBezTo>
                <a:cubicBezTo>
                  <a:pt x="2576720" y="5945389"/>
                  <a:pt x="488463" y="5954251"/>
                  <a:pt x="247714" y="5944983"/>
                </a:cubicBezTo>
                <a:cubicBezTo>
                  <a:pt x="174818" y="5942062"/>
                  <a:pt x="102913" y="5934760"/>
                  <a:pt x="31834" y="5923857"/>
                </a:cubicBezTo>
                <a:lnTo>
                  <a:pt x="0" y="591740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царевич Алексей в матроске">
            <a:extLst>
              <a:ext uri="{FF2B5EF4-FFF2-40B4-BE49-F238E27FC236}">
                <a16:creationId xmlns:a16="http://schemas.microsoft.com/office/drawing/2014/main" id="{9FA2D565-5566-4316-B713-0D4AB51635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8774"/>
          <a:stretch/>
        </p:blipFill>
        <p:spPr bwMode="auto">
          <a:xfrm>
            <a:off x="8653074" y="-2"/>
            <a:ext cx="3538926" cy="4290182"/>
          </a:xfrm>
          <a:custGeom>
            <a:avLst/>
            <a:gdLst/>
            <a:ahLst/>
            <a:cxnLst/>
            <a:rect l="l" t="t" r="r" b="b"/>
            <a:pathLst>
              <a:path w="3538926" h="4290182">
                <a:moveTo>
                  <a:pt x="1370437" y="0"/>
                </a:moveTo>
                <a:lnTo>
                  <a:pt x="3538926" y="0"/>
                </a:lnTo>
                <a:lnTo>
                  <a:pt x="3538926" y="4256362"/>
                </a:lnTo>
                <a:lnTo>
                  <a:pt x="3455334" y="4273195"/>
                </a:lnTo>
                <a:cubicBezTo>
                  <a:pt x="3401009" y="4281478"/>
                  <a:pt x="3346052" y="4287025"/>
                  <a:pt x="3290337" y="4289244"/>
                </a:cubicBezTo>
                <a:cubicBezTo>
                  <a:pt x="3106332" y="4296285"/>
                  <a:pt x="1510274" y="4289552"/>
                  <a:pt x="861903" y="3282295"/>
                </a:cubicBezTo>
                <a:cubicBezTo>
                  <a:pt x="849470" y="3277397"/>
                  <a:pt x="835485" y="3264542"/>
                  <a:pt x="831133" y="3252299"/>
                </a:cubicBezTo>
                <a:cubicBezTo>
                  <a:pt x="810307" y="3195065"/>
                  <a:pt x="759333" y="3170274"/>
                  <a:pt x="713332" y="3139362"/>
                </a:cubicBezTo>
                <a:cubicBezTo>
                  <a:pt x="672925" y="3112122"/>
                  <a:pt x="630030" y="3083658"/>
                  <a:pt x="613246" y="3037747"/>
                </a:cubicBezTo>
                <a:cubicBezTo>
                  <a:pt x="591178" y="2976535"/>
                  <a:pt x="653963" y="3026730"/>
                  <a:pt x="665465" y="3003469"/>
                </a:cubicBezTo>
                <a:cubicBezTo>
                  <a:pt x="641532" y="2971640"/>
                  <a:pt x="604543" y="2942562"/>
                  <a:pt x="594908" y="2906447"/>
                </a:cubicBezTo>
                <a:cubicBezTo>
                  <a:pt x="559787" y="2776063"/>
                  <a:pt x="483946" y="2681183"/>
                  <a:pt x="370497" y="2607422"/>
                </a:cubicBezTo>
                <a:cubicBezTo>
                  <a:pt x="337860" y="2586304"/>
                  <a:pt x="316415" y="2547739"/>
                  <a:pt x="271969" y="2541620"/>
                </a:cubicBezTo>
                <a:cubicBezTo>
                  <a:pt x="173127" y="2528152"/>
                  <a:pt x="204209" y="2422866"/>
                  <a:pt x="151990" y="2376038"/>
                </a:cubicBezTo>
                <a:cubicBezTo>
                  <a:pt x="142044" y="2367161"/>
                  <a:pt x="133031" y="2349717"/>
                  <a:pt x="134895" y="2337782"/>
                </a:cubicBezTo>
                <a:cubicBezTo>
                  <a:pt x="137691" y="2320639"/>
                  <a:pt x="149504" y="2304419"/>
                  <a:pt x="159450" y="2289115"/>
                </a:cubicBezTo>
                <a:cubicBezTo>
                  <a:pt x="169707" y="2273813"/>
                  <a:pt x="185247" y="2260344"/>
                  <a:pt x="177788" y="2240145"/>
                </a:cubicBezTo>
                <a:cubicBezTo>
                  <a:pt x="174683" y="2231882"/>
                  <a:pt x="176855" y="2203112"/>
                  <a:pt x="153855" y="2225759"/>
                </a:cubicBezTo>
                <a:cubicBezTo>
                  <a:pt x="90759" y="2287892"/>
                  <a:pt x="54081" y="2229129"/>
                  <a:pt x="0" y="2200970"/>
                </a:cubicBezTo>
                <a:cubicBezTo>
                  <a:pt x="43514" y="2171892"/>
                  <a:pt x="82677" y="2151388"/>
                  <a:pt x="89205" y="2107927"/>
                </a:cubicBezTo>
                <a:cubicBezTo>
                  <a:pt x="102570" y="2018249"/>
                  <a:pt x="159758" y="1977237"/>
                  <a:pt x="246479" y="1969279"/>
                </a:cubicBezTo>
                <a:cubicBezTo>
                  <a:pt x="214465" y="1882663"/>
                  <a:pt x="214465" y="1882663"/>
                  <a:pt x="317968" y="1870725"/>
                </a:cubicBezTo>
                <a:cubicBezTo>
                  <a:pt x="278183" y="1815635"/>
                  <a:pt x="278183" y="1801556"/>
                  <a:pt x="326361" y="1782580"/>
                </a:cubicBezTo>
                <a:cubicBezTo>
                  <a:pt x="372673" y="1764521"/>
                  <a:pt x="423957" y="1758400"/>
                  <a:pt x="466852" y="1730550"/>
                </a:cubicBezTo>
                <a:cubicBezTo>
                  <a:pt x="427377" y="1660155"/>
                  <a:pt x="416187" y="1578436"/>
                  <a:pt x="334753" y="1544155"/>
                </a:cubicBezTo>
                <a:cubicBezTo>
                  <a:pt x="322010" y="1538952"/>
                  <a:pt x="313307" y="1517834"/>
                  <a:pt x="321386" y="1505592"/>
                </a:cubicBezTo>
                <a:cubicBezTo>
                  <a:pt x="350915" y="1461214"/>
                  <a:pt x="308644" y="1377045"/>
                  <a:pt x="400645" y="1367557"/>
                </a:cubicBezTo>
                <a:cubicBezTo>
                  <a:pt x="412147" y="1366640"/>
                  <a:pt x="422716" y="1357456"/>
                  <a:pt x="413701" y="1345520"/>
                </a:cubicBezTo>
                <a:cubicBezTo>
                  <a:pt x="382618" y="1303896"/>
                  <a:pt x="420228" y="1306649"/>
                  <a:pt x="442916" y="1301447"/>
                </a:cubicBezTo>
                <a:cubicBezTo>
                  <a:pt x="470270" y="1295021"/>
                  <a:pt x="501352" y="1313384"/>
                  <a:pt x="526840" y="1290735"/>
                </a:cubicBezTo>
                <a:cubicBezTo>
                  <a:pt x="520932" y="1266862"/>
                  <a:pt x="498866" y="1267167"/>
                  <a:pt x="483325" y="1259517"/>
                </a:cubicBezTo>
                <a:cubicBezTo>
                  <a:pt x="437945" y="1237479"/>
                  <a:pt x="400956" y="1211159"/>
                  <a:pt x="398780" y="1153924"/>
                </a:cubicBezTo>
                <a:cubicBezTo>
                  <a:pt x="397228" y="1107708"/>
                  <a:pt x="392254" y="1067003"/>
                  <a:pt x="455041" y="1052922"/>
                </a:cubicBezTo>
                <a:cubicBezTo>
                  <a:pt x="481149" y="1047106"/>
                  <a:pt x="473687" y="1013747"/>
                  <a:pt x="458768" y="997218"/>
                </a:cubicBezTo>
                <a:cubicBezTo>
                  <a:pt x="432038" y="967837"/>
                  <a:pt x="409972" y="928661"/>
                  <a:pt x="363968" y="925907"/>
                </a:cubicBezTo>
                <a:cubicBezTo>
                  <a:pt x="335995" y="924071"/>
                  <a:pt x="314548" y="911826"/>
                  <a:pt x="292481" y="897749"/>
                </a:cubicBezTo>
                <a:cubicBezTo>
                  <a:pt x="276630" y="887646"/>
                  <a:pt x="257670" y="879078"/>
                  <a:pt x="259533" y="857348"/>
                </a:cubicBezTo>
                <a:cubicBezTo>
                  <a:pt x="261399" y="836535"/>
                  <a:pt x="279736" y="827966"/>
                  <a:pt x="298387" y="823681"/>
                </a:cubicBezTo>
                <a:cubicBezTo>
                  <a:pt x="360552" y="809909"/>
                  <a:pt x="418983" y="789708"/>
                  <a:pt x="470893" y="743493"/>
                </a:cubicBezTo>
                <a:cubicBezTo>
                  <a:pt x="436390" y="719007"/>
                  <a:pt x="403444" y="701256"/>
                  <a:pt x="377957" y="676463"/>
                </a:cubicBezTo>
                <a:cubicBezTo>
                  <a:pt x="316415" y="616477"/>
                  <a:pt x="837660" y="427634"/>
                  <a:pt x="863768" y="360299"/>
                </a:cubicBezTo>
                <a:cubicBezTo>
                  <a:pt x="871849" y="339488"/>
                  <a:pt x="899511" y="318064"/>
                  <a:pt x="922515" y="311942"/>
                </a:cubicBezTo>
                <a:cubicBezTo>
                  <a:pt x="1030367" y="283171"/>
                  <a:pt x="1123922" y="218591"/>
                  <a:pt x="1234265" y="194718"/>
                </a:cubicBezTo>
                <a:cubicBezTo>
                  <a:pt x="1338390" y="172070"/>
                  <a:pt x="1440960" y="141768"/>
                  <a:pt x="1555030" y="111776"/>
                </a:cubicBezTo>
                <a:cubicBezTo>
                  <a:pt x="1520063" y="74130"/>
                  <a:pt x="1471575" y="57526"/>
                  <a:pt x="1428216" y="3675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31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Автопилот на яхте | Storm crew. Агентство яхтенных путешествий">
            <a:extLst>
              <a:ext uri="{FF2B5EF4-FFF2-40B4-BE49-F238E27FC236}">
                <a16:creationId xmlns:a16="http://schemas.microsoft.com/office/drawing/2014/main" id="{0FAD56D1-82AA-49B2-A32B-4FB6E3FA25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4"/>
          <a:stretch/>
        </p:blipFill>
        <p:spPr bwMode="auto">
          <a:xfrm>
            <a:off x="4117521" y="10"/>
            <a:ext cx="807447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17" y="348280"/>
            <a:ext cx="6239940" cy="1325563"/>
          </a:xfrm>
        </p:spPr>
        <p:txBody>
          <a:bodyPr>
            <a:normAutofit/>
          </a:bodyPr>
          <a:lstStyle/>
          <a:p>
            <a:r>
              <a:rPr lang="ru-RU"/>
              <a:t>Морской стиль в ХХ веке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50" y="2022601"/>
            <a:ext cx="4456922" cy="4154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0" i="0">
                <a:effectLst/>
                <a:latin typeface="Open Sans" panose="020B0606030504020204" pitchFamily="34" charset="0"/>
              </a:rPr>
              <a:t>На </a:t>
            </a:r>
            <a:r>
              <a:rPr lang="ru-RU" sz="2000" i="0">
                <a:effectLst/>
                <a:latin typeface="Open Sans" panose="020B0606030504020204" pitchFamily="34" charset="0"/>
              </a:rPr>
              <a:t>морской стиль </a:t>
            </a:r>
            <a:r>
              <a:rPr lang="ru-RU" sz="2000" b="0" i="0">
                <a:effectLst/>
                <a:latin typeface="Open Sans" panose="020B0606030504020204" pitchFamily="34" charset="0"/>
              </a:rPr>
              <a:t>в мужской моде в начале XX века оказали влияние яхтинг и гребной спорт, для которых обычно полагалась фирменная одежда. Яхтсмены часто носили свободные светлые брюки, темный китель или блейзер</a:t>
            </a:r>
            <a:r>
              <a:rPr lang="ru-RU" sz="2000" b="1" i="0">
                <a:effectLst/>
                <a:latin typeface="Open Sans" panose="020B0606030504020204" pitchFamily="34" charset="0"/>
              </a:rPr>
              <a:t>, </a:t>
            </a:r>
            <a:r>
              <a:rPr lang="ru-RU" sz="2000" b="0" i="0">
                <a:effectLst/>
                <a:latin typeface="Open Sans" panose="020B0606030504020204" pitchFamily="34" charset="0"/>
              </a:rPr>
              <a:t>фуражку. Также среди мужчин стал модным костюм, характерный для членов клубов академической гребли – полосатый блейзер и светлые брюки.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062612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4B6ECB93-D7FF-4F09-A8ED-D4588EE7C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1911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Общие черты морского стиля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299" y="2687404"/>
            <a:ext cx="5596673" cy="3900106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2400" b="0" i="0" dirty="0">
                <a:effectLst/>
                <a:latin typeface="Verdana" panose="020B0604030504040204" pitchFamily="34" charset="0"/>
              </a:rPr>
              <a:t>Существуют такие базовые принципы в построении морского стиля. В первую очередь это традиционный полосатый рисунок, берущий свое начало от тельняшки моряка. Нынешняя мода позволяет варьировать как шириной полоски (от очень узкой, практически невидимой до широкой), так и направлением ее расположения (от чисто горизонтальных до наклонных).</a:t>
            </a:r>
            <a:br>
              <a:rPr lang="ru-RU" sz="2400" dirty="0"/>
            </a:br>
            <a:br>
              <a:rPr lang="ru-RU" sz="2400" dirty="0"/>
            </a:br>
            <a:endParaRPr lang="ru-RU" sz="24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5F94990-5B18-4DC3-B460-0CDB305182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2"/>
          <a:stretch/>
        </p:blipFill>
        <p:spPr bwMode="auto">
          <a:xfrm>
            <a:off x="6335270" y="2276857"/>
            <a:ext cx="5015484" cy="390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37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B6ECB93-D7FF-4F09-A8ED-D4588EE7C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1911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/>
                </a:solidFill>
              </a:rPr>
              <a:t>Общие черты морского стиля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224" y="2500791"/>
            <a:ext cx="5548822" cy="3900106"/>
          </a:xfrm>
        </p:spPr>
        <p:txBody>
          <a:bodyPr anchor="ctr">
            <a:normAutofit fontScale="92500" lnSpcReduction="20000"/>
          </a:bodyPr>
          <a:lstStyle/>
          <a:p>
            <a:pPr marL="0" indent="0">
              <a:buNone/>
            </a:pPr>
            <a:r>
              <a:rPr lang="ru-RU" b="0" i="0" dirty="0">
                <a:effectLst/>
                <a:latin typeface="Verdana" panose="020B0604030504040204" pitchFamily="34" charset="0"/>
              </a:rPr>
              <a:t>Следующим узнаваемым элементом является цветовая гамма. Наиболее обычным и традиционным для морской стилистики являются белые, синие и черные оттенки. Не менее традиционным для этого стиля является красный цвет, который не доминирует, но составляет контрастное дополнение.</a:t>
            </a:r>
            <a:br>
              <a:rPr lang="ru-RU" sz="2000" dirty="0"/>
            </a:br>
            <a:br>
              <a:rPr lang="ru-RU" sz="2000" dirty="0"/>
            </a:br>
            <a:endParaRPr lang="ru-RU" sz="2000" dirty="0"/>
          </a:p>
        </p:txBody>
      </p:sp>
      <p:pic>
        <p:nvPicPr>
          <p:cNvPr id="6146" name="Picture 2" descr="BIGPEOPLE» -">
            <a:extLst>
              <a:ext uri="{FF2B5EF4-FFF2-40B4-BE49-F238E27FC236}">
                <a16:creationId xmlns:a16="http://schemas.microsoft.com/office/drawing/2014/main" id="{5EFF6D73-B4B0-48AC-8798-0445DAC639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1" r="-1" b="-1"/>
          <a:stretch/>
        </p:blipFill>
        <p:spPr bwMode="auto">
          <a:xfrm>
            <a:off x="6335270" y="2276857"/>
            <a:ext cx="5015484" cy="390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85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B6ECB93-D7FF-4F09-A8ED-D4588EE7C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BF87945-A001-489F-9D9B-7D9435F0B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1911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chemeClr val="bg1"/>
                </a:solidFill>
                <a:effectLst/>
                <a:latin typeface="Verdana" panose="020B0604030504040204" pitchFamily="34" charset="0"/>
              </a:rPr>
              <a:t>Морской стиль в мужской одежде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003" y="2205926"/>
            <a:ext cx="5554728" cy="411988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400" b="0" i="0" dirty="0">
                <a:effectLst/>
                <a:latin typeface="Verdana" panose="020B0604030504040204" pitchFamily="34" charset="0"/>
              </a:rPr>
              <a:t>Вариации с морскими тельняшками, пиджаками-кителями, куртками-бушлатами и типичными головными уборами для мужчин рассматриваются, в основном, как атрибуты беззаботного комфортного отдыха. Для него характерны также белые брюки, синие блейзеры, светлые футболки, золотые пуговицы и капитанские фуражки с якорями.</a:t>
            </a:r>
            <a:endParaRPr lang="ru-RU" sz="2400" dirty="0"/>
          </a:p>
        </p:txBody>
      </p:sp>
      <p:pic>
        <p:nvPicPr>
          <p:cNvPr id="7170" name="Picture 2" descr="Мужские луки в морской тематике | Морской стиль, Стиль одежды, Одежда">
            <a:extLst>
              <a:ext uri="{FF2B5EF4-FFF2-40B4-BE49-F238E27FC236}">
                <a16:creationId xmlns:a16="http://schemas.microsoft.com/office/drawing/2014/main" id="{C59333F3-CCCF-4F7B-89D6-1B6E919DDD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8" b="-3"/>
          <a:stretch/>
        </p:blipFill>
        <p:spPr bwMode="auto">
          <a:xfrm>
            <a:off x="6335270" y="2276857"/>
            <a:ext cx="5015484" cy="390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71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746E2A38-ACC8-44E6-85E2-A79CBAF15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5111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8A9BD-C6CC-4953-8110-31949C3A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20" y="438558"/>
            <a:ext cx="4288477" cy="1881559"/>
          </a:xfrm>
        </p:spPr>
        <p:txBody>
          <a:bodyPr>
            <a:normAutofit/>
          </a:bodyPr>
          <a:lstStyle/>
          <a:p>
            <a:r>
              <a:rPr lang="ru-RU" sz="3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</a:rPr>
              <a:t>Морской стиль в мужской одежде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A0FD64-C311-49CF-B314-0EBEADA7A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2597" y="451703"/>
            <a:ext cx="7181925" cy="1881559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20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</a:rPr>
              <a:t>Обувь, как и положено у настоящих моряков, отличается удобством и практичностью. Поэтому логичным завершением морского образа считаются мокасины, кеды, туфли-</a:t>
            </a:r>
            <a:r>
              <a:rPr lang="ru-RU" sz="2000" b="0" i="0" dirty="0" err="1">
                <a:solidFill>
                  <a:schemeClr val="bg1"/>
                </a:solidFill>
                <a:effectLst/>
                <a:latin typeface="Verdana" panose="020B0604030504040204" pitchFamily="34" charset="0"/>
              </a:rPr>
              <a:t>лоферы</a:t>
            </a:r>
            <a:r>
              <a:rPr lang="ru-RU" sz="20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Verdana" panose="020B0604030504040204" pitchFamily="34" charset="0"/>
              </a:rPr>
              <a:t>Для влажного морского климата подойдут легкие кеды или кроссовки, мокасины. Желательно, чтобы они были из ткани или замши, в светлых тонах.</a:t>
            </a:r>
          </a:p>
          <a:p>
            <a:pPr marL="0" indent="0">
              <a:buNone/>
            </a:pP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8196" name="Picture 4" descr="BIGPEOPLE» -">
            <a:extLst>
              <a:ext uri="{FF2B5EF4-FFF2-40B4-BE49-F238E27FC236}">
                <a16:creationId xmlns:a16="http://schemas.microsoft.com/office/drawing/2014/main" id="{BFD71475-4AA8-4D5B-8424-ECD23D2E4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8" y="2790965"/>
            <a:ext cx="4514633" cy="3464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Туфли мужские лоферы чёрные (SL) купить в Краснодаре | Shelby Limited">
            <a:extLst>
              <a:ext uri="{FF2B5EF4-FFF2-40B4-BE49-F238E27FC236}">
                <a16:creationId xmlns:a16="http://schemas.microsoft.com/office/drawing/2014/main" id="{FB539D0A-3D2B-4752-BD09-1CC157F09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6672" y="2790965"/>
            <a:ext cx="5190982" cy="3464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89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696</Words>
  <Application>Microsoft Office PowerPoint</Application>
  <PresentationFormat>Широкоэкранный</PresentationFormat>
  <Paragraphs>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Open Sans</vt:lpstr>
      <vt:lpstr>Verdana</vt:lpstr>
      <vt:lpstr>Тема Office</vt:lpstr>
      <vt:lpstr>Морской стиль в мужской одежде</vt:lpstr>
      <vt:lpstr>Истоки морского стиля</vt:lpstr>
      <vt:lpstr>Развитие морского стиля</vt:lpstr>
      <vt:lpstr>Развитие морского стиля</vt:lpstr>
      <vt:lpstr>Морской стиль в ХХ веке</vt:lpstr>
      <vt:lpstr>Общие черты морского стиля</vt:lpstr>
      <vt:lpstr>Общие черты морского стиля</vt:lpstr>
      <vt:lpstr>Морской стиль в мужской одежде</vt:lpstr>
      <vt:lpstr>Морской стиль в мужской одежде</vt:lpstr>
      <vt:lpstr>Презентация PowerPoint</vt:lpstr>
      <vt:lpstr>Морские символы</vt:lpstr>
      <vt:lpstr>Морские символы</vt:lpstr>
      <vt:lpstr>Аксессуары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Морской стиль в мужской одежде</dc:title>
  <dc:creator>Королёв Евгений Александрович</dc:creator>
  <cp:lastModifiedBy>Королёв Евгений Александрович</cp:lastModifiedBy>
  <cp:revision>13</cp:revision>
  <dcterms:created xsi:type="dcterms:W3CDTF">2022-04-29T06:47:53Z</dcterms:created>
  <dcterms:modified xsi:type="dcterms:W3CDTF">2022-04-29T10:39:04Z</dcterms:modified>
</cp:coreProperties>
</file>