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2" r:id="rId1"/>
  </p:sldMasterIdLst>
  <p:notesMasterIdLst>
    <p:notesMasterId r:id="rId24"/>
  </p:notesMasterIdLst>
  <p:sldIdLst>
    <p:sldId id="276" r:id="rId2"/>
    <p:sldId id="305" r:id="rId3"/>
    <p:sldId id="302" r:id="rId4"/>
    <p:sldId id="306" r:id="rId5"/>
    <p:sldId id="293" r:id="rId6"/>
    <p:sldId id="280" r:id="rId7"/>
    <p:sldId id="283" r:id="rId8"/>
    <p:sldId id="285" r:id="rId9"/>
    <p:sldId id="286" r:id="rId10"/>
    <p:sldId id="288" r:id="rId11"/>
    <p:sldId id="290" r:id="rId12"/>
    <p:sldId id="294" r:id="rId13"/>
    <p:sldId id="295" r:id="rId14"/>
    <p:sldId id="296" r:id="rId15"/>
    <p:sldId id="291" r:id="rId16"/>
    <p:sldId id="297" r:id="rId17"/>
    <p:sldId id="298" r:id="rId18"/>
    <p:sldId id="299" r:id="rId19"/>
    <p:sldId id="300" r:id="rId20"/>
    <p:sldId id="301" r:id="rId21"/>
    <p:sldId id="309" r:id="rId22"/>
    <p:sldId id="274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CC00CC"/>
    <a:srgbClr val="008000"/>
    <a:srgbClr val="0000FF"/>
    <a:srgbClr val="33CC33"/>
    <a:srgbClr val="00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9" autoAdjust="0"/>
    <p:restoredTop sz="92265" autoAdjust="0"/>
  </p:normalViewPr>
  <p:slideViewPr>
    <p:cSldViewPr>
      <p:cViewPr varScale="1">
        <p:scale>
          <a:sx n="78" d="100"/>
          <a:sy n="78" d="100"/>
        </p:scale>
        <p:origin x="1598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C2C67A-BABB-4356-A9BF-184024D7313C}" type="datetimeFigureOut">
              <a:rPr lang="ru-RU" smtClean="0"/>
              <a:t>23.04.2022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0ABA0B-0261-4D5C-9EDD-38D34CD095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3787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ABA0B-0261-4D5C-9EDD-38D34CD095CC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3488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F0E99BC-4097-43CC-9D13-75ABF74C2ACB}" type="datetimeFigureOut">
              <a:rPr lang="ru-RU" smtClean="0"/>
              <a:pPr>
                <a:defRPr/>
              </a:pPr>
              <a:t>23.04.2022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BFF09C-691A-44BD-B587-E9F27112F1A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A4CA539-49EF-4014-A309-4AF50D555532}" type="datetimeFigureOut">
              <a:rPr lang="ru-RU" smtClean="0"/>
              <a:pPr>
                <a:defRPr/>
              </a:pPr>
              <a:t>23.04.2022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AFA7B1-9BA9-4F7C-9415-8DFE84A08E0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FC780D8-0BB4-4CA8-BB0D-334463E4E311}" type="datetimeFigureOut">
              <a:rPr lang="ru-RU" smtClean="0"/>
              <a:pPr>
                <a:defRPr/>
              </a:pPr>
              <a:t>23.04.2022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DE9724-80EA-4E7E-9041-4042C75E4B6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71E3FE8-71BE-491E-B4D6-06B65BC7565C}" type="datetimeFigureOut">
              <a:rPr lang="ru-RU" smtClean="0"/>
              <a:pPr>
                <a:defRPr/>
              </a:pPr>
              <a:t>23.04.2022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85BBCD-3C52-4B0B-A9C5-122095A96AE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525614-DBD8-4CAF-ABDD-876B54BF54C6}" type="datetimeFigureOut">
              <a:rPr lang="ru-RU" smtClean="0"/>
              <a:pPr>
                <a:defRPr/>
              </a:pPr>
              <a:t>23.04.2022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0CD905-1ACF-4156-A180-2BDE0C597E4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78639BA-5FCF-41B7-BFD7-8E7DA3C9E8F6}" type="datetimeFigureOut">
              <a:rPr lang="ru-RU" smtClean="0"/>
              <a:pPr>
                <a:defRPr/>
              </a:pPr>
              <a:t>23.04.2022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78F713-4922-40AB-8C07-80ED0CFF25D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9871B3-4A46-4287-97D2-459E520438E5}" type="datetimeFigureOut">
              <a:rPr lang="ru-RU" smtClean="0"/>
              <a:pPr>
                <a:defRPr/>
              </a:pPr>
              <a:t>23.04.2022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B90BED-F5FE-47C3-9D46-FFAF697F32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F408D09-4132-47B2-86D2-8562647DB6CA}" type="datetimeFigureOut">
              <a:rPr lang="ru-RU" smtClean="0"/>
              <a:pPr>
                <a:defRPr/>
              </a:pPr>
              <a:t>23.04.2022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2DC743-20B4-4C50-8251-E72739FDFC0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97F3B9-10CB-4CAF-8EF1-73A5C8530708}" type="datetimeFigureOut">
              <a:rPr lang="ru-RU" smtClean="0"/>
              <a:pPr>
                <a:defRPr/>
              </a:pPr>
              <a:t>23.04.2022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59CF9-3D87-41C6-A94D-633C1B6FEC9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0B47AB6-B7D9-493D-8B73-1839B84FB0FA}" type="datetimeFigureOut">
              <a:rPr lang="ru-RU" smtClean="0"/>
              <a:pPr>
                <a:defRPr/>
              </a:pPr>
              <a:t>23.04.2022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86751B-A817-4CC4-937E-5A1A6405521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D5A58B-BAEE-4B7F-BE21-9465A7B97683}" type="datetimeFigureOut">
              <a:rPr lang="ru-RU" smtClean="0"/>
              <a:pPr>
                <a:defRPr/>
              </a:pPr>
              <a:t>23.04.2022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4676DD-BE0C-4A55-99AD-14FB74E9FD7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CEA28B9-9D2C-4ABD-9D6A-4D31797CFBC9}" type="datetimeFigureOut">
              <a:rPr lang="ru-RU" smtClean="0"/>
              <a:pPr>
                <a:defRPr/>
              </a:pPr>
              <a:t>23.04.2022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fld id="{8BDB061F-0AC7-463E-8172-F436812BAE9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B9F2272-1C8D-49D4-84E9-CD7853C804DE}"/>
              </a:ext>
            </a:extLst>
          </p:cNvPr>
          <p:cNvSpPr/>
          <p:nvPr/>
        </p:nvSpPr>
        <p:spPr>
          <a:xfrm>
            <a:off x="899590" y="620688"/>
            <a:ext cx="7443025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Arial" pitchFamily="34" charset="0"/>
                <a:cs typeface="Arial" pitchFamily="34" charset="0"/>
              </a:rPr>
              <a:t>Государственное бюджетное профессиональное образовательное </a:t>
            </a:r>
          </a:p>
          <a:p>
            <a:pPr algn="ctr"/>
            <a:r>
              <a:rPr lang="ru-RU" sz="2400" dirty="0">
                <a:latin typeface="Arial" pitchFamily="34" charset="0"/>
                <a:cs typeface="Arial" pitchFamily="34" charset="0"/>
              </a:rPr>
              <a:t>учреждение города Москвы</a:t>
            </a:r>
          </a:p>
          <a:p>
            <a:pPr algn="ctr"/>
            <a:r>
              <a:rPr lang="en-US" sz="2400" dirty="0">
                <a:latin typeface="Arial" pitchFamily="34" charset="0"/>
                <a:cs typeface="Arial" pitchFamily="34" charset="0"/>
              </a:rPr>
              <a:t>“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Колледж полиции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”</a:t>
            </a: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24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dirty="0">
                <a:latin typeface="Arial" pitchFamily="34" charset="0"/>
                <a:cs typeface="Arial" pitchFamily="34" charset="0"/>
              </a:rPr>
              <a:t>Презентация  к выступлению  на конференции:</a:t>
            </a:r>
          </a:p>
          <a:p>
            <a:pPr algn="ctr"/>
            <a:r>
              <a:rPr lang="ru-RU" sz="2800" b="1" dirty="0">
                <a:latin typeface="Arial" pitchFamily="34" charset="0"/>
                <a:cs typeface="Arial" pitchFamily="34" charset="0"/>
              </a:rPr>
              <a:t>«В мире английских идиом»</a:t>
            </a:r>
          </a:p>
          <a:p>
            <a:pPr algn="ctr"/>
            <a:r>
              <a:rPr lang="ru-RU" sz="2400" dirty="0">
                <a:latin typeface="Arial" pitchFamily="34" charset="0"/>
                <a:cs typeface="Arial" pitchFamily="34" charset="0"/>
              </a:rPr>
              <a:t>                                                      </a:t>
            </a:r>
          </a:p>
          <a:p>
            <a:pPr algn="ctr"/>
            <a:r>
              <a:rPr lang="ru-RU" sz="2000" dirty="0">
                <a:latin typeface="Arial" pitchFamily="34" charset="0"/>
                <a:cs typeface="Arial" pitchFamily="34" charset="0"/>
              </a:rPr>
              <a:t>                  Автор работ: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Тиванов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 Андрей   Алексеевич,</a:t>
            </a:r>
          </a:p>
          <a:p>
            <a:pPr algn="ctr"/>
            <a:r>
              <a:rPr lang="ru-RU" sz="2000" dirty="0">
                <a:latin typeface="Arial" pitchFamily="34" charset="0"/>
                <a:cs typeface="Arial" pitchFamily="34" charset="0"/>
              </a:rPr>
              <a:t>                      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             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   1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курс, ГБПОУ Колледж 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полиции</a:t>
            </a:r>
            <a:endParaRPr lang="ru-RU" sz="20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         Руководитель 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работы: Худогулова 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Б.Б.,</a:t>
            </a:r>
          </a:p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преподаватель английского языка,     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000" dirty="0">
                <a:latin typeface="Arial" pitchFamily="34" charset="0"/>
                <a:cs typeface="Arial" pitchFamily="34" charset="0"/>
              </a:rPr>
              <a:t>ГБПОУ Колледж  полиции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algn="ctr"/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1917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55776" y="3290501"/>
            <a:ext cx="4302224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pic>
        <p:nvPicPr>
          <p:cNvPr id="3074" name="Picture 2" descr="C:\Users\acer\Desktop\uphill-rock-aspire-kinkad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789040"/>
            <a:ext cx="2304256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55576" y="548680"/>
            <a:ext cx="2376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B050"/>
                </a:solidFill>
              </a:rPr>
              <a:t>MILITARY IDIOM</a:t>
            </a:r>
            <a:endParaRPr lang="ru-RU" sz="2000" b="1" dirty="0">
              <a:solidFill>
                <a:srgbClr val="00B0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56176" y="543313"/>
            <a:ext cx="2430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B050"/>
                </a:solidFill>
              </a:rPr>
              <a:t>ВОЕННАЯ ИДИОМА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5576" y="1176637"/>
            <a:ext cx="27598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FIGHT AN UPHILL BATTLE</a:t>
            </a:r>
            <a:endParaRPr lang="ru-RU" sz="2000" b="1" dirty="0"/>
          </a:p>
        </p:txBody>
      </p:sp>
      <p:pic>
        <p:nvPicPr>
          <p:cNvPr id="3075" name="Picture 3" descr="C:\Users\acer\Desktop\4248804_stock-vector-paratroope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2913" y="548680"/>
            <a:ext cx="1703387" cy="1671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688461" y="1233562"/>
            <a:ext cx="404602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/>
              <a:t>ПРОТИВ ТЕЧЕНИЯ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46576" y="2420888"/>
            <a:ext cx="63967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solidFill>
                  <a:srgbClr val="00B050"/>
                </a:solidFill>
              </a:rPr>
              <a:t>ЗНАЧЕНИЕ ИДИОМЫ</a:t>
            </a:r>
            <a:r>
              <a:rPr lang="ru-RU" sz="1600" b="1" dirty="0"/>
              <a:t>: </a:t>
            </a:r>
            <a:r>
              <a:rPr lang="ru-RU" sz="2000" b="1" dirty="0"/>
              <a:t>ПРЕОДОЛЕВАТЬ ТРУДНОСТИ</a:t>
            </a:r>
          </a:p>
          <a:p>
            <a:endParaRPr lang="ru-RU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643574" y="3395869"/>
            <a:ext cx="74549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00B050"/>
                </a:solidFill>
              </a:rPr>
              <a:t>Пример</a:t>
            </a:r>
            <a:r>
              <a:rPr lang="ru-RU" dirty="0"/>
              <a:t>: </a:t>
            </a:r>
            <a:r>
              <a:rPr lang="en-US" sz="2400" b="1" dirty="0"/>
              <a:t>We </a:t>
            </a:r>
            <a:r>
              <a:rPr lang="en-US" sz="2400" b="1" u="sng" dirty="0"/>
              <a:t>fought an uphill battle </a:t>
            </a:r>
            <a:r>
              <a:rPr lang="en-US" sz="2400" b="1" dirty="0"/>
              <a:t>to get this contract</a:t>
            </a:r>
            <a:r>
              <a:rPr lang="en-US" sz="2400" dirty="0">
                <a:solidFill>
                  <a:srgbClr val="C00000"/>
                </a:solidFill>
              </a:rPr>
              <a:t>. 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5576" y="4149080"/>
            <a:ext cx="5256584" cy="113877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sz="2200" b="1" dirty="0"/>
              <a:t>Мы </a:t>
            </a:r>
            <a:r>
              <a:rPr lang="ru-RU" sz="2200" b="1" u="sng" dirty="0"/>
              <a:t>преодолели  много препятствий</a:t>
            </a:r>
            <a:r>
              <a:rPr lang="ru-RU" sz="2200" b="1" dirty="0"/>
              <a:t>, чтобы получить </a:t>
            </a:r>
          </a:p>
          <a:p>
            <a:r>
              <a:rPr lang="ru-RU" sz="2200" b="1" dirty="0"/>
              <a:t>этот контракт  для нашей компании</a:t>
            </a:r>
            <a:r>
              <a:rPr lang="ru-RU" sz="2400" i="1" dirty="0">
                <a:solidFill>
                  <a:srgbClr val="C0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8197190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664501"/>
            <a:ext cx="72350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/>
              <a:t>      ТЕМАТИЧЕСКАЯ КЛАССИФИКАЦИЯ </a:t>
            </a:r>
            <a:r>
              <a:rPr lang="ru-RU" sz="1600" b="1" dirty="0">
                <a:solidFill>
                  <a:srgbClr val="FF0000"/>
                </a:solidFill>
              </a:rPr>
              <a:t>ИДИОМ ЖИВОТНОГО МИРА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7905656"/>
              </p:ext>
            </p:extLst>
          </p:nvPr>
        </p:nvGraphicFramePr>
        <p:xfrm>
          <a:off x="1524000" y="1397000"/>
          <a:ext cx="6096000" cy="4363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58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681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    НАЗВАНИЕ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     ИДИОМА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    ПЕРЕВОД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rgbClr val="FF0000"/>
                          </a:solidFill>
                        </a:rPr>
                        <a:t>ДОМАШНИЕ</a:t>
                      </a:r>
                      <a:r>
                        <a:rPr lang="ru-RU" b="1" baseline="0" dirty="0">
                          <a:solidFill>
                            <a:srgbClr val="FF0000"/>
                          </a:solidFill>
                        </a:rPr>
                        <a:t> ЖИВОТНЫЕ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top</a:t>
                      </a:r>
                      <a:r>
                        <a:rPr lang="en-US" sz="2000" b="1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000" b="1" baseline="0" dirty="0">
                          <a:solidFill>
                            <a:srgbClr val="FF0000"/>
                          </a:solidFill>
                        </a:rPr>
                        <a:t>dog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chemeClr val="tx1"/>
                          </a:solidFill>
                        </a:rPr>
                        <a:t>хозяин положения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rgbClr val="FF0000"/>
                          </a:solidFill>
                        </a:rPr>
                        <a:t>ДИКИЕ</a:t>
                      </a:r>
                      <a:r>
                        <a:rPr lang="ru-RU" b="1" baseline="0" dirty="0">
                          <a:solidFill>
                            <a:srgbClr val="FF0000"/>
                          </a:solidFill>
                        </a:rPr>
                        <a:t> ЖИВОТНЫЕ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timid as a 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hare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chemeClr val="tx1"/>
                          </a:solidFill>
                        </a:rPr>
                        <a:t>трусливый</a:t>
                      </a:r>
                      <a:r>
                        <a:rPr lang="ru-RU" sz="2000" b="1" baseline="0" dirty="0">
                          <a:solidFill>
                            <a:schemeClr val="tx1"/>
                          </a:solidFill>
                        </a:rPr>
                        <a:t> как заяц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1" baseline="0" dirty="0">
                          <a:solidFill>
                            <a:srgbClr val="FF0000"/>
                          </a:solidFill>
                        </a:rPr>
                        <a:t>ПТИЦЫ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goose</a:t>
                      </a:r>
                      <a:r>
                        <a:rPr lang="en-US" sz="2000" b="1" baseline="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2000" b="1" baseline="0" dirty="0">
                          <a:solidFill>
                            <a:schemeClr val="tx1"/>
                          </a:solidFill>
                        </a:rPr>
                        <a:t> bumps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chemeClr val="tx1"/>
                          </a:solidFill>
                        </a:rPr>
                        <a:t>гусиная  кожа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rgbClr val="FF0000"/>
                          </a:solidFill>
                        </a:rPr>
                        <a:t>ЗМЕИ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a</a:t>
                      </a:r>
                      <a:r>
                        <a:rPr lang="en-US" sz="2000" b="1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000" b="1" baseline="0" dirty="0">
                          <a:solidFill>
                            <a:srgbClr val="FF0000"/>
                          </a:solidFill>
                        </a:rPr>
                        <a:t>snake</a:t>
                      </a:r>
                      <a:r>
                        <a:rPr lang="en-US" sz="2000" b="1" baseline="0" dirty="0">
                          <a:solidFill>
                            <a:schemeClr val="tx1"/>
                          </a:solidFill>
                        </a:rPr>
                        <a:t> in the grass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chemeClr val="tx1"/>
                          </a:solidFill>
                        </a:rPr>
                        <a:t>тайный</a:t>
                      </a:r>
                      <a:r>
                        <a:rPr lang="ru-RU" sz="2000" b="1" baseline="0" dirty="0">
                          <a:solidFill>
                            <a:schemeClr val="tx1"/>
                          </a:solidFill>
                        </a:rPr>
                        <a:t> враг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rgbClr val="FF0000"/>
                          </a:solidFill>
                        </a:rPr>
                        <a:t>ЧЕРВИ</a:t>
                      </a:r>
                      <a:r>
                        <a:rPr lang="ru-RU" b="1" baseline="0" dirty="0">
                          <a:solidFill>
                            <a:srgbClr val="FF0000"/>
                          </a:solidFill>
                        </a:rPr>
                        <a:t> 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can of 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worms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chemeClr val="tx1"/>
                          </a:solidFill>
                        </a:rPr>
                        <a:t>проблема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rgbClr val="FF0000"/>
                          </a:solidFill>
                        </a:rPr>
                        <a:t>НАСЕКОМЫЕ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spider</a:t>
                      </a:r>
                      <a:r>
                        <a:rPr lang="en-US" sz="2000" b="1" baseline="0" dirty="0">
                          <a:solidFill>
                            <a:schemeClr val="tx1"/>
                          </a:solidFill>
                        </a:rPr>
                        <a:t> bag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chemeClr val="tx1"/>
                          </a:solidFill>
                        </a:rPr>
                        <a:t>сетка, авоська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rgbClr val="FF0000"/>
                          </a:solidFill>
                        </a:rPr>
                        <a:t>РЫБЫ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baseline="0" dirty="0">
                          <a:solidFill>
                            <a:schemeClr val="tx1"/>
                          </a:solidFill>
                        </a:rPr>
                        <a:t>cold </a:t>
                      </a:r>
                      <a:r>
                        <a:rPr lang="en-US" sz="2000" b="1" baseline="0" dirty="0">
                          <a:solidFill>
                            <a:srgbClr val="FF0000"/>
                          </a:solidFill>
                        </a:rPr>
                        <a:t>fish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  <a:p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900" b="1" dirty="0">
                          <a:solidFill>
                            <a:schemeClr val="tx1"/>
                          </a:solidFill>
                        </a:rPr>
                        <a:t>бесчувственный человек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075909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cer\Desktop\pT5EKEkT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535962"/>
            <a:ext cx="1512168" cy="1684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acer\Desktop\pT5EKEkT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132" y="4358342"/>
            <a:ext cx="2160240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acer\Desktop\pT5EKEkT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646374"/>
            <a:ext cx="2160240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7584" y="613878"/>
            <a:ext cx="19880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Animal idiom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824028" y="642199"/>
            <a:ext cx="4248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      Животная  идиома</a:t>
            </a:r>
          </a:p>
        </p:txBody>
      </p:sp>
      <p:pic>
        <p:nvPicPr>
          <p:cNvPr id="1028" name="Picture 4" descr="C:\Users\acer\Desktop\2017_10_16 — копия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429742">
            <a:off x="3396467" y="181070"/>
            <a:ext cx="1128727" cy="1989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69030" y="1608340"/>
            <a:ext cx="28763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HORSES  FOR COURSES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32651" y="1608340"/>
            <a:ext cx="22910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</a:rPr>
              <a:t>КАЖДОМУ СВОЕ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12902" y="2492895"/>
            <a:ext cx="774753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/>
              <a:t>    </a:t>
            </a:r>
            <a:r>
              <a:rPr lang="ru-RU" b="1" dirty="0"/>
              <a:t>ЗНАЧЕНИЕ ИДИОМЫ</a:t>
            </a:r>
            <a:r>
              <a:rPr lang="ru-RU" b="1" i="1" dirty="0"/>
              <a:t> </a:t>
            </a:r>
            <a:r>
              <a:rPr lang="ru-RU" dirty="0">
                <a:solidFill>
                  <a:srgbClr val="FF0000"/>
                </a:solidFill>
              </a:rPr>
              <a:t>:</a:t>
            </a:r>
            <a:r>
              <a:rPr lang="ru-RU" sz="1600" b="1" dirty="0">
                <a:solidFill>
                  <a:srgbClr val="FF0000"/>
                </a:solidFill>
              </a:rPr>
              <a:t>КАЖДЫЙ ДОЛЖЕН ЗАНИМАТЬСЯ СВОИМ ДЕЛОМ</a:t>
            </a:r>
            <a:r>
              <a:rPr lang="ru-RU" sz="160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7584" y="3203683"/>
            <a:ext cx="716655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>
              <a:solidFill>
                <a:srgbClr val="FF0000"/>
              </a:solidFill>
            </a:endParaRPr>
          </a:p>
          <a:p>
            <a:r>
              <a:rPr lang="ru-RU" sz="2000" b="1" dirty="0">
                <a:solidFill>
                  <a:srgbClr val="FF0000"/>
                </a:solidFill>
              </a:rPr>
              <a:t>Пример:</a:t>
            </a:r>
            <a:r>
              <a:rPr lang="en-US" sz="2000" b="1" dirty="0">
                <a:solidFill>
                  <a:srgbClr val="FF0000"/>
                </a:solidFill>
              </a:rPr>
              <a:t>  </a:t>
            </a:r>
            <a:r>
              <a:rPr lang="en-US" sz="2400" b="1" dirty="0"/>
              <a:t>Sally is good at managing people, but she can’t sell goods</a:t>
            </a:r>
            <a:r>
              <a:rPr lang="en-US" sz="2400" dirty="0"/>
              <a:t>.</a:t>
            </a:r>
            <a:r>
              <a:rPr lang="ru-RU" sz="2400" b="1" dirty="0"/>
              <a:t>.</a:t>
            </a:r>
            <a:r>
              <a:rPr lang="en-US" sz="2400" b="1" u="sng" dirty="0"/>
              <a:t>Horses for courses</a:t>
            </a:r>
            <a:r>
              <a:rPr lang="en-US" sz="2400" b="1" dirty="0"/>
              <a:t>.</a:t>
            </a:r>
            <a:endParaRPr lang="en-US" sz="2400" dirty="0"/>
          </a:p>
          <a:p>
            <a:endParaRPr lang="ru-RU" sz="2400" b="1" dirty="0"/>
          </a:p>
          <a:p>
            <a:endParaRPr lang="en-US" sz="2000" b="1" dirty="0"/>
          </a:p>
          <a:p>
            <a:r>
              <a:rPr lang="en-US" sz="2000" b="1" dirty="0"/>
              <a:t> </a:t>
            </a:r>
            <a:endParaRPr lang="ru-RU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827584" y="4869160"/>
            <a:ext cx="76328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Перевод:  </a:t>
            </a:r>
            <a:r>
              <a:rPr lang="ru-RU" sz="2400" b="1" dirty="0"/>
              <a:t>Сэлли хорошо управляет </a:t>
            </a:r>
          </a:p>
          <a:p>
            <a:r>
              <a:rPr lang="ru-RU" sz="2400" b="1" dirty="0"/>
              <a:t>персоналом, но не умеет продавать </a:t>
            </a:r>
          </a:p>
          <a:p>
            <a:r>
              <a:rPr lang="ru-RU" sz="2400" b="1" dirty="0"/>
              <a:t>товары . </a:t>
            </a:r>
            <a:r>
              <a:rPr lang="ru-RU" sz="2400" b="1" u="sng" dirty="0"/>
              <a:t>Каждому  свое.</a:t>
            </a:r>
          </a:p>
          <a:p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316788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2782914"/>
              </p:ext>
            </p:extLst>
          </p:nvPr>
        </p:nvGraphicFramePr>
        <p:xfrm>
          <a:off x="1403648" y="1071819"/>
          <a:ext cx="6095997" cy="50929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19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19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r>
                        <a:rPr lang="ru-RU" dirty="0"/>
                        <a:t>НАЗВАНИЕ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       ИДИОМА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      ПЕРЕВОД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r>
                        <a:rPr lang="ru-RU" sz="1600" b="1" i="0" dirty="0">
                          <a:solidFill>
                            <a:srgbClr val="C00000"/>
                          </a:solidFill>
                        </a:rPr>
                        <a:t>ДОЖДЬ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TAKE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b="1" dirty="0">
                          <a:solidFill>
                            <a:srgbClr val="FF0000"/>
                          </a:solidFill>
                        </a:rPr>
                        <a:t>A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1600" b="1" dirty="0">
                          <a:solidFill>
                            <a:srgbClr val="FF0000"/>
                          </a:solidFill>
                        </a:rPr>
                        <a:t> RAIN 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CHECK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tx1"/>
                          </a:solidFill>
                        </a:rPr>
                        <a:t>ОТЛОЖИТЬ</a:t>
                      </a:r>
                      <a:r>
                        <a:rPr lang="ru-RU" sz="1600" b="1" baseline="0" dirty="0">
                          <a:solidFill>
                            <a:schemeClr val="tx1"/>
                          </a:solidFill>
                        </a:rPr>
                        <a:t> НА ПОТОМ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9954">
                <a:tc>
                  <a:txBody>
                    <a:bodyPr/>
                    <a:lstStyle/>
                    <a:p>
                      <a:r>
                        <a:rPr lang="ru-RU" sz="1600" b="1" i="0" dirty="0">
                          <a:solidFill>
                            <a:srgbClr val="00B050"/>
                          </a:solidFill>
                        </a:rPr>
                        <a:t>ВЕТЕР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GET </a:t>
                      </a:r>
                      <a:r>
                        <a:rPr lang="en-US" sz="1600" b="1" dirty="0">
                          <a:solidFill>
                            <a:srgbClr val="FF0000"/>
                          </a:solidFill>
                        </a:rPr>
                        <a:t>WIND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 OF SOMETHING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tx1"/>
                          </a:solidFill>
                        </a:rPr>
                        <a:t>«ПРОНЮХАТЬ»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1126">
                <a:tc>
                  <a:txBody>
                    <a:bodyPr/>
                    <a:lstStyle/>
                    <a:p>
                      <a:r>
                        <a:rPr lang="ru-RU" sz="1600" b="1" i="0" dirty="0">
                          <a:solidFill>
                            <a:srgbClr val="00B0F0"/>
                          </a:solidFill>
                        </a:rPr>
                        <a:t>СНЕГ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TO</a:t>
                      </a:r>
                      <a:r>
                        <a:rPr lang="en-US" sz="1600" b="1" baseline="0" dirty="0">
                          <a:solidFill>
                            <a:schemeClr val="tx1"/>
                          </a:solidFill>
                        </a:rPr>
                        <a:t> BE </a:t>
                      </a:r>
                      <a:r>
                        <a:rPr lang="en-US" sz="1600" b="1" baseline="0" dirty="0">
                          <a:solidFill>
                            <a:srgbClr val="FF0000"/>
                          </a:solidFill>
                        </a:rPr>
                        <a:t>SNOWED </a:t>
                      </a:r>
                      <a:r>
                        <a:rPr lang="en-US" sz="1600" b="1" baseline="0" dirty="0">
                          <a:solidFill>
                            <a:schemeClr val="tx1"/>
                          </a:solidFill>
                        </a:rPr>
                        <a:t>UNDER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tx1"/>
                          </a:solidFill>
                        </a:rPr>
                        <a:t>ОЧЕНЬ</a:t>
                      </a:r>
                      <a:r>
                        <a:rPr lang="ru-RU" sz="1600" b="1" baseline="0" dirty="0">
                          <a:solidFill>
                            <a:schemeClr val="tx1"/>
                          </a:solidFill>
                        </a:rPr>
                        <a:t> ЗАНЯТ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9954">
                <a:tc>
                  <a:txBody>
                    <a:bodyPr/>
                    <a:lstStyle/>
                    <a:p>
                      <a:r>
                        <a:rPr lang="ru-RU" sz="1600" b="1" i="0" dirty="0">
                          <a:solidFill>
                            <a:srgbClr val="002060"/>
                          </a:solidFill>
                        </a:rPr>
                        <a:t>УРАГАН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A </a:t>
                      </a:r>
                      <a:r>
                        <a:rPr lang="en-US" sz="1600" b="1" dirty="0">
                          <a:solidFill>
                            <a:srgbClr val="FF0000"/>
                          </a:solidFill>
                        </a:rPr>
                        <a:t>STORM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 IN A TEACUP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tx1"/>
                          </a:solidFill>
                        </a:rPr>
                        <a:t>МНОГО ШУМА ИЗ НИЧЕГО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39954">
                <a:tc>
                  <a:txBody>
                    <a:bodyPr/>
                    <a:lstStyle/>
                    <a:p>
                      <a:r>
                        <a:rPr lang="ru-RU" sz="1600" b="1" i="0" dirty="0">
                          <a:solidFill>
                            <a:srgbClr val="7030A0"/>
                          </a:solidFill>
                        </a:rPr>
                        <a:t>ЛЕД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BREAK</a:t>
                      </a:r>
                      <a:r>
                        <a:rPr lang="en-US" sz="1600" b="1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b="1" baseline="0" dirty="0">
                          <a:solidFill>
                            <a:srgbClr val="FF0000"/>
                          </a:solidFill>
                        </a:rPr>
                        <a:t>THE</a:t>
                      </a:r>
                      <a:r>
                        <a:rPr lang="ru-RU" sz="1600" b="1" baseline="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1600" b="1" baseline="0" dirty="0">
                          <a:solidFill>
                            <a:srgbClr val="FF0000"/>
                          </a:solidFill>
                        </a:rPr>
                        <a:t> ICE</a:t>
                      </a:r>
                      <a:endParaRPr lang="ru-RU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tx1"/>
                          </a:solidFill>
                        </a:rPr>
                        <a:t>НАРУШИТЬ</a:t>
                      </a:r>
                      <a:r>
                        <a:rPr lang="ru-RU" sz="1600" b="1" baseline="0" dirty="0">
                          <a:solidFill>
                            <a:schemeClr val="tx1"/>
                          </a:solidFill>
                        </a:rPr>
                        <a:t> МОЛЧАНИЕ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82338">
                <a:tc>
                  <a:txBody>
                    <a:bodyPr/>
                    <a:lstStyle/>
                    <a:p>
                      <a:r>
                        <a:rPr lang="ru-RU" sz="1600" b="1" i="0" dirty="0">
                          <a:solidFill>
                            <a:srgbClr val="C00000"/>
                          </a:solidFill>
                        </a:rPr>
                        <a:t>ОБЛАКО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HAVE</a:t>
                      </a:r>
                      <a:r>
                        <a:rPr lang="en-US" sz="1600" b="1" baseline="0" dirty="0">
                          <a:solidFill>
                            <a:schemeClr val="tx1"/>
                          </a:solidFill>
                        </a:rPr>
                        <a:t> ONE’S HEAD IN THE </a:t>
                      </a:r>
                      <a:r>
                        <a:rPr lang="en-US" sz="1600" b="1" baseline="0" dirty="0">
                          <a:solidFill>
                            <a:srgbClr val="FF0000"/>
                          </a:solidFill>
                        </a:rPr>
                        <a:t>CLOUDS</a:t>
                      </a:r>
                      <a:endParaRPr lang="ru-RU" sz="1600" b="1" dirty="0">
                        <a:solidFill>
                          <a:srgbClr val="FF0000"/>
                        </a:solidFill>
                      </a:endParaRPr>
                    </a:p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/>
                        <a:t>ВИТАТЬ В ОБЛАКАХ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909532" y="404664"/>
            <a:ext cx="73635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ТЕМАТИЧЕСКАЯ КЛАССИФИКАЦИЯ  ИДИОМ, СВЯЗАННЫХ </a:t>
            </a:r>
          </a:p>
          <a:p>
            <a:r>
              <a:rPr lang="ru-RU" b="1" dirty="0">
                <a:solidFill>
                  <a:srgbClr val="002060"/>
                </a:solidFill>
              </a:rPr>
              <a:t>С  ЯВЛЕНИЯМИ ПРИРОДЫ </a:t>
            </a:r>
          </a:p>
        </p:txBody>
      </p:sp>
    </p:spTree>
    <p:extLst>
      <p:ext uri="{BB962C8B-B14F-4D97-AF65-F5344CB8AC3E}">
        <p14:creationId xmlns:p14="http://schemas.microsoft.com/office/powerpoint/2010/main" val="3496093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43608" y="908720"/>
            <a:ext cx="23139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NATURAL IDIOM</a:t>
            </a:r>
            <a:endParaRPr lang="ru-RU" sz="2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374908" y="760638"/>
            <a:ext cx="30855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ПРИРОДНАЯ  ИДИОМА          </a:t>
            </a:r>
          </a:p>
        </p:txBody>
      </p:sp>
      <p:pic>
        <p:nvPicPr>
          <p:cNvPr id="2050" name="Picture 2" descr="C:\Users\acer\Desktop\5634276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04664"/>
            <a:ext cx="2088232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27042" y="1661172"/>
            <a:ext cx="2562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A HEART OF OAK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80112" y="1661172"/>
            <a:ext cx="25325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ХРАБРЫЙ ЧЕЛОВЕК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89060" y="2380238"/>
            <a:ext cx="49729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ЗНАЧЕНИЕ :   </a:t>
            </a:r>
            <a:r>
              <a:rPr lang="ru-RU" sz="2000" b="1" dirty="0">
                <a:solidFill>
                  <a:srgbClr val="FF0000"/>
                </a:solidFill>
              </a:rPr>
              <a:t>ИЗБЕЖАТЬ ОПАСНОСТИ</a:t>
            </a:r>
          </a:p>
        </p:txBody>
      </p:sp>
      <p:pic>
        <p:nvPicPr>
          <p:cNvPr id="2051" name="Picture 3" descr="C:\Users\acer\Desktop\Kaxni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5" y="3608149"/>
            <a:ext cx="2232248" cy="2566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27585" y="3038762"/>
            <a:ext cx="54006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Пример</a:t>
            </a:r>
            <a:r>
              <a:rPr lang="en-US" sz="2000" b="1" dirty="0">
                <a:solidFill>
                  <a:srgbClr val="FF0000"/>
                </a:solidFill>
              </a:rPr>
              <a:t>:</a:t>
            </a:r>
            <a:r>
              <a:rPr lang="ru-RU" sz="2000" b="1" dirty="0">
                <a:solidFill>
                  <a:srgbClr val="FF0000"/>
                </a:solidFill>
              </a:rPr>
              <a:t>  </a:t>
            </a:r>
            <a:r>
              <a:rPr lang="en-US" sz="2400" b="1" dirty="0"/>
              <a:t>My elder brother isn’t afraid of his enemies  because he is </a:t>
            </a:r>
            <a:r>
              <a:rPr lang="en-US" sz="2400" b="1" u="sng" dirty="0"/>
              <a:t>a heart of oak</a:t>
            </a:r>
            <a:endParaRPr lang="ru-RU" sz="2400" b="1" u="sng" dirty="0"/>
          </a:p>
          <a:p>
            <a:endParaRPr lang="en-US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827585" y="4560486"/>
            <a:ext cx="5616623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Перевод: </a:t>
            </a:r>
          </a:p>
          <a:p>
            <a:r>
              <a:rPr lang="ru-RU" sz="2400" b="1" dirty="0"/>
              <a:t>Мой старший брат не боится своих врагов, потому что он  </a:t>
            </a:r>
            <a:r>
              <a:rPr lang="ru-RU" sz="2400" b="1" u="sng" dirty="0"/>
              <a:t>мужественный  человек.</a:t>
            </a:r>
          </a:p>
        </p:txBody>
      </p:sp>
    </p:spTree>
    <p:extLst>
      <p:ext uri="{BB962C8B-B14F-4D97-AF65-F5344CB8AC3E}">
        <p14:creationId xmlns:p14="http://schemas.microsoft.com/office/powerpoint/2010/main" val="1849616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cer\Desktop\цвета\red\1a7506634ab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9" y="332655"/>
            <a:ext cx="1908212" cy="3054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400721" y="1265322"/>
            <a:ext cx="17556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to see </a:t>
            </a:r>
            <a:r>
              <a:rPr lang="en-US" sz="4000" dirty="0">
                <a:solidFill>
                  <a:srgbClr val="FF0000"/>
                </a:solidFill>
              </a:rPr>
              <a:t>red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39953" y="476672"/>
            <a:ext cx="2304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black</a:t>
            </a:r>
            <a:r>
              <a:rPr lang="en-US" sz="3600" dirty="0"/>
              <a:t> </a:t>
            </a:r>
            <a:r>
              <a:rPr lang="en-US" sz="2800" dirty="0"/>
              <a:t>look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762747" y="526660"/>
            <a:ext cx="46440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err="1">
                <a:solidFill>
                  <a:srgbClr val="C00000"/>
                </a:solidFill>
              </a:rPr>
              <a:t>C</a:t>
            </a:r>
            <a:r>
              <a:rPr lang="en-US" sz="7200" dirty="0" err="1">
                <a:solidFill>
                  <a:srgbClr val="FFC000"/>
                </a:solidFill>
              </a:rPr>
              <a:t>o</a:t>
            </a:r>
            <a:r>
              <a:rPr lang="en-US" sz="7200" dirty="0" err="1">
                <a:solidFill>
                  <a:srgbClr val="92D050"/>
                </a:solidFill>
              </a:rPr>
              <a:t>l</a:t>
            </a:r>
            <a:r>
              <a:rPr lang="en-US" sz="7200" dirty="0" err="1">
                <a:solidFill>
                  <a:srgbClr val="0070C0"/>
                </a:solidFill>
              </a:rPr>
              <a:t>o</a:t>
            </a:r>
            <a:r>
              <a:rPr lang="en-US" sz="7200" dirty="0" err="1">
                <a:solidFill>
                  <a:srgbClr val="FF0000"/>
                </a:solidFill>
              </a:rPr>
              <a:t>u</a:t>
            </a:r>
            <a:r>
              <a:rPr lang="en-US" sz="7200" dirty="0" err="1">
                <a:solidFill>
                  <a:srgbClr val="00B050"/>
                </a:solidFill>
              </a:rPr>
              <a:t>r</a:t>
            </a:r>
            <a:r>
              <a:rPr lang="en-US" sz="7200" dirty="0"/>
              <a:t>  </a:t>
            </a:r>
            <a:r>
              <a:rPr lang="en-US" sz="7200" dirty="0">
                <a:solidFill>
                  <a:srgbClr val="002060"/>
                </a:solidFill>
              </a:rPr>
              <a:t>i</a:t>
            </a:r>
            <a:r>
              <a:rPr lang="en-US" sz="7200" dirty="0"/>
              <a:t>d</a:t>
            </a:r>
            <a:r>
              <a:rPr lang="en-US" sz="7200" dirty="0">
                <a:solidFill>
                  <a:srgbClr val="00B050"/>
                </a:solidFill>
              </a:rPr>
              <a:t>i</a:t>
            </a:r>
            <a:r>
              <a:rPr lang="en-US" sz="7200" dirty="0">
                <a:solidFill>
                  <a:srgbClr val="FFFF00"/>
                </a:solidFill>
              </a:rPr>
              <a:t>o</a:t>
            </a:r>
            <a:r>
              <a:rPr lang="en-US" sz="7200" dirty="0">
                <a:solidFill>
                  <a:srgbClr val="7030A0"/>
                </a:solidFill>
              </a:rPr>
              <a:t>m</a:t>
            </a:r>
            <a:r>
              <a:rPr lang="en-US" sz="7200" dirty="0">
                <a:solidFill>
                  <a:schemeClr val="accent3">
                    <a:lumMod val="75000"/>
                  </a:schemeClr>
                </a:solidFill>
              </a:rPr>
              <a:t>s</a:t>
            </a:r>
            <a:endParaRPr lang="ru-RU" sz="72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028" name="Picture 4" descr="C:\Users\acer\Desktop\original-969701-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836" y="3212976"/>
            <a:ext cx="2177988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58312" y="3904310"/>
            <a:ext cx="18770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B050"/>
                </a:solidFill>
              </a:rPr>
              <a:t>to have  </a:t>
            </a:r>
            <a:r>
              <a:rPr lang="en-US" sz="4000" b="1" dirty="0">
                <a:solidFill>
                  <a:srgbClr val="00B050"/>
                </a:solidFill>
              </a:rPr>
              <a:t>green </a:t>
            </a:r>
            <a:r>
              <a:rPr lang="en-US" sz="3600" dirty="0">
                <a:solidFill>
                  <a:srgbClr val="00B050"/>
                </a:solidFill>
              </a:rPr>
              <a:t> </a:t>
            </a:r>
            <a:r>
              <a:rPr lang="en-US" sz="2800" dirty="0">
                <a:solidFill>
                  <a:srgbClr val="00B050"/>
                </a:solidFill>
              </a:rPr>
              <a:t>fingers</a:t>
            </a:r>
            <a:endParaRPr lang="ru-RU" sz="2800" dirty="0">
              <a:solidFill>
                <a:srgbClr val="00B0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79353" y="2104743"/>
            <a:ext cx="2850437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B0F0"/>
                </a:solidFill>
              </a:rPr>
              <a:t>He is as</a:t>
            </a:r>
            <a:r>
              <a:rPr lang="en-US" sz="4000" dirty="0">
                <a:solidFill>
                  <a:srgbClr val="00B0F0"/>
                </a:solidFill>
              </a:rPr>
              <a:t> </a:t>
            </a:r>
            <a:r>
              <a:rPr lang="en-US" sz="4000" b="1" dirty="0">
                <a:solidFill>
                  <a:srgbClr val="00B0F0"/>
                </a:solidFill>
              </a:rPr>
              <a:t>blue</a:t>
            </a:r>
            <a:r>
              <a:rPr lang="en-US" sz="4000" dirty="0">
                <a:solidFill>
                  <a:srgbClr val="00B0F0"/>
                </a:solidFill>
              </a:rPr>
              <a:t> </a:t>
            </a:r>
            <a:r>
              <a:rPr lang="en-US" sz="2800" dirty="0">
                <a:solidFill>
                  <a:srgbClr val="00B0F0"/>
                </a:solidFill>
              </a:rPr>
              <a:t>as</a:t>
            </a:r>
            <a:r>
              <a:rPr lang="en-US" sz="2400" dirty="0">
                <a:solidFill>
                  <a:srgbClr val="00B0F0"/>
                </a:solidFill>
              </a:rPr>
              <a:t> </a:t>
            </a:r>
            <a:r>
              <a:rPr lang="en-US" sz="2800" dirty="0">
                <a:solidFill>
                  <a:srgbClr val="00B0F0"/>
                </a:solidFill>
              </a:rPr>
              <a:t>the devil.</a:t>
            </a:r>
            <a:endParaRPr lang="ru-RU" sz="2800" dirty="0">
              <a:solidFill>
                <a:srgbClr val="00B0F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44109" y="4462950"/>
            <a:ext cx="280831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C00000"/>
                </a:solidFill>
              </a:rPr>
              <a:t>tickled </a:t>
            </a:r>
            <a:r>
              <a:rPr lang="en-US" sz="6000" b="1" dirty="0">
                <a:solidFill>
                  <a:srgbClr val="C00000"/>
                </a:solidFill>
              </a:rPr>
              <a:t>pink</a:t>
            </a:r>
            <a:endParaRPr lang="ru-RU" sz="6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755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7660" y="610570"/>
            <a:ext cx="32518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COLOUR</a:t>
            </a:r>
            <a:r>
              <a:rPr lang="en-US" sz="2400" b="1" dirty="0"/>
              <a:t> </a:t>
            </a:r>
            <a:r>
              <a:rPr lang="ru-RU" sz="2400" b="1" dirty="0"/>
              <a:t>  </a:t>
            </a:r>
            <a:r>
              <a:rPr lang="en-US" sz="2400" b="1" dirty="0">
                <a:solidFill>
                  <a:srgbClr val="33CC33"/>
                </a:solidFill>
              </a:rPr>
              <a:t>IDIOM</a:t>
            </a:r>
            <a:endParaRPr lang="ru-RU" sz="2400" b="1" dirty="0">
              <a:solidFill>
                <a:srgbClr val="33CC33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37917" y="610570"/>
            <a:ext cx="36105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008000"/>
                </a:solidFill>
              </a:rPr>
              <a:t>« « </a:t>
            </a:r>
            <a:r>
              <a:rPr lang="ru-RU" sz="2400" dirty="0">
                <a:solidFill>
                  <a:srgbClr val="008000"/>
                </a:solidFill>
              </a:rPr>
              <a:t>ЦВЕТНАЯ </a:t>
            </a:r>
            <a:r>
              <a:rPr lang="ru-RU" sz="2400" dirty="0">
                <a:solidFill>
                  <a:srgbClr val="CC00CC"/>
                </a:solidFill>
              </a:rPr>
              <a:t>ИДИОМА</a:t>
            </a:r>
          </a:p>
        </p:txBody>
      </p:sp>
      <p:pic>
        <p:nvPicPr>
          <p:cNvPr id="4" name="Picture 2" descr="C:\Users\acer\Desktop\image0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04666"/>
            <a:ext cx="2326389" cy="1663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39657" y="2086064"/>
            <a:ext cx="69193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ЗНАЧЕНИЕ ИДИОМЫ   :</a:t>
            </a:r>
            <a:r>
              <a:rPr lang="ru-RU" sz="2000" b="1" dirty="0"/>
              <a:t> </a:t>
            </a:r>
            <a:r>
              <a:rPr lang="ru-RU" sz="1400" b="1" dirty="0">
                <a:solidFill>
                  <a:srgbClr val="00B050"/>
                </a:solidFill>
              </a:rPr>
              <a:t>В ЛЮБОЙ СИТУАЦИИ ЕСТЬ ПЛЮСЫ</a:t>
            </a:r>
          </a:p>
        </p:txBody>
      </p:sp>
      <p:pic>
        <p:nvPicPr>
          <p:cNvPr id="1027" name="Picture 3" descr="C:\Users\acer\Desktop\every-cloud-has-a-silver-linin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058" y="3992151"/>
            <a:ext cx="2009117" cy="2160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1465" y="2956518"/>
            <a:ext cx="20088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/>
              <a:t>            </a:t>
            </a:r>
            <a:r>
              <a:rPr lang="ru-RU" sz="2000" b="1" dirty="0">
                <a:solidFill>
                  <a:srgbClr val="FF0000"/>
                </a:solidFill>
              </a:rPr>
              <a:t>Пример</a:t>
            </a:r>
            <a:r>
              <a:rPr lang="ru-RU" sz="2000" dirty="0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5576" y="1237402"/>
            <a:ext cx="24981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</a:rPr>
              <a:t>Every cloud has a silver lining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74253" y="1170613"/>
            <a:ext cx="27079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Нет худа без добра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383524" y="2636912"/>
            <a:ext cx="598857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Even though the hurricane destroyed our house, we need to remember</a:t>
            </a:r>
            <a:r>
              <a:rPr lang="ru-RU" sz="2000" b="1" dirty="0"/>
              <a:t> </a:t>
            </a:r>
            <a:r>
              <a:rPr lang="en-US" sz="2000" b="1" dirty="0"/>
              <a:t>that  </a:t>
            </a:r>
            <a:r>
              <a:rPr lang="en-US" sz="2000" b="1" u="sng" dirty="0"/>
              <a:t>every cloud has a silver linin</a:t>
            </a:r>
            <a:r>
              <a:rPr lang="en-US" sz="2000" b="1" dirty="0"/>
              <a:t>g. </a:t>
            </a:r>
            <a:endParaRPr lang="ru-RU" sz="2000" b="1" dirty="0"/>
          </a:p>
          <a:p>
            <a:r>
              <a:rPr lang="en-US" sz="2000" b="1" dirty="0"/>
              <a:t>And now we are able to build a new house which will </a:t>
            </a:r>
          </a:p>
          <a:p>
            <a:r>
              <a:rPr lang="en-US" sz="2000" b="1" dirty="0"/>
              <a:t>be better than</a:t>
            </a:r>
            <a:r>
              <a:rPr lang="ru-RU" sz="2000" b="1" dirty="0"/>
              <a:t> </a:t>
            </a:r>
            <a:r>
              <a:rPr lang="en-US" sz="2000" b="1" dirty="0"/>
              <a:t>previous one.</a:t>
            </a:r>
            <a:r>
              <a:rPr lang="ru-RU" sz="2000" b="1" dirty="0"/>
              <a:t> </a:t>
            </a:r>
          </a:p>
          <a:p>
            <a:r>
              <a:rPr lang="en-US" sz="2000" b="1" dirty="0"/>
              <a:t> 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69030" y="4371796"/>
            <a:ext cx="5617482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Перевод: </a:t>
            </a:r>
            <a:r>
              <a:rPr lang="ru-RU" sz="2000" b="1" dirty="0"/>
              <a:t>Хотя ураган разрушил наш дом, нужно помнить, </a:t>
            </a:r>
            <a:r>
              <a:rPr lang="ru-RU" sz="2000" b="1" u="sng" dirty="0"/>
              <a:t>нет худа без добра</a:t>
            </a:r>
            <a:r>
              <a:rPr lang="ru-RU" sz="2000" b="1" dirty="0"/>
              <a:t>. Сейчас мы можем построить новый  дом, который будет лучше старого. </a:t>
            </a:r>
          </a:p>
          <a:p>
            <a:endParaRPr lang="ru-RU" sz="2400" b="1" i="1" dirty="0"/>
          </a:p>
          <a:p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601692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530999"/>
            <a:ext cx="65541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Тематическая классификация идиомов о еде  </a:t>
            </a:r>
          </a:p>
          <a:p>
            <a:r>
              <a:rPr lang="ru-RU" sz="2400" b="1" dirty="0"/>
              <a:t>в  английском  и русском  языках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1956238"/>
              </p:ext>
            </p:extLst>
          </p:nvPr>
        </p:nvGraphicFramePr>
        <p:xfrm>
          <a:off x="1524000" y="1397000"/>
          <a:ext cx="6096000" cy="420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3808">
                <a:tc>
                  <a:txBody>
                    <a:bodyPr/>
                    <a:lstStyle/>
                    <a:p>
                      <a:r>
                        <a:rPr lang="ru-RU" dirty="0"/>
                        <a:t>         название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        идиома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        перевод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rgbClr val="C00000"/>
                          </a:solidFill>
                        </a:rPr>
                        <a:t>жидкие</a:t>
                      </a:r>
                      <a:r>
                        <a:rPr lang="ru-RU" sz="2000" b="1" baseline="0" dirty="0">
                          <a:solidFill>
                            <a:srgbClr val="C00000"/>
                          </a:solidFill>
                        </a:rPr>
                        <a:t> блюда</a:t>
                      </a:r>
                      <a:endParaRPr lang="ru-RU" sz="20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/>
                        <a:t>in  the   </a:t>
                      </a:r>
                      <a:r>
                        <a:rPr lang="en-US" sz="1800" b="1" dirty="0">
                          <a:solidFill>
                            <a:srgbClr val="FF0000"/>
                          </a:solidFill>
                        </a:rPr>
                        <a:t>soup</a:t>
                      </a:r>
                      <a:endParaRPr lang="ru-RU" sz="1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baseline="0" dirty="0"/>
                        <a:t>в</a:t>
                      </a:r>
                      <a:r>
                        <a:rPr lang="ru-RU" sz="1800" b="1" dirty="0"/>
                        <a:t> затруднительном положении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rgbClr val="C00000"/>
                          </a:solidFill>
                        </a:rPr>
                        <a:t>фрукты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>
                          <a:solidFill>
                            <a:srgbClr val="FF0000"/>
                          </a:solidFill>
                        </a:rPr>
                        <a:t>a</a:t>
                      </a:r>
                      <a:r>
                        <a:rPr lang="en-US" sz="1800" b="1" baseline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1800" b="1">
                          <a:solidFill>
                            <a:srgbClr val="FF0000"/>
                          </a:solidFill>
                        </a:rPr>
                        <a:t>banana</a:t>
                      </a:r>
                      <a:r>
                        <a:rPr lang="en-US" sz="1800" b="1" baseline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1800" b="1" baseline="0"/>
                        <a:t>republic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dirty="0"/>
                        <a:t>банановая республика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rgbClr val="C00000"/>
                          </a:solidFill>
                        </a:rPr>
                        <a:t>овощи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/>
                        <a:t>a</a:t>
                      </a:r>
                      <a:r>
                        <a:rPr lang="en-US" sz="1800" b="1" baseline="0" dirty="0"/>
                        <a:t>  </a:t>
                      </a:r>
                      <a:r>
                        <a:rPr lang="en-US" sz="1800" b="1" dirty="0"/>
                        <a:t>hot </a:t>
                      </a:r>
                      <a:r>
                        <a:rPr lang="en-US" sz="1800" b="1" dirty="0">
                          <a:solidFill>
                            <a:srgbClr val="FF0000"/>
                          </a:solidFill>
                        </a:rPr>
                        <a:t>potato</a:t>
                      </a:r>
                      <a:endParaRPr lang="ru-RU" sz="1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dirty="0"/>
                        <a:t>щекотливое</a:t>
                      </a:r>
                      <a:r>
                        <a:rPr lang="ru-RU" sz="1800" b="1" baseline="0" dirty="0"/>
                        <a:t> дело</a:t>
                      </a:r>
                      <a:endParaRPr lang="ru-RU" sz="18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rgbClr val="C00000"/>
                          </a:solidFill>
                        </a:rPr>
                        <a:t>выпечка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/>
                        <a:t>a</a:t>
                      </a:r>
                      <a:r>
                        <a:rPr lang="en-US" sz="1800" b="1" baseline="0" dirty="0"/>
                        <a:t>   </a:t>
                      </a:r>
                      <a:r>
                        <a:rPr lang="en-US" sz="1800" b="1" dirty="0"/>
                        <a:t>piece of </a:t>
                      </a:r>
                      <a:r>
                        <a:rPr lang="en-US" sz="1800" b="1" dirty="0">
                          <a:solidFill>
                            <a:srgbClr val="FF0000"/>
                          </a:solidFill>
                        </a:rPr>
                        <a:t>cake</a:t>
                      </a:r>
                      <a:endParaRPr lang="ru-RU" sz="1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dirty="0"/>
                        <a:t>   сущие  пустяки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rgbClr val="C00000"/>
                          </a:solidFill>
                        </a:rPr>
                        <a:t>джем, повидло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/>
                        <a:t>broth  of  a boy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dirty="0"/>
                        <a:t>славный</a:t>
                      </a:r>
                      <a:r>
                        <a:rPr lang="ru-RU" sz="1800" b="1" baseline="0" dirty="0"/>
                        <a:t>   парень</a:t>
                      </a:r>
                      <a:endParaRPr lang="ru-RU" sz="18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rgbClr val="C00000"/>
                          </a:solidFill>
                        </a:rPr>
                        <a:t>молочные</a:t>
                      </a:r>
                      <a:r>
                        <a:rPr lang="ru-RU" sz="2000" b="1" baseline="0" dirty="0">
                          <a:solidFill>
                            <a:srgbClr val="C00000"/>
                          </a:solidFill>
                        </a:rPr>
                        <a:t> продукты</a:t>
                      </a:r>
                      <a:endParaRPr lang="ru-RU" sz="20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/>
                        <a:t>big   </a:t>
                      </a:r>
                      <a:r>
                        <a:rPr lang="en-US" sz="1800" b="1" dirty="0">
                          <a:solidFill>
                            <a:srgbClr val="FF0000"/>
                          </a:solidFill>
                        </a:rPr>
                        <a:t>cheese</a:t>
                      </a:r>
                      <a:endParaRPr lang="ru-RU" sz="1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dirty="0"/>
                        <a:t>важная   персона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rgbClr val="C00000"/>
                          </a:solidFill>
                        </a:rPr>
                        <a:t>напитки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/>
                        <a:t>as  easy  as  pie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dirty="0"/>
                        <a:t>проще</a:t>
                      </a:r>
                      <a:r>
                        <a:rPr lang="ru-RU" sz="1800" b="1" baseline="0" dirty="0"/>
                        <a:t>  простого</a:t>
                      </a:r>
                      <a:endParaRPr lang="ru-RU" sz="18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765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614263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FOOD  IDIOMS</a:t>
            </a:r>
            <a:endParaRPr lang="ru-RU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377525" y="614263"/>
            <a:ext cx="28745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  </a:t>
            </a:r>
            <a:r>
              <a:rPr lang="ru-RU" sz="2400" b="1" dirty="0"/>
              <a:t>ИДИОМЫ О ЕДЕ</a:t>
            </a:r>
          </a:p>
        </p:txBody>
      </p:sp>
      <p:pic>
        <p:nvPicPr>
          <p:cNvPr id="2050" name="Picture 2" descr="C:\Users\acer\Desktop\produkty-620x34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614263"/>
            <a:ext cx="2352851" cy="1662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55575" y="1230124"/>
            <a:ext cx="20162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ICING ON THE CAKE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49183" y="1230123"/>
            <a:ext cx="26028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rgbClr val="FF0000"/>
                </a:solidFill>
              </a:rPr>
              <a:t>ПОСЛЕДНИЙ ШТРИХ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63171" y="2527108"/>
            <a:ext cx="67339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/>
              <a:t>ЗНАЧЕНИЕ</a:t>
            </a:r>
            <a:r>
              <a:rPr lang="ru-RU" dirty="0"/>
              <a:t>: </a:t>
            </a:r>
            <a:r>
              <a:rPr lang="ru-RU" sz="2000" b="1" dirty="0">
                <a:solidFill>
                  <a:srgbClr val="FF0000"/>
                </a:solidFill>
              </a:rPr>
              <a:t>ДОПОЛНИТЕЛЬНОЕ ПРЕИМУЩЕСТВО</a:t>
            </a:r>
          </a:p>
        </p:txBody>
      </p:sp>
      <p:pic>
        <p:nvPicPr>
          <p:cNvPr id="2051" name="Picture 3" descr="C:\Users\acer\Desktop\66A29-frostin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0606" y="4437112"/>
            <a:ext cx="1301425" cy="1656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99593" y="3236782"/>
            <a:ext cx="75608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Пример: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en-US" sz="2200" b="1" dirty="0"/>
              <a:t>I love my new job- the people, the responsibilities ,</a:t>
            </a:r>
          </a:p>
          <a:p>
            <a:r>
              <a:rPr lang="en-US" sz="2200" b="1" dirty="0"/>
              <a:t>the salary. The fact that they’ve given me a great car is just </a:t>
            </a:r>
          </a:p>
          <a:p>
            <a:r>
              <a:rPr lang="en-US" sz="2200" b="1" u="sng" dirty="0"/>
              <a:t>the icing  on the cake </a:t>
            </a:r>
            <a:r>
              <a:rPr lang="ru-RU" sz="2000" b="1" u="sng" dirty="0"/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99595" y="4697683"/>
            <a:ext cx="58326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Перевод: </a:t>
            </a:r>
            <a:r>
              <a:rPr lang="ru-RU" sz="2000" b="1" dirty="0"/>
              <a:t>Я в восторге   от своей новой работы – люди, обязанности, зарплата. То, что мне выдали классную машину –</a:t>
            </a:r>
            <a:r>
              <a:rPr lang="ru-RU" sz="2000" b="1" u="sng" dirty="0"/>
              <a:t>дополнительный плюс</a:t>
            </a:r>
          </a:p>
        </p:txBody>
      </p:sp>
    </p:spTree>
    <p:extLst>
      <p:ext uri="{BB962C8B-B14F-4D97-AF65-F5344CB8AC3E}">
        <p14:creationId xmlns:p14="http://schemas.microsoft.com/office/powerpoint/2010/main" val="204212424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548680"/>
            <a:ext cx="78106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/>
              <a:t>ТЕМАТИЧЕСКАЯ КЛАССИФИКАЦИЯ ИДИОМ «ЧАСТИ ТЕЛА»   В АНГЛИЙСКОМ И РУССОМ ЯЗЫКАХ. </a:t>
            </a:r>
          </a:p>
          <a:p>
            <a:r>
              <a:rPr lang="ru-RU" sz="1600" b="1" dirty="0"/>
              <a:t> 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5219708"/>
              </p:ext>
            </p:extLst>
          </p:nvPr>
        </p:nvGraphicFramePr>
        <p:xfrm>
          <a:off x="1524000" y="1397000"/>
          <a:ext cx="6096000" cy="4495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900" dirty="0"/>
                        <a:t>НАЗВАНИЕ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900" dirty="0"/>
                        <a:t>    ИДИОМА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900" dirty="0"/>
                        <a:t>   ПЕРЕВОД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900" b="1" dirty="0">
                          <a:solidFill>
                            <a:srgbClr val="C00000"/>
                          </a:solidFill>
                        </a:rPr>
                        <a:t>уши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b="1" dirty="0"/>
                        <a:t>fall</a:t>
                      </a:r>
                      <a:r>
                        <a:rPr lang="en-US" sz="1900" b="1" baseline="0" dirty="0"/>
                        <a:t> on deaf  </a:t>
                      </a:r>
                      <a:r>
                        <a:rPr lang="en-US" sz="1900" b="0" baseline="0" dirty="0">
                          <a:solidFill>
                            <a:srgbClr val="C00000"/>
                          </a:solidFill>
                        </a:rPr>
                        <a:t>ears</a:t>
                      </a:r>
                      <a:endParaRPr lang="ru-RU" sz="1900" b="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900" b="1" dirty="0"/>
                        <a:t>не находить</a:t>
                      </a:r>
                      <a:r>
                        <a:rPr lang="ru-RU" sz="1900" b="1" baseline="0" dirty="0"/>
                        <a:t> отклика</a:t>
                      </a:r>
                      <a:endParaRPr lang="ru-RU" sz="19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900" b="1" dirty="0">
                          <a:solidFill>
                            <a:srgbClr val="C00000"/>
                          </a:solidFill>
                        </a:rPr>
                        <a:t>руки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b="1" dirty="0">
                          <a:solidFill>
                            <a:srgbClr val="C00000"/>
                          </a:solidFill>
                        </a:rPr>
                        <a:t>Thumbs</a:t>
                      </a:r>
                      <a:r>
                        <a:rPr lang="en-US" sz="1900" b="1" dirty="0"/>
                        <a:t> up!</a:t>
                      </a:r>
                      <a:endParaRPr lang="ru-RU" sz="19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900" b="1" dirty="0"/>
                        <a:t>« Отлично!»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900" b="1" dirty="0">
                          <a:solidFill>
                            <a:srgbClr val="C00000"/>
                          </a:solidFill>
                        </a:rPr>
                        <a:t>ноги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b="1" dirty="0"/>
                        <a:t>put </a:t>
                      </a:r>
                      <a:r>
                        <a:rPr lang="en-US" sz="1900" b="1" dirty="0">
                          <a:solidFill>
                            <a:schemeClr val="tx1"/>
                          </a:solidFill>
                        </a:rPr>
                        <a:t>his</a:t>
                      </a:r>
                      <a:r>
                        <a:rPr lang="en-US" sz="1900" b="1" baseline="0" dirty="0">
                          <a:solidFill>
                            <a:srgbClr val="C00000"/>
                          </a:solidFill>
                        </a:rPr>
                        <a:t> foot </a:t>
                      </a:r>
                      <a:r>
                        <a:rPr lang="en-US" sz="1900" b="1" baseline="0" dirty="0"/>
                        <a:t>down</a:t>
                      </a:r>
                      <a:endParaRPr lang="ru-RU" sz="19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900" b="1" dirty="0"/>
                        <a:t>принять</a:t>
                      </a:r>
                      <a:r>
                        <a:rPr lang="ru-RU" sz="1900" b="1" baseline="0" dirty="0"/>
                        <a:t> твердое решение</a:t>
                      </a:r>
                      <a:endParaRPr lang="ru-RU" sz="19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900" b="1" dirty="0">
                          <a:solidFill>
                            <a:srgbClr val="C00000"/>
                          </a:solidFill>
                        </a:rPr>
                        <a:t>глаза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b="1" dirty="0"/>
                        <a:t>bull’s </a:t>
                      </a:r>
                      <a:r>
                        <a:rPr lang="en-US" sz="1900" b="1" dirty="0">
                          <a:solidFill>
                            <a:srgbClr val="C00000"/>
                          </a:solidFill>
                        </a:rPr>
                        <a:t>eye</a:t>
                      </a:r>
                      <a:endParaRPr lang="ru-RU" sz="19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900" b="1" dirty="0"/>
                        <a:t>яблочко  мишени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9400">
                <a:tc>
                  <a:txBody>
                    <a:bodyPr/>
                    <a:lstStyle/>
                    <a:p>
                      <a:r>
                        <a:rPr lang="ru-RU" sz="1900" b="1" dirty="0">
                          <a:solidFill>
                            <a:srgbClr val="C00000"/>
                          </a:solidFill>
                        </a:rPr>
                        <a:t>зубы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b="1" dirty="0"/>
                        <a:t>sweet  </a:t>
                      </a:r>
                      <a:r>
                        <a:rPr lang="en-US" sz="1900" b="1" dirty="0">
                          <a:solidFill>
                            <a:srgbClr val="FF0000"/>
                          </a:solidFill>
                        </a:rPr>
                        <a:t>tooth</a:t>
                      </a:r>
                      <a:r>
                        <a:rPr lang="en-US" sz="1900" b="1" dirty="0"/>
                        <a:t> </a:t>
                      </a:r>
                      <a:endParaRPr lang="ru-RU" sz="19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900" b="1" dirty="0"/>
                        <a:t>любитель  сладенького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900" b="1" dirty="0">
                          <a:solidFill>
                            <a:srgbClr val="C00000"/>
                          </a:solidFill>
                        </a:rPr>
                        <a:t>голова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b="1" dirty="0"/>
                        <a:t>lose one’s </a:t>
                      </a:r>
                      <a:r>
                        <a:rPr lang="en-US" sz="1900" b="1" dirty="0">
                          <a:solidFill>
                            <a:srgbClr val="C00000"/>
                          </a:solidFill>
                        </a:rPr>
                        <a:t>head</a:t>
                      </a:r>
                      <a:endParaRPr lang="ru-RU" sz="19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900" b="1" dirty="0"/>
                        <a:t>потерять  голову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900" b="1" dirty="0">
                          <a:solidFill>
                            <a:srgbClr val="C00000"/>
                          </a:solidFill>
                        </a:rPr>
                        <a:t>уши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b="1" dirty="0">
                          <a:solidFill>
                            <a:srgbClr val="C00000"/>
                          </a:solidFill>
                        </a:rPr>
                        <a:t>all ears</a:t>
                      </a:r>
                      <a:endParaRPr lang="ru-RU" sz="1900" b="1" dirty="0">
                        <a:solidFill>
                          <a:srgbClr val="C00000"/>
                        </a:solidFill>
                      </a:endParaRPr>
                    </a:p>
                    <a:p>
                      <a:endParaRPr lang="ru-RU" sz="19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900" b="1" dirty="0"/>
                        <a:t>внимательно</a:t>
                      </a:r>
                      <a:r>
                        <a:rPr lang="ru-RU" sz="1900" b="1" baseline="0" dirty="0"/>
                        <a:t> слушающий</a:t>
                      </a:r>
                      <a:endParaRPr lang="ru-RU" sz="19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4658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latin typeface="Arial" pitchFamily="34" charset="0"/>
                <a:cs typeface="Arial" pitchFamily="34" charset="0"/>
              </a:rPr>
              <a:t>Исследовательские задачи</a:t>
            </a:r>
            <a:br>
              <a:rPr lang="ru-RU" sz="2400" b="1" dirty="0">
                <a:latin typeface="Arial" pitchFamily="34" charset="0"/>
                <a:cs typeface="Arial" pitchFamily="34" charset="0"/>
              </a:rPr>
            </a:b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marL="457200" indent="-457200">
              <a:buAutoNum type="arabicPeriod"/>
            </a:pPr>
            <a:endParaRPr lang="ru-RU" sz="2000" dirty="0"/>
          </a:p>
          <a:p>
            <a:pPr marL="457200" indent="-457200">
              <a:buAutoNum type="arabicPeriod"/>
            </a:pPr>
            <a:r>
              <a:rPr lang="ru-RU" sz="4200" dirty="0">
                <a:latin typeface="Arial" pitchFamily="34" charset="0"/>
                <a:cs typeface="Arial" pitchFamily="34" charset="0"/>
              </a:rPr>
              <a:t>Изучить  и проанализировать теоретический материал по изучаемой теме;</a:t>
            </a:r>
          </a:p>
          <a:p>
            <a:pPr marL="457200" indent="-457200">
              <a:buAutoNum type="arabicPeriod"/>
            </a:pPr>
            <a:r>
              <a:rPr lang="ru-RU" sz="4200" dirty="0">
                <a:latin typeface="Arial" pitchFamily="34" charset="0"/>
                <a:cs typeface="Arial" pitchFamily="34" charset="0"/>
              </a:rPr>
              <a:t>Ознакомиться с понятием  «идиома», ее ролью и значением  в языке;</a:t>
            </a:r>
          </a:p>
          <a:p>
            <a:pPr marL="457200" indent="-457200">
              <a:buAutoNum type="arabicPeriod"/>
            </a:pPr>
            <a:r>
              <a:rPr lang="ru-RU" sz="4200" dirty="0">
                <a:latin typeface="Arial" pitchFamily="34" charset="0"/>
                <a:cs typeface="Arial" pitchFamily="34" charset="0"/>
              </a:rPr>
              <a:t>Изучить историю возникновения  и правила  употребления английских идиом;</a:t>
            </a:r>
          </a:p>
          <a:p>
            <a:pPr marL="457200" indent="-457200">
              <a:buAutoNum type="arabicPeriod"/>
            </a:pPr>
            <a:r>
              <a:rPr lang="ru-RU" sz="4200" dirty="0">
                <a:latin typeface="Arial" pitchFamily="34" charset="0"/>
                <a:cs typeface="Arial" pitchFamily="34" charset="0"/>
              </a:rPr>
              <a:t>Найти методы усвоения английских идиом;</a:t>
            </a:r>
          </a:p>
          <a:p>
            <a:pPr marL="457200" indent="-457200">
              <a:buAutoNum type="arabicPeriod"/>
            </a:pPr>
            <a:r>
              <a:rPr lang="ru-RU" sz="4200" dirty="0">
                <a:latin typeface="Arial" pitchFamily="34" charset="0"/>
                <a:cs typeface="Arial" pitchFamily="34" charset="0"/>
              </a:rPr>
              <a:t>Составить таблицу, иллюстрирующую собранный   материал</a:t>
            </a:r>
            <a:r>
              <a:rPr lang="en-US" sz="4200" dirty="0">
                <a:latin typeface="Arial" pitchFamily="34" charset="0"/>
                <a:cs typeface="Arial" pitchFamily="34" charset="0"/>
              </a:rPr>
              <a:t>;</a:t>
            </a:r>
          </a:p>
          <a:p>
            <a:pPr marL="457200" indent="-457200">
              <a:buAutoNum type="arabicPeriod"/>
            </a:pPr>
            <a:r>
              <a:rPr lang="ru-RU" sz="4200" dirty="0">
                <a:latin typeface="Arial" pitchFamily="34" charset="0"/>
                <a:cs typeface="Arial" pitchFamily="34" charset="0"/>
              </a:rPr>
              <a:t>Провести анкетирование среди студентов 1 курса колледжа , чтобы выявить  уровень понимания английских идиом  и частоту  их использования в устной речи.</a:t>
            </a:r>
          </a:p>
          <a:p>
            <a:pPr marL="457200" indent="-457200">
              <a:buAutoNum type="arabicPeriod"/>
            </a:pPr>
            <a:endParaRPr lang="ru-RU" sz="4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615358" y="674348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8433523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500601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FOOT</a:t>
            </a:r>
            <a:r>
              <a:rPr lang="ru-RU" sz="2400" b="1" dirty="0"/>
              <a:t> </a:t>
            </a:r>
            <a:r>
              <a:rPr lang="en-US" sz="2400" b="1" dirty="0"/>
              <a:t> IDIOMS</a:t>
            </a:r>
            <a:endParaRPr lang="ru-RU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947224" y="613197"/>
            <a:ext cx="3657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ИДИОМЫ О ЧАСТЯХ ТЕЛА</a:t>
            </a:r>
          </a:p>
        </p:txBody>
      </p:sp>
      <p:pic>
        <p:nvPicPr>
          <p:cNvPr id="3074" name="Picture 2" descr="C:\Users\acer\Desktop\bee__s_knees_by_jetstorm-d5c7rc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989" y="4777685"/>
            <a:ext cx="1296144" cy="1368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cer\Desktop\550301_stock-photo-bandaged-kne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7" y="494543"/>
            <a:ext cx="1743376" cy="1350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7543" y="1131543"/>
            <a:ext cx="28803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   </a:t>
            </a:r>
            <a:r>
              <a:rPr lang="en-US" sz="2000" b="1" dirty="0">
                <a:solidFill>
                  <a:srgbClr val="FF0000"/>
                </a:solidFill>
              </a:rPr>
              <a:t>THE BEE’S KNEES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99188" y="1131543"/>
            <a:ext cx="261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ВЫСШИЙ СОРТ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051719" y="2204864"/>
            <a:ext cx="51845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ЗНАЧЕНИЕ  :</a:t>
            </a:r>
            <a:r>
              <a:rPr lang="ru-RU" b="1" dirty="0">
                <a:solidFill>
                  <a:srgbClr val="FF0000"/>
                </a:solidFill>
              </a:rPr>
              <a:t>ИСКЛЮЧИТЕЛЬНО ХОРОШО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689" y="2204864"/>
            <a:ext cx="716663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</a:rPr>
              <a:t>  </a:t>
            </a:r>
          </a:p>
          <a:p>
            <a:endParaRPr lang="ru-RU" sz="2000" dirty="0">
              <a:solidFill>
                <a:srgbClr val="FF0000"/>
              </a:solidFill>
            </a:endParaRPr>
          </a:p>
          <a:p>
            <a:r>
              <a:rPr lang="ru-RU" sz="2000" dirty="0">
                <a:solidFill>
                  <a:srgbClr val="FF0000"/>
                </a:solidFill>
              </a:rPr>
              <a:t>Пример</a:t>
            </a:r>
            <a:r>
              <a:rPr lang="ru-RU" sz="2000" dirty="0"/>
              <a:t>: </a:t>
            </a:r>
            <a:r>
              <a:rPr lang="en-US" sz="2400" b="1" dirty="0"/>
              <a:t>This is the best  laptop I’ve ever bought. It is really</a:t>
            </a:r>
            <a:r>
              <a:rPr lang="ru-RU" sz="2400" b="1" dirty="0"/>
              <a:t> </a:t>
            </a:r>
            <a:r>
              <a:rPr lang="en-US" sz="2400" b="1" dirty="0"/>
              <a:t>the  beer’s knees!</a:t>
            </a:r>
          </a:p>
          <a:p>
            <a:r>
              <a:rPr lang="en-US" sz="2400" b="1" dirty="0"/>
              <a:t> 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843809" y="4869160"/>
            <a:ext cx="21034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solidFill>
                <a:srgbClr val="FF0000"/>
              </a:solidFill>
            </a:endParaRPr>
          </a:p>
          <a:p>
            <a:endParaRPr lang="ru-RU" dirty="0">
              <a:solidFill>
                <a:srgbClr val="FF0000"/>
              </a:solidFill>
            </a:endParaRPr>
          </a:p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47402" y="4016621"/>
            <a:ext cx="699742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Перевод: </a:t>
            </a:r>
            <a:r>
              <a:rPr lang="ru-RU" sz="2100" b="1" dirty="0"/>
              <a:t>Это лучший ноутбук  из тех ,что я когда – либо</a:t>
            </a:r>
          </a:p>
          <a:p>
            <a:r>
              <a:rPr lang="ru-RU" sz="2100" b="1" dirty="0"/>
              <a:t> покупал. Это действительно очень  хорошая вещь!</a:t>
            </a:r>
          </a:p>
        </p:txBody>
      </p:sp>
    </p:spTree>
    <p:extLst>
      <p:ext uri="{BB962C8B-B14F-4D97-AF65-F5344CB8AC3E}">
        <p14:creationId xmlns:p14="http://schemas.microsoft.com/office/powerpoint/2010/main" val="1508357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1484784"/>
            <a:ext cx="6806094" cy="29238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Заключение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Изучение  английских идиом  является необходимым 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з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веном  в процессе усвоения языка,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т.к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обогащает нашу речь, делает ее выразительной;</a:t>
            </a:r>
          </a:p>
          <a:p>
            <a:pPr marL="457200" indent="-457200">
              <a:buAutoNum type="arabicPeriod"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о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блегчает понимание собеседника;</a:t>
            </a:r>
          </a:p>
          <a:p>
            <a:pPr marL="457200" indent="-457200">
              <a:buAutoNum type="arabicPeriod"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п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омогает понять национальную культуру страны;</a:t>
            </a:r>
          </a:p>
          <a:p>
            <a:pPr marL="457200" indent="-457200">
              <a:buAutoNum type="arabicPeriod"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у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силивает понимание языка;</a:t>
            </a:r>
          </a:p>
          <a:p>
            <a:pPr marL="457200" indent="-457200">
              <a:buAutoNum type="arabicPeriod"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д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ает возможность избежать трудностей  в устной и </a:t>
            </a:r>
          </a:p>
          <a:p>
            <a:pPr lvl="1"/>
            <a:r>
              <a:rPr lang="ru-RU" sz="2000" dirty="0" smtClean="0">
                <a:latin typeface="Arial" pitchFamily="34" charset="0"/>
                <a:cs typeface="Arial" pitchFamily="34" charset="0"/>
              </a:rPr>
              <a:t>и письменной речи</a:t>
            </a:r>
          </a:p>
        </p:txBody>
      </p:sp>
    </p:spTree>
    <p:extLst>
      <p:ext uri="{BB962C8B-B14F-4D97-AF65-F5344CB8AC3E}">
        <p14:creationId xmlns:p14="http://schemas.microsoft.com/office/powerpoint/2010/main" val="4216215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5B51D73-A429-4A9C-9049-4973917B6E5E}"/>
              </a:ext>
            </a:extLst>
          </p:cNvPr>
          <p:cNvSpPr/>
          <p:nvPr/>
        </p:nvSpPr>
        <p:spPr>
          <a:xfrm>
            <a:off x="484513" y="479432"/>
            <a:ext cx="78666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rgbClr val="92D050"/>
                </a:solidFill>
                <a:latin typeface="Bauhaus 93" panose="04030905020B02020C02" pitchFamily="82" charset="0"/>
              </a:rPr>
              <a:t>    </a:t>
            </a:r>
            <a:r>
              <a:rPr lang="en-US" sz="4000" dirty="0">
                <a:solidFill>
                  <a:srgbClr val="FF0000"/>
                </a:solidFill>
                <a:latin typeface="Bauhaus 93" panose="04030905020B02020C02" pitchFamily="82" charset="0"/>
              </a:rPr>
              <a:t>Thank you for your </a:t>
            </a:r>
            <a:r>
              <a:rPr lang="en-US" sz="4000" dirty="0" smtClean="0">
                <a:solidFill>
                  <a:srgbClr val="FF0000"/>
                </a:solidFill>
                <a:latin typeface="Bauhaus 93" panose="04030905020B02020C02" pitchFamily="82" charset="0"/>
              </a:rPr>
              <a:t>attention</a:t>
            </a:r>
            <a:r>
              <a:rPr lang="ru-RU" sz="4000" dirty="0" smtClean="0">
                <a:solidFill>
                  <a:srgbClr val="FF0000"/>
                </a:solidFill>
                <a:latin typeface="Bauhaus 93" panose="04030905020B02020C02" pitchFamily="82" charset="0"/>
              </a:rPr>
              <a:t>!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acer\Desktop\идиомы картинки\depositphotos_1798998-stock-illustration-flying-boy-by-balloon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40768"/>
            <a:ext cx="4032448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cer\Desktop\идиомы картинки\article2424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5840" y="1340768"/>
            <a:ext cx="4098032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98781" y="5445224"/>
            <a:ext cx="7632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002060"/>
                </a:solidFill>
              </a:rPr>
              <a:t>Спасибо за </a:t>
            </a:r>
            <a:r>
              <a:rPr lang="ru-RU" sz="4000" dirty="0" smtClean="0">
                <a:solidFill>
                  <a:srgbClr val="002060"/>
                </a:solidFill>
              </a:rPr>
              <a:t>внимание</a:t>
            </a:r>
            <a:r>
              <a:rPr lang="ru-RU" sz="4000" dirty="0" smtClean="0"/>
              <a:t>!</a:t>
            </a:r>
            <a:endParaRPr lang="ru-RU" sz="4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acer\Desktop\idiomi_na_anglliysko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4664"/>
            <a:ext cx="7704856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670431" y="692696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9918795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Понятие   «идиома»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latin typeface="Arial" pitchFamily="34" charset="0"/>
                <a:cs typeface="Arial" pitchFamily="34" charset="0"/>
              </a:rPr>
              <a:t>Идиома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 ( или  фразеологизм)  - это оборот речи, устойчивое сочетание слов, значение которого не определяется значением  входящих в него слов, взятых по отдельности. Такой оборот употребляется как некоторое целое , не подлежащее дальнейшему разложению</a:t>
            </a:r>
            <a:r>
              <a:rPr lang="ru-RU" sz="2800" dirty="0"/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388424" y="1240079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997025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cer\Desktop\идиомы картинки\us-ipad-1-idioms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71" y="476672"/>
            <a:ext cx="7704856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501154" y="62406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4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831002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cer\Desktop\0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7992888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748464" y="73202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5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78394405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536850"/>
            <a:ext cx="504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Тематическая  классификация морских идиом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2625703"/>
              </p:ext>
            </p:extLst>
          </p:nvPr>
        </p:nvGraphicFramePr>
        <p:xfrm>
          <a:off x="1451992" y="1367847"/>
          <a:ext cx="6240015" cy="46852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00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00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00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     название</a:t>
                      </a:r>
                      <a:r>
                        <a:rPr lang="ru-RU" baseline="0" dirty="0"/>
                        <a:t> темы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      идиома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      перевод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      </a:t>
                      </a:r>
                      <a:r>
                        <a:rPr lang="ru-RU" b="1" dirty="0">
                          <a:solidFill>
                            <a:schemeClr val="tx1"/>
                          </a:solidFill>
                        </a:rPr>
                        <a:t>Лица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fresh-water-</a:t>
                      </a:r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sailor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     новичок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3048"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1"/>
                          </a:solidFill>
                        </a:rPr>
                        <a:t>    Транспорт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miss </a:t>
                      </a:r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the boat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опоздать</a:t>
                      </a:r>
                      <a:r>
                        <a:rPr lang="ru-RU" b="1" baseline="0" dirty="0"/>
                        <a:t> куда - либо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ru-RU" b="1" dirty="0">
                          <a:solidFill>
                            <a:schemeClr val="tx1"/>
                          </a:solidFill>
                        </a:rPr>
                        <a:t>Часть</a:t>
                      </a:r>
                      <a:r>
                        <a:rPr lang="ru-RU" b="1" baseline="0" dirty="0">
                          <a:solidFill>
                            <a:schemeClr val="tx1"/>
                          </a:solidFill>
                        </a:rPr>
                        <a:t> корабля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   sheet</a:t>
                      </a:r>
                      <a:r>
                        <a:rPr lang="en-US" b="1" baseline="0" dirty="0"/>
                        <a:t>  </a:t>
                      </a:r>
                      <a:r>
                        <a:rPr lang="en-US" b="1" baseline="0" dirty="0">
                          <a:solidFill>
                            <a:schemeClr val="tx1"/>
                          </a:solidFill>
                        </a:rPr>
                        <a:t>anchor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    последняя</a:t>
                      </a:r>
                      <a:r>
                        <a:rPr lang="ru-RU" b="1" baseline="0" dirty="0"/>
                        <a:t> надежда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1"/>
                          </a:solidFill>
                        </a:rPr>
                        <a:t>Сооружения на воде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to</a:t>
                      </a:r>
                      <a:r>
                        <a:rPr lang="en-US" b="1" baseline="0" dirty="0"/>
                        <a:t> go round the </a:t>
                      </a:r>
                      <a:r>
                        <a:rPr lang="en-US" b="1" baseline="0" dirty="0">
                          <a:solidFill>
                            <a:schemeClr val="tx1"/>
                          </a:solidFill>
                        </a:rPr>
                        <a:t>buoy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попросить еще одну порцию блюда  за столом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1"/>
                          </a:solidFill>
                        </a:rPr>
                        <a:t>            Берег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      see  land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быть у цели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1"/>
                          </a:solidFill>
                        </a:rPr>
                        <a:t>Вода, погода, препятствия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    at </a:t>
                      </a:r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the flood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в</a:t>
                      </a:r>
                      <a:r>
                        <a:rPr lang="ru-RU" b="1" baseline="0" dirty="0"/>
                        <a:t> </a:t>
                      </a:r>
                      <a:r>
                        <a:rPr lang="ru-RU" b="1" dirty="0"/>
                        <a:t>наиболее благоприятный момент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           </a:t>
                      </a:r>
                      <a:r>
                        <a:rPr lang="ru-RU" b="1" dirty="0">
                          <a:solidFill>
                            <a:schemeClr val="tx1"/>
                          </a:solidFill>
                        </a:rPr>
                        <a:t>Жаргон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       old   salt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   дружище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2066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cer\Desktop\img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818657"/>
            <a:ext cx="2232248" cy="2346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6" y="423364"/>
            <a:ext cx="2528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       </a:t>
            </a:r>
            <a:r>
              <a:rPr lang="en-US" sz="2400" b="1" dirty="0">
                <a:solidFill>
                  <a:srgbClr val="002060"/>
                </a:solidFill>
              </a:rPr>
              <a:t>SEA   IDIOM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19467" y="580551"/>
            <a:ext cx="25689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rgbClr val="002060"/>
                </a:solidFill>
              </a:rPr>
              <a:t> МОРСКАЯ</a:t>
            </a:r>
            <a:r>
              <a:rPr lang="en-US" sz="2200" b="1" dirty="0">
                <a:solidFill>
                  <a:srgbClr val="002060"/>
                </a:solidFill>
              </a:rPr>
              <a:t> </a:t>
            </a:r>
            <a:r>
              <a:rPr lang="ru-RU" sz="2200" b="1" dirty="0">
                <a:solidFill>
                  <a:srgbClr val="002060"/>
                </a:solidFill>
              </a:rPr>
              <a:t>     ИДИОМА</a:t>
            </a:r>
          </a:p>
        </p:txBody>
      </p:sp>
      <p:pic>
        <p:nvPicPr>
          <p:cNvPr id="2051" name="Picture 3" descr="C:\Users\acer\Desktop\luxury-cruise-ship-royalty-free-stock-image-image-22059606-hFWVqh-clipar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4725" y="372724"/>
            <a:ext cx="2808312" cy="1501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7505" y="1413114"/>
            <a:ext cx="29629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C00000"/>
                </a:solidFill>
              </a:rPr>
              <a:t>    </a:t>
            </a:r>
            <a:r>
              <a:rPr lang="ru-RU" sz="2000" dirty="0">
                <a:solidFill>
                  <a:srgbClr val="C00000"/>
                </a:solidFill>
              </a:rPr>
              <a:t>    </a:t>
            </a:r>
            <a:r>
              <a:rPr lang="en-US" sz="2000" dirty="0">
                <a:solidFill>
                  <a:srgbClr val="C00000"/>
                </a:solidFill>
              </a:rPr>
              <a:t>TOUCH - AND  - GO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08105" y="1412776"/>
            <a:ext cx="28803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C00000"/>
                </a:solidFill>
              </a:rPr>
              <a:t>НА ВОЛОСОК  ОТ ГИБЕЛИ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43609" y="2564904"/>
            <a:ext cx="7344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ЗНАЧЕНИЕ  ИДИОМЫ</a:t>
            </a:r>
            <a:r>
              <a:rPr lang="ru-RU" dirty="0">
                <a:solidFill>
                  <a:srgbClr val="C00000"/>
                </a:solidFill>
              </a:rPr>
              <a:t>:  </a:t>
            </a:r>
            <a:r>
              <a:rPr lang="ru-RU" b="1" dirty="0"/>
              <a:t>БЛАГОПОЛУЧНО ИЗБЕЖАТЬ ОПАСНОСТИ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3568" y="3356992"/>
            <a:ext cx="48692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Пример:</a:t>
            </a:r>
            <a:r>
              <a:rPr lang="ru-RU" sz="2400" dirty="0"/>
              <a:t> </a:t>
            </a:r>
            <a:r>
              <a:rPr lang="en-US" sz="2400" b="1" dirty="0"/>
              <a:t>It was </a:t>
            </a:r>
            <a:r>
              <a:rPr lang="en-US" sz="2400" b="1" u="sng" dirty="0"/>
              <a:t>touch  and go </a:t>
            </a:r>
            <a:r>
              <a:rPr lang="en-US" sz="2400" b="1" dirty="0"/>
              <a:t>with him</a:t>
            </a:r>
            <a:r>
              <a:rPr lang="en-US" sz="2400" dirty="0"/>
              <a:t>.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683568" y="4437111"/>
            <a:ext cx="50969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Перевод: </a:t>
            </a:r>
            <a:r>
              <a:rPr lang="ru-RU" sz="2400" b="1" dirty="0"/>
              <a:t>Он был  на </a:t>
            </a:r>
            <a:r>
              <a:rPr lang="ru-RU" sz="2400" b="1" u="sng" dirty="0"/>
              <a:t>волосок от смерти.</a:t>
            </a:r>
          </a:p>
        </p:txBody>
      </p:sp>
    </p:spTree>
    <p:extLst>
      <p:ext uri="{BB962C8B-B14F-4D97-AF65-F5344CB8AC3E}">
        <p14:creationId xmlns:p14="http://schemas.microsoft.com/office/powerpoint/2010/main" val="332768066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33801" y="421741"/>
            <a:ext cx="71692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ТЕМАТИЧЕСКАЯ КЛАССИФИКАЦИЯ 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ru-RU" b="1" dirty="0">
                <a:solidFill>
                  <a:srgbClr val="00B050"/>
                </a:solidFill>
              </a:rPr>
              <a:t>ВОЕННЫХ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ru-RU" b="1" dirty="0">
                <a:solidFill>
                  <a:srgbClr val="00B050"/>
                </a:solidFill>
              </a:rPr>
              <a:t> ИДИОМ </a:t>
            </a:r>
          </a:p>
          <a:p>
            <a:r>
              <a:rPr lang="ru-RU" b="1" dirty="0"/>
              <a:t>В АНГЛИЙСКОМ  И РУССКОМ  ЯЗЫКАХ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2196774"/>
              </p:ext>
            </p:extLst>
          </p:nvPr>
        </p:nvGraphicFramePr>
        <p:xfrm>
          <a:off x="1547664" y="1068072"/>
          <a:ext cx="6096000" cy="485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      название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       идиома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        перевод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rgbClr val="00B050"/>
                          </a:solidFill>
                        </a:rPr>
                        <a:t>воины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00B050"/>
                          </a:solidFill>
                        </a:rPr>
                        <a:t>knight</a:t>
                      </a:r>
                      <a:r>
                        <a:rPr lang="en-US" b="1" baseline="0" dirty="0"/>
                        <a:t> in shining </a:t>
                      </a:r>
                      <a:r>
                        <a:rPr lang="en-US" b="1" baseline="0" dirty="0" err="1"/>
                        <a:t>armour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rgbClr val="00B050"/>
                          </a:solidFill>
                        </a:rPr>
                        <a:t>рыцарь</a:t>
                      </a:r>
                      <a:r>
                        <a:rPr lang="ru-RU" b="1" dirty="0"/>
                        <a:t>  в сияющих доспехах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rgbClr val="00B050"/>
                          </a:solidFill>
                        </a:rPr>
                        <a:t>вооружение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     great</a:t>
                      </a:r>
                      <a:r>
                        <a:rPr lang="en-US" b="1" baseline="0" dirty="0"/>
                        <a:t> </a:t>
                      </a:r>
                      <a:r>
                        <a:rPr lang="en-US" b="1" baseline="0" dirty="0">
                          <a:solidFill>
                            <a:srgbClr val="00B050"/>
                          </a:solidFill>
                        </a:rPr>
                        <a:t>guns</a:t>
                      </a:r>
                      <a:endParaRPr lang="ru-RU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быстро,   сильно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rgbClr val="00B050"/>
                          </a:solidFill>
                        </a:rPr>
                        <a:t>боеприпасы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  to bite</a:t>
                      </a:r>
                      <a:r>
                        <a:rPr lang="en-US" b="1" baseline="0" dirty="0"/>
                        <a:t> </a:t>
                      </a:r>
                      <a:r>
                        <a:rPr lang="en-US" b="1" baseline="0" dirty="0">
                          <a:solidFill>
                            <a:srgbClr val="00B050"/>
                          </a:solidFill>
                        </a:rPr>
                        <a:t>a bullet</a:t>
                      </a:r>
                      <a:endParaRPr lang="ru-RU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стиснуть </a:t>
                      </a:r>
                      <a:r>
                        <a:rPr lang="ru-RU" b="1" baseline="0" dirty="0"/>
                        <a:t> зубы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rgbClr val="00B050"/>
                          </a:solidFill>
                        </a:rPr>
                        <a:t>военное подразделение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   bomber</a:t>
                      </a:r>
                      <a:r>
                        <a:rPr lang="en-US" b="1" baseline="0" dirty="0"/>
                        <a:t> </a:t>
                      </a:r>
                      <a:r>
                        <a:rPr lang="en-US" b="1" baseline="0" dirty="0">
                          <a:solidFill>
                            <a:srgbClr val="00B050"/>
                          </a:solidFill>
                        </a:rPr>
                        <a:t>crew</a:t>
                      </a:r>
                      <a:endParaRPr lang="ru-RU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b="1" dirty="0">
                          <a:solidFill>
                            <a:srgbClr val="00B050"/>
                          </a:solidFill>
                        </a:rPr>
                        <a:t>экипаж </a:t>
                      </a:r>
                      <a:r>
                        <a:rPr lang="ru-RU" sz="1700" b="1" dirty="0">
                          <a:solidFill>
                            <a:schemeClr val="tx1"/>
                          </a:solidFill>
                        </a:rPr>
                        <a:t>бомбардировщика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rgbClr val="00B050"/>
                          </a:solidFill>
                        </a:rPr>
                        <a:t>операции построения войск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   to close</a:t>
                      </a:r>
                      <a:r>
                        <a:rPr lang="en-US" b="1" baseline="0" dirty="0"/>
                        <a:t>  </a:t>
                      </a:r>
                      <a:r>
                        <a:rPr lang="en-US" b="1" baseline="0" dirty="0">
                          <a:solidFill>
                            <a:srgbClr val="00B050"/>
                          </a:solidFill>
                        </a:rPr>
                        <a:t>ranks</a:t>
                      </a:r>
                      <a:endParaRPr lang="ru-RU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сомкнуть  </a:t>
                      </a:r>
                      <a:r>
                        <a:rPr lang="ru-RU" b="1" dirty="0">
                          <a:solidFill>
                            <a:srgbClr val="00B050"/>
                          </a:solidFill>
                        </a:rPr>
                        <a:t>ряды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rgbClr val="00B050"/>
                          </a:solidFill>
                        </a:rPr>
                        <a:t>военные действия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00B050"/>
                          </a:solidFill>
                        </a:rPr>
                        <a:t>to fight</a:t>
                      </a:r>
                      <a:r>
                        <a:rPr lang="en-US" b="1" baseline="0" dirty="0">
                          <a:solidFill>
                            <a:srgbClr val="00B050"/>
                          </a:solidFill>
                        </a:rPr>
                        <a:t> </a:t>
                      </a:r>
                      <a:r>
                        <a:rPr lang="en-US" b="1" baseline="0" dirty="0"/>
                        <a:t>fire with fire</a:t>
                      </a:r>
                      <a:r>
                        <a:rPr lang="ru-RU" b="1" baseline="0" dirty="0"/>
                        <a:t>»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вышибать</a:t>
                      </a:r>
                      <a:r>
                        <a:rPr lang="ru-RU" b="1" baseline="0" dirty="0"/>
                        <a:t> клин клином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804373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1925</TotalTime>
  <Words>1050</Words>
  <Application>Microsoft Office PowerPoint</Application>
  <PresentationFormat>Экран (4:3)</PresentationFormat>
  <Paragraphs>261</Paragraphs>
  <Slides>22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Arial</vt:lpstr>
      <vt:lpstr>Bauhaus 93</vt:lpstr>
      <vt:lpstr>Calibri</vt:lpstr>
      <vt:lpstr>Impact</vt:lpstr>
      <vt:lpstr>Times New Roman</vt:lpstr>
      <vt:lpstr>NewsPrint</vt:lpstr>
      <vt:lpstr>Презентация PowerPoint</vt:lpstr>
      <vt:lpstr>Исследовательские задачи </vt:lpstr>
      <vt:lpstr>Презентация PowerPoint</vt:lpstr>
      <vt:lpstr>Понятие   «идиома»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Идиомы английского языка</dc:title>
  <dc:creator>Алексей</dc:creator>
  <cp:lastModifiedBy>Баира</cp:lastModifiedBy>
  <cp:revision>175</cp:revision>
  <dcterms:modified xsi:type="dcterms:W3CDTF">2022-04-23T14:35:05Z</dcterms:modified>
</cp:coreProperties>
</file>