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75" r:id="rId2"/>
    <p:sldId id="291" r:id="rId3"/>
    <p:sldId id="292" r:id="rId4"/>
    <p:sldId id="293" r:id="rId5"/>
    <p:sldId id="279" r:id="rId6"/>
    <p:sldId id="280" r:id="rId7"/>
    <p:sldId id="276" r:id="rId8"/>
    <p:sldId id="296" r:id="rId9"/>
    <p:sldId id="282" r:id="rId10"/>
    <p:sldId id="295" r:id="rId11"/>
    <p:sldId id="281" r:id="rId12"/>
    <p:sldId id="290" r:id="rId13"/>
    <p:sldId id="285" r:id="rId14"/>
    <p:sldId id="289" r:id="rId15"/>
    <p:sldId id="297" r:id="rId16"/>
    <p:sldId id="298" r:id="rId17"/>
    <p:sldId id="29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8025" autoAdjust="0"/>
    <p:restoredTop sz="57706" autoAdjust="0"/>
  </p:normalViewPr>
  <p:slideViewPr>
    <p:cSldViewPr snapToGrid="0">
      <p:cViewPr varScale="1">
        <p:scale>
          <a:sx n="68" d="100"/>
          <a:sy n="68" d="100"/>
        </p:scale>
        <p:origin x="182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8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84E24-C406-45D9-8BB5-F11B4822310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FDBAC-42F2-484C-8D95-47D1DB4489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3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389A218-1BD9-44B7-AD25-60C2204205A7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3504" y="206062"/>
            <a:ext cx="5548764" cy="3065172"/>
          </a:xfrm>
        </p:spPr>
        <p:txBody>
          <a:bodyPr>
            <a:noAutofit/>
          </a:bodyPr>
          <a:lstStyle/>
          <a:p>
            <a:pPr algn="l"/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br>
              <a:rPr lang="ru-RU" sz="4000" cap="none" dirty="0">
                <a:solidFill>
                  <a:schemeClr val="bg1"/>
                </a:solidFill>
              </a:rPr>
            </a:br>
            <a:r>
              <a:rPr lang="ru-RU" sz="4000" cap="none" dirty="0">
                <a:solidFill>
                  <a:schemeClr val="bg1"/>
                </a:solidFill>
              </a:rPr>
              <a:t>Урок-основная форма организации учебно-воспитательного процесса в начальной школе</a:t>
            </a:r>
            <a:endParaRPr lang="ru-RU" sz="2000" cap="none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2675862" y="4915682"/>
            <a:ext cx="6209347" cy="1306286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/>
              <a:t>Выполнила Филиппова М.В., </a:t>
            </a:r>
          </a:p>
          <a:p>
            <a:pPr algn="r"/>
            <a:r>
              <a:rPr lang="ru-RU" dirty="0"/>
              <a:t>учитель начальных классов</a:t>
            </a:r>
          </a:p>
          <a:p>
            <a:pPr algn="r"/>
            <a:r>
              <a:rPr lang="ru-RU" dirty="0"/>
              <a:t> МКОУ СОШ № 66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20039"/>
            <a:ext cx="7089354" cy="1894351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Комбинированный урок является самым распространённым в практике работы школы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8129" y="2335576"/>
            <a:ext cx="3459847" cy="413211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организационный момент </a:t>
            </a:r>
          </a:p>
          <a:p>
            <a:r>
              <a:rPr lang="ru-RU" dirty="0"/>
              <a:t>актуализация знаний или проверка домашнего задания</a:t>
            </a:r>
          </a:p>
          <a:p>
            <a:r>
              <a:rPr lang="ru-RU" dirty="0"/>
              <a:t>объяснение нового материала и формирование новых умений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52510" y="2379643"/>
            <a:ext cx="3446737" cy="37465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закрепление новых знаний </a:t>
            </a:r>
          </a:p>
          <a:p>
            <a:r>
              <a:rPr lang="ru-RU" dirty="0"/>
              <a:t> задание на дом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4095" y="320676"/>
            <a:ext cx="7443989" cy="632362"/>
          </a:xfrm>
        </p:spPr>
        <p:txBody>
          <a:bodyPr>
            <a:norm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Требования к современному уроку: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-1" y="978794"/>
            <a:ext cx="8564452" cy="5653826"/>
          </a:xfrm>
        </p:spPr>
        <p:txBody>
          <a:bodyPr>
            <a:noAutofit/>
          </a:bodyPr>
          <a:lstStyle/>
          <a:p>
            <a:r>
              <a:rPr lang="ru-RU" sz="1600" dirty="0"/>
              <a:t>1. Использование новейших достижений науки, передовой педагогической практики, построение урока на основе закономерностей </a:t>
            </a:r>
            <a:r>
              <a:rPr lang="ru-RU" sz="1400" dirty="0"/>
              <a:t>учебно-воспитательного</a:t>
            </a:r>
            <a:r>
              <a:rPr lang="ru-RU" sz="1600" dirty="0"/>
              <a:t> процесса.</a:t>
            </a:r>
          </a:p>
          <a:p>
            <a:r>
              <a:rPr lang="ru-RU" sz="1600" dirty="0"/>
              <a:t> 2. Реализация на уроке в оптимальном соотношении всех дидактических принципов и правил. </a:t>
            </a:r>
          </a:p>
          <a:p>
            <a:r>
              <a:rPr lang="ru-RU" sz="1600" dirty="0"/>
              <a:t>3. Обеспечение надлежащих условий для продуктивной познавательной деятельности учащихся с учетом их интересов, наклонностей и потребностей.</a:t>
            </a:r>
          </a:p>
          <a:p>
            <a:r>
              <a:rPr lang="ru-RU" sz="1600" dirty="0"/>
              <a:t> 4. Установление осознаваемых учащимися </a:t>
            </a:r>
            <a:r>
              <a:rPr lang="ru-RU" sz="1600" dirty="0" err="1"/>
              <a:t>межпредметных</a:t>
            </a:r>
            <a:r>
              <a:rPr lang="ru-RU" sz="1600" dirty="0"/>
              <a:t> связей.</a:t>
            </a:r>
          </a:p>
          <a:p>
            <a:r>
              <a:rPr lang="ru-RU" sz="1600" dirty="0"/>
              <a:t> 5. Связь с ранее изученными знаниями и умениями, опора на достигнутый уровень развития учащихся. </a:t>
            </a:r>
          </a:p>
          <a:p>
            <a:r>
              <a:rPr lang="ru-RU" sz="1600" dirty="0"/>
              <a:t>6.Мотивация и активизация развития всех сфер личности. </a:t>
            </a:r>
          </a:p>
          <a:p>
            <a:r>
              <a:rPr lang="ru-RU" sz="1600" dirty="0"/>
              <a:t>7.Логичность и эмоциональность всех этапов учебно-воспитательной деятельности. </a:t>
            </a:r>
          </a:p>
          <a:p>
            <a:r>
              <a:rPr lang="ru-RU" sz="1600" dirty="0"/>
              <a:t>8.Эффективное использование педагогических средств.</a:t>
            </a:r>
          </a:p>
          <a:p>
            <a:r>
              <a:rPr lang="ru-RU" sz="1600" dirty="0"/>
              <a:t> 9.Связь с жизнью, производственной деятельностью, личным опытом учащихся. </a:t>
            </a:r>
          </a:p>
          <a:p>
            <a:r>
              <a:rPr lang="ru-RU" sz="1600" dirty="0"/>
              <a:t>10.Формирование практически необходимых знаний, умений, навыков, рациональных приемов мышления и деятельности. </a:t>
            </a:r>
          </a:p>
          <a:p>
            <a:r>
              <a:rPr lang="ru-RU" sz="1600" dirty="0"/>
              <a:t>11.Формирование умения учиться, потребности постоянно пополнять объем знаний.</a:t>
            </a:r>
          </a:p>
          <a:p>
            <a:r>
              <a:rPr lang="ru-RU" sz="1600" dirty="0"/>
              <a:t> 12.Тщательная диагностика, прогнозирование, проектирование и планирование каждого урока.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136" y="306976"/>
            <a:ext cx="8019858" cy="3852900"/>
          </a:xfrm>
        </p:spPr>
        <p:txBody>
          <a:bodyPr>
            <a:normAutofit/>
          </a:bodyPr>
          <a:lstStyle/>
          <a:p>
            <a:r>
              <a:rPr lang="ru-RU" sz="2800" dirty="0"/>
              <a:t>Каждый урок направляется на достижение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триединой цели</a:t>
            </a:r>
            <a:r>
              <a:rPr lang="ru-RU" sz="2800" dirty="0"/>
              <a:t>: </a:t>
            </a:r>
            <a:r>
              <a:rPr lang="ru-RU" sz="2800" b="1" dirty="0"/>
              <a:t>обучить, воспитать, развить</a:t>
            </a:r>
            <a:r>
              <a:rPr lang="ru-RU" sz="2800" dirty="0"/>
              <a:t>. Отсюда требования к уроку :</a:t>
            </a:r>
            <a:br>
              <a:rPr lang="ru-RU" sz="2800" dirty="0"/>
            </a:br>
            <a:r>
              <a:rPr lang="ru-RU" sz="2800" dirty="0"/>
              <a:t>-дидактические</a:t>
            </a:r>
            <a:br>
              <a:rPr lang="ru-RU" sz="2800" dirty="0"/>
            </a:br>
            <a:r>
              <a:rPr lang="ru-RU" sz="2800" dirty="0"/>
              <a:t>-воспитательные</a:t>
            </a:r>
            <a:br>
              <a:rPr lang="ru-RU" sz="2800" dirty="0"/>
            </a:br>
            <a:r>
              <a:rPr lang="ru-RU" sz="2800" dirty="0"/>
              <a:t>-развивающие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8218" y="6400800"/>
            <a:ext cx="7067319" cy="10455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33438" y="796832"/>
            <a:ext cx="75438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Формула эффективности урока включает две составные части: </a:t>
            </a:r>
          </a:p>
          <a:p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тщательность подготовки </a:t>
            </a:r>
            <a:r>
              <a:rPr lang="ru-RU" sz="3200" dirty="0"/>
              <a:t>и </a:t>
            </a: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мастерство проведения его учителем</a:t>
            </a:r>
            <a:r>
              <a:rPr lang="ru-RU" sz="3200" dirty="0"/>
              <a:t>.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40158" y="862885"/>
            <a:ext cx="7534141" cy="2975020"/>
          </a:xfrm>
        </p:spPr>
        <p:txBody>
          <a:bodyPr>
            <a:norm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Подготовка учителя к уроку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b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 диагностика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-прогнозирование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-проектирование (планирование)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3552" y="462708"/>
            <a:ext cx="80037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Нестандартные уроки </a:t>
            </a:r>
          </a:p>
          <a:p>
            <a:r>
              <a:rPr lang="ru-RU" b="1" dirty="0"/>
              <a:t>Цель:</a:t>
            </a:r>
            <a:r>
              <a:rPr lang="ru-RU" dirty="0"/>
              <a:t> повышение интереса школьников к занятиям</a:t>
            </a:r>
          </a:p>
          <a:p>
            <a:r>
              <a:rPr lang="ru-RU" b="1" dirty="0"/>
              <a:t>Типы:</a:t>
            </a:r>
          </a:p>
          <a:p>
            <a:pPr marL="342900" indent="-342900">
              <a:buAutoNum type="arabicPeriod"/>
            </a:pPr>
            <a:r>
              <a:rPr lang="ru-RU" dirty="0"/>
              <a:t>Уроки с измененными способами организации (урок-лекция, урок-встреча)</a:t>
            </a:r>
          </a:p>
          <a:p>
            <a:pPr marL="342900" indent="-342900">
              <a:buAutoNum type="arabicPeriod"/>
            </a:pPr>
            <a:r>
              <a:rPr lang="ru-RU" dirty="0"/>
              <a:t>Уроки, опирающиеся на фантазию (урок-инструктаж, урок-сказка)</a:t>
            </a:r>
          </a:p>
          <a:p>
            <a:pPr marL="342900" indent="-342900">
              <a:buAutoNum type="arabicPeriod"/>
            </a:pPr>
            <a:r>
              <a:rPr lang="ru-RU" dirty="0"/>
              <a:t>Уроки, имитирующие какие-либо занятия или виды работ (урок-экскурсия)</a:t>
            </a:r>
          </a:p>
          <a:p>
            <a:r>
              <a:rPr lang="ru-RU" dirty="0"/>
              <a:t>4. Уроки с игровой состязательной основой (урок-игровая технология)</a:t>
            </a:r>
          </a:p>
          <a:p>
            <a:r>
              <a:rPr lang="ru-RU" dirty="0"/>
              <a:t>5. Уроки, предусматривающие трансформацию стандартных способов организации  (урок-семинар, урок-зачёт)</a:t>
            </a:r>
          </a:p>
          <a:p>
            <a:r>
              <a:rPr lang="ru-RU" dirty="0"/>
              <a:t>6.Уроки, основанные на оригинальной организации учебного материала (уроки </a:t>
            </a:r>
            <a:r>
              <a:rPr lang="ru-RU" dirty="0" err="1"/>
              <a:t>взаимообучения</a:t>
            </a:r>
            <a:r>
              <a:rPr lang="ru-RU" dirty="0"/>
              <a:t>)</a:t>
            </a:r>
          </a:p>
          <a:p>
            <a:r>
              <a:rPr lang="ru-RU" dirty="0"/>
              <a:t>7. Уроки по аналогии с организованными событиями (урок-конференция, урок-аукцион, урок-ярмарка)</a:t>
            </a:r>
          </a:p>
          <a:p>
            <a:r>
              <a:rPr lang="ru-RU" dirty="0"/>
              <a:t>8. Уроки по аналогии с известными формами и методами деятельности (Урок-исследование, урок-интервью)</a:t>
            </a:r>
          </a:p>
          <a:p>
            <a:r>
              <a:rPr lang="ru-RU" dirty="0"/>
              <a:t>9. Компьютерные уроки (презентации)</a:t>
            </a:r>
          </a:p>
        </p:txBody>
      </p:sp>
    </p:spTree>
    <p:extLst>
      <p:ext uri="{BB962C8B-B14F-4D97-AF65-F5344CB8AC3E}">
        <p14:creationId xmlns:p14="http://schemas.microsoft.com/office/powerpoint/2010/main" val="1844204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5412" y="1288973"/>
            <a:ext cx="50181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Выводы:</a:t>
            </a:r>
          </a:p>
          <a:p>
            <a:r>
              <a:rPr lang="ru-RU" dirty="0"/>
              <a:t>-Ведущей формой обучения был и остается урок.</a:t>
            </a:r>
          </a:p>
          <a:p>
            <a:r>
              <a:rPr lang="ru-RU" dirty="0"/>
              <a:t> -Урок структурируется в определенной последовательности в зависимости от</a:t>
            </a:r>
          </a:p>
          <a:p>
            <a:r>
              <a:rPr lang="ru-RU" dirty="0"/>
              <a:t>типа. </a:t>
            </a:r>
          </a:p>
          <a:p>
            <a:r>
              <a:rPr lang="ru-RU" dirty="0"/>
              <a:t>-Тип урока определяется в зависимости от дидактической цели.</a:t>
            </a:r>
          </a:p>
          <a:p>
            <a:r>
              <a:rPr lang="ru-RU" dirty="0"/>
              <a:t>- Урок должен отвечать современным требованиям.</a:t>
            </a:r>
          </a:p>
        </p:txBody>
      </p:sp>
    </p:spTree>
    <p:extLst>
      <p:ext uri="{BB962C8B-B14F-4D97-AF65-F5344CB8AC3E}">
        <p14:creationId xmlns:p14="http://schemas.microsoft.com/office/powerpoint/2010/main" val="1390086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058" y="2445746"/>
            <a:ext cx="6334699" cy="991518"/>
          </a:xfrm>
        </p:spPr>
        <p:txBody>
          <a:bodyPr>
            <a:norm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09120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901336" y="-446547"/>
            <a:ext cx="70062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40404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40404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40404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40404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48496" y="-79653"/>
            <a:ext cx="575685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Урок - это: </a:t>
            </a:r>
          </a:p>
          <a:p>
            <a:r>
              <a:rPr lang="ru-RU" dirty="0"/>
              <a:t>1) основная форма организации</a:t>
            </a:r>
          </a:p>
          <a:p>
            <a:r>
              <a:rPr lang="ru-RU" dirty="0"/>
              <a:t>учебной работы;</a:t>
            </a:r>
          </a:p>
          <a:p>
            <a:r>
              <a:rPr lang="ru-RU" dirty="0"/>
              <a:t> 2) динамическая, совершенствующаяся, процессуальная</a:t>
            </a:r>
          </a:p>
          <a:p>
            <a:r>
              <a:rPr lang="ru-RU" dirty="0"/>
              <a:t>система, отражающая все стороны учебно-воспитательного процесса;</a:t>
            </a:r>
          </a:p>
          <a:p>
            <a:r>
              <a:rPr lang="ru-RU" dirty="0"/>
              <a:t> 3)социальная система;</a:t>
            </a:r>
          </a:p>
          <a:p>
            <a:r>
              <a:rPr lang="ru-RU" dirty="0"/>
              <a:t> 4) основа самодеятельности учащихся в учебном процессе;</a:t>
            </a:r>
          </a:p>
          <a:p>
            <a:r>
              <a:rPr lang="ru-RU" dirty="0"/>
              <a:t>5) действие, которое обуславливается социально-экономическими потребностями общества и уровнем его развития; </a:t>
            </a:r>
          </a:p>
          <a:p>
            <a:r>
              <a:rPr lang="ru-RU" dirty="0"/>
              <a:t>6) элементарная</a:t>
            </a:r>
          </a:p>
          <a:p>
            <a:r>
              <a:rPr lang="ru-RU" dirty="0"/>
              <a:t>структурообразующая единица учебного процесса с реализацией определенной части учебной программы; </a:t>
            </a:r>
          </a:p>
          <a:p>
            <a:r>
              <a:rPr lang="ru-RU" dirty="0"/>
              <a:t>7) звено в системе уроков;</a:t>
            </a:r>
          </a:p>
          <a:p>
            <a:r>
              <a:rPr lang="ru-RU" dirty="0"/>
              <a:t> 8) аспект взаимодействия семьи и школы, который особенно эффективен в воспитании и</a:t>
            </a:r>
          </a:p>
          <a:p>
            <a:r>
              <a:rPr lang="ru-RU" dirty="0"/>
              <a:t>развитии ученика, если позитивные процессы имеют место и в семье.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7285" y="1911267"/>
            <a:ext cx="60144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Под структурой урока </a:t>
            </a:r>
            <a:r>
              <a:rPr lang="ru-RU" sz="2000" dirty="0"/>
              <a:t>следует понимать соотношение видов</a:t>
            </a:r>
          </a:p>
          <a:p>
            <a:r>
              <a:rPr lang="ru-RU" sz="2000" dirty="0"/>
              <a:t>учебных занятий (частей урока) в их строгой последовательности и взаимосвязи между собой.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3420" y="163764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Различают две группы уроков: </a:t>
            </a:r>
            <a:r>
              <a:rPr lang="ru-RU" dirty="0">
                <a:solidFill>
                  <a:srgbClr val="FF0000"/>
                </a:solidFill>
              </a:rPr>
              <a:t>специализированные</a:t>
            </a:r>
            <a:r>
              <a:rPr lang="ru-RU" dirty="0"/>
              <a:t> (изучение нового материала, закрепление знаний, выработка умений и навыков, либо проверка знаний, умений и навыков) и </a:t>
            </a:r>
            <a:r>
              <a:rPr lang="ru-RU" dirty="0">
                <a:solidFill>
                  <a:srgbClr val="FF0000"/>
                </a:solidFill>
              </a:rPr>
              <a:t>комбинированные</a:t>
            </a:r>
            <a:r>
              <a:rPr lang="ru-RU" dirty="0"/>
              <a:t> или </a:t>
            </a:r>
            <a:r>
              <a:rPr lang="ru-RU" dirty="0">
                <a:solidFill>
                  <a:srgbClr val="FF0000"/>
                </a:solidFill>
              </a:rPr>
              <a:t>смешанные</a:t>
            </a:r>
            <a:r>
              <a:rPr lang="ru-RU" dirty="0"/>
              <a:t> типы уроков (вышеуказанные дидактические задачи решаются на протяжении одного занятия).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3565" y="1184855"/>
            <a:ext cx="6999668" cy="2047741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Уроки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усвоения новых знаний </a:t>
            </a:r>
            <a:r>
              <a:rPr lang="ru-RU" sz="2400" dirty="0">
                <a:solidFill>
                  <a:schemeClr val="tx1"/>
                </a:solidFill>
              </a:rPr>
              <a:t>учащимися обычно проводятся в начале изучения темы. Поэтому их часто называют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вводными.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5455" y="1648185"/>
            <a:ext cx="6996720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уроков новых знаний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может быть следующей: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285750" indent="-285750">
              <a:buFontTx/>
              <a:buChar char="-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организационно-  инструктивная часть</a:t>
            </a:r>
          </a:p>
          <a:p>
            <a:pPr marL="285750" indent="-285750">
              <a:buFontTx/>
              <a:buChar char="-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изучение нового материала</a:t>
            </a:r>
          </a:p>
          <a:p>
            <a:pPr marL="285750" indent="-285750">
              <a:buFontTx/>
              <a:buChar char="-"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закрепление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 задание на дом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39"/>
            <a:ext cx="7155455" cy="517243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Уроки применения знаний, формирования умений и навыков:</a:t>
            </a:r>
          </a:p>
          <a:p>
            <a:pPr marL="0" indent="0">
              <a:buNone/>
            </a:pPr>
            <a:r>
              <a:rPr lang="ru-RU" dirty="0"/>
              <a:t>-организационный момент,</a:t>
            </a:r>
          </a:p>
          <a:p>
            <a:pPr marL="0" indent="0">
              <a:buNone/>
            </a:pPr>
            <a:r>
              <a:rPr lang="ru-RU" dirty="0"/>
              <a:t> -инструктаж и планирование предстоящей деятельности, </a:t>
            </a:r>
          </a:p>
          <a:p>
            <a:pPr marL="0" indent="0">
              <a:buNone/>
            </a:pPr>
            <a:r>
              <a:rPr lang="ru-RU" dirty="0"/>
              <a:t>-работа учащихся и контроль за этим процессом со стороны учителя, </a:t>
            </a:r>
          </a:p>
          <a:p>
            <a:pPr marL="0" indent="0">
              <a:buNone/>
            </a:pPr>
            <a:r>
              <a:rPr lang="ru-RU" dirty="0"/>
              <a:t>-подведение итогов </a:t>
            </a:r>
          </a:p>
          <a:p>
            <a:pPr marL="0" indent="0">
              <a:buNone/>
            </a:pPr>
            <a:r>
              <a:rPr lang="ru-RU" dirty="0"/>
              <a:t>- оценка выполненных заданий.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10413274" y="1717765"/>
            <a:ext cx="50075" cy="82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268" y="1313645"/>
            <a:ext cx="7298674" cy="2756079"/>
          </a:xfrm>
        </p:spPr>
        <p:txBody>
          <a:bodyPr>
            <a:normAutofit/>
          </a:bodyPr>
          <a:lstStyle/>
          <a:p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Уроки повторения или повторительно-обобщающие:</a:t>
            </a:r>
            <a:b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200" dirty="0"/>
              <a:t>-организационная часть, </a:t>
            </a:r>
            <a:br>
              <a:rPr lang="ru-RU" sz="2200" dirty="0"/>
            </a:br>
            <a:r>
              <a:rPr lang="ru-RU" sz="2200" dirty="0"/>
              <a:t>-индивидуальная или коллективная деятельность учащихся (устная или письменная),</a:t>
            </a:r>
            <a:br>
              <a:rPr lang="ru-RU" sz="2200" dirty="0"/>
            </a:br>
            <a:r>
              <a:rPr lang="ru-RU" sz="2200" dirty="0"/>
              <a:t>-анализ и подведение итогов</a:t>
            </a:r>
            <a:endParaRPr lang="ru-RU" sz="2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20040"/>
            <a:ext cx="7463307" cy="1354213"/>
          </a:xfrm>
        </p:spPr>
        <p:txBody>
          <a:bodyPr>
            <a:normAutofit/>
          </a:bodyPr>
          <a:lstStyle/>
          <a:p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Уроки проверки и оценки знаний, умений и навыков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учитель ставит перед учащимися задачу, затем устно спрашивает их по намеченному плану и дает письменную работу для коллективного или индивидуального решения (по вариантам).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1777</TotalTime>
  <Words>772</Words>
  <Application>Microsoft Office PowerPoint</Application>
  <PresentationFormat>Экран (4:3)</PresentationFormat>
  <Paragraphs>88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NewsPrint</vt:lpstr>
      <vt:lpstr>       Урок-основная форма организации учебно-воспитательного процесса в начальной школе</vt:lpstr>
      <vt:lpstr>Презентация PowerPoint</vt:lpstr>
      <vt:lpstr>Презентация PowerPoint</vt:lpstr>
      <vt:lpstr>Презентация PowerPoint</vt:lpstr>
      <vt:lpstr>Уроки усвоения новых знаний учащимися обычно проводятся в начале изучения темы. Поэтому их часто называют вводными.</vt:lpstr>
      <vt:lpstr>Презентация PowerPoint</vt:lpstr>
      <vt:lpstr> </vt:lpstr>
      <vt:lpstr>Уроки повторения или повторительно-обобщающие: -организационная часть,  -индивидуальная или коллективная деятельность учащихся (устная или письменная), -анализ и подведение итогов</vt:lpstr>
      <vt:lpstr>  Уроки проверки и оценки знаний, умений и навыков</vt:lpstr>
      <vt:lpstr>   Комбинированный урок является самым распространённым в практике работы школы</vt:lpstr>
      <vt:lpstr>Требования к современному уроку:</vt:lpstr>
      <vt:lpstr>Каждый урок направляется на достижение триединой цели: обучить, воспитать, развить. Отсюда требования к уроку : -дидактические -воспитательные -развивающие</vt:lpstr>
      <vt:lpstr>Презентация PowerPoint</vt:lpstr>
      <vt:lpstr>Подготовка учителя к уроку: - диагностика -прогнозирование -проектирование (планирование)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Учителя</cp:lastModifiedBy>
  <cp:revision>179</cp:revision>
  <dcterms:created xsi:type="dcterms:W3CDTF">2013-11-19T05:52:05Z</dcterms:created>
  <dcterms:modified xsi:type="dcterms:W3CDTF">2022-04-15T08:28:59Z</dcterms:modified>
</cp:coreProperties>
</file>