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1" r:id="rId3"/>
    <p:sldId id="264" r:id="rId4"/>
    <p:sldId id="265" r:id="rId5"/>
    <p:sldId id="262" r:id="rId6"/>
    <p:sldId id="269" r:id="rId7"/>
    <p:sldId id="270" r:id="rId8"/>
    <p:sldId id="266" r:id="rId9"/>
    <p:sldId id="273" r:id="rId10"/>
    <p:sldId id="276" r:id="rId11"/>
    <p:sldId id="274" r:id="rId12"/>
    <p:sldId id="267" r:id="rId13"/>
    <p:sldId id="272" r:id="rId14"/>
    <p:sldId id="277" r:id="rId15"/>
    <p:sldId id="271" r:id="rId16"/>
    <p:sldId id="278" r:id="rId17"/>
    <p:sldId id="279" r:id="rId18"/>
    <p:sldId id="280" r:id="rId19"/>
    <p:sldId id="281" r:id="rId20"/>
    <p:sldId id="25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32D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43545" autoAdjust="0"/>
    <p:restoredTop sz="96404" autoAdjust="0"/>
  </p:normalViewPr>
  <p:slideViewPr>
    <p:cSldViewPr snapToGrid="0">
      <p:cViewPr varScale="1">
        <p:scale>
          <a:sx n="70" d="100"/>
          <a:sy n="70" d="100"/>
        </p:scale>
        <p:origin x="-11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2485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9435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8400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2561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9929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0347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5453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1044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864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536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9474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8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B77FD-39D8-4797-A4F1-35DE8F905059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6DCC5-59AD-4C2E-AFC8-D384D46984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8938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tatic.tildacdn.com/tild6631-6533-4137-b738-383431356261/imgonlinecomuaResiz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52500" y="328822"/>
            <a:ext cx="780233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8000" b="1" kern="0" dirty="0">
                <a:ln w="31550" cmpd="sng">
                  <a:gradFill>
                    <a:gsLst>
                      <a:gs pos="25000">
                        <a:srgbClr val="4E67C8">
                          <a:shade val="25000"/>
                          <a:satMod val="190000"/>
                        </a:srgbClr>
                      </a:gs>
                      <a:gs pos="80000">
                        <a:srgbClr val="4E67C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4E67C8">
                      <a:satMod val="175000"/>
                      <a:alpha val="40000"/>
                    </a:srgb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</a:rPr>
              <a:t>Жители </a:t>
            </a:r>
            <a:r>
              <a:rPr lang="ru-RU" sz="8000" b="1" kern="0" dirty="0" smtClean="0">
                <a:ln w="31550" cmpd="sng">
                  <a:gradFill>
                    <a:gsLst>
                      <a:gs pos="25000">
                        <a:srgbClr val="4E67C8">
                          <a:shade val="25000"/>
                          <a:satMod val="190000"/>
                        </a:srgbClr>
                      </a:gs>
                      <a:gs pos="80000">
                        <a:srgbClr val="4E67C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4E67C8">
                      <a:satMod val="175000"/>
                      <a:alpha val="40000"/>
                    </a:srgb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</a:rPr>
              <a:t>севера</a:t>
            </a:r>
          </a:p>
          <a:p>
            <a:pPr lvl="0" algn="ctr">
              <a:defRPr/>
            </a:pPr>
            <a:r>
              <a:rPr lang="ru-RU" sz="5400" b="1" kern="0" smtClean="0">
                <a:ln w="31550" cmpd="sng">
                  <a:gradFill>
                    <a:gsLst>
                      <a:gs pos="25000">
                        <a:srgbClr val="4E67C8">
                          <a:shade val="25000"/>
                          <a:satMod val="190000"/>
                        </a:srgbClr>
                      </a:gs>
                      <a:gs pos="80000">
                        <a:srgbClr val="4E67C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4E67C8">
                      <a:satMod val="175000"/>
                      <a:alpha val="40000"/>
                    </a:srgb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</a:rPr>
              <a:t>(ханты</a:t>
            </a:r>
            <a:r>
              <a:rPr lang="ru-RU" sz="5400" kern="0">
                <a:ln w="31550" cmpd="sng">
                  <a:gradFill>
                    <a:gsLst>
                      <a:gs pos="25000">
                        <a:srgbClr val="4E67C8">
                          <a:shade val="25000"/>
                          <a:satMod val="190000"/>
                        </a:srgbClr>
                      </a:gs>
                      <a:gs pos="80000">
                        <a:srgbClr val="4E67C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4E67C8">
                      <a:satMod val="175000"/>
                      <a:alpha val="40000"/>
                    </a:srgb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</a:rPr>
              <a:t> </a:t>
            </a:r>
            <a:r>
              <a:rPr lang="ru-RU" sz="5400" kern="0" smtClean="0">
                <a:ln w="31550" cmpd="sng">
                  <a:gradFill>
                    <a:gsLst>
                      <a:gs pos="25000">
                        <a:srgbClr val="4E67C8">
                          <a:shade val="25000"/>
                          <a:satMod val="190000"/>
                        </a:srgbClr>
                      </a:gs>
                      <a:gs pos="80000">
                        <a:srgbClr val="4E67C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4E67C8">
                      <a:satMod val="175000"/>
                      <a:alpha val="40000"/>
                    </a:srgb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</a:rPr>
              <a:t>и </a:t>
            </a:r>
            <a:r>
              <a:rPr lang="ru-RU" sz="5400" kern="0" dirty="0" smtClean="0">
                <a:ln w="31550" cmpd="sng">
                  <a:gradFill>
                    <a:gsLst>
                      <a:gs pos="25000">
                        <a:srgbClr val="4E67C8">
                          <a:shade val="25000"/>
                          <a:satMod val="190000"/>
                        </a:srgbClr>
                      </a:gs>
                      <a:gs pos="80000">
                        <a:srgbClr val="4E67C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4E67C8">
                      <a:satMod val="175000"/>
                      <a:alpha val="40000"/>
                    </a:srgb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</a:rPr>
              <a:t>манси</a:t>
            </a:r>
            <a:r>
              <a:rPr lang="ru-RU" sz="5400" b="1" kern="0" dirty="0" smtClean="0">
                <a:ln w="31550" cmpd="sng">
                  <a:gradFill>
                    <a:gsLst>
                      <a:gs pos="25000">
                        <a:srgbClr val="4E67C8">
                          <a:shade val="25000"/>
                          <a:satMod val="190000"/>
                        </a:srgbClr>
                      </a:gs>
                      <a:gs pos="80000">
                        <a:srgbClr val="4E67C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4E67C8">
                      <a:satMod val="175000"/>
                      <a:alpha val="40000"/>
                    </a:srgb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</a:rPr>
              <a:t>)</a:t>
            </a:r>
            <a:endParaRPr lang="ru-RU" sz="5400" kern="0" dirty="0">
              <a:solidFill>
                <a:sysClr val="windowText" lastClr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3486" y="5031351"/>
            <a:ext cx="3570514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lvl="0"/>
            <a:r>
              <a:rPr lang="ru-RU" sz="2000" b="1" dirty="0">
                <a:ln/>
                <a:solidFill>
                  <a:srgbClr val="4A32DA"/>
                </a:solidFill>
                <a:latin typeface="Trebuchet MS"/>
              </a:rPr>
              <a:t>Подготовила: </a:t>
            </a:r>
            <a:r>
              <a:rPr lang="ru-RU" sz="2000" b="1" dirty="0" smtClean="0">
                <a:ln/>
                <a:solidFill>
                  <a:srgbClr val="4A32DA"/>
                </a:solidFill>
                <a:latin typeface="Trebuchet MS"/>
              </a:rPr>
              <a:t>Петрова Галина </a:t>
            </a:r>
            <a:r>
              <a:rPr lang="ru-RU" sz="2000" b="1" dirty="0" err="1" smtClean="0">
                <a:ln/>
                <a:solidFill>
                  <a:srgbClr val="4A32DA"/>
                </a:solidFill>
                <a:latin typeface="Trebuchet MS"/>
              </a:rPr>
              <a:t>Никандровна</a:t>
            </a:r>
            <a:endParaRPr lang="ru-RU" sz="2000" b="1" smtClean="0">
              <a:ln/>
              <a:solidFill>
                <a:srgbClr val="4A32DA"/>
              </a:solidFill>
              <a:latin typeface="Trebuchet MS"/>
            </a:endParaRPr>
          </a:p>
          <a:p>
            <a:pPr lvl="0"/>
            <a:endParaRPr lang="ru-RU" sz="2000" b="1" dirty="0" smtClean="0">
              <a:ln/>
              <a:solidFill>
                <a:srgbClr val="4A32DA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62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717209"/>
            <a:ext cx="96392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428177"/>
            <a:ext cx="844390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Плетение из травы, </a:t>
            </a:r>
          </a:p>
          <a:p>
            <a:r>
              <a:rPr lang="ru-RU" sz="32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  камыша, прутьев</a:t>
            </a:r>
          </a:p>
          <a:p>
            <a:pPr algn="ctr"/>
            <a:endParaRPr lang="ru-RU" sz="32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</a:endParaRPr>
          </a:p>
          <a:p>
            <a:pPr indent="5200650"/>
            <a:r>
              <a:rPr lang="ru-RU" sz="32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Изготовление </a:t>
            </a:r>
          </a:p>
          <a:p>
            <a:pPr indent="5200650"/>
            <a:r>
              <a:rPr lang="ru-RU" sz="32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берестяных </a:t>
            </a:r>
          </a:p>
          <a:p>
            <a:pPr indent="5200650"/>
            <a:r>
              <a:rPr lang="ru-RU" sz="32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изделий</a:t>
            </a:r>
          </a:p>
        </p:txBody>
      </p:sp>
      <p:pic>
        <p:nvPicPr>
          <p:cNvPr id="17410" name="Picture 2" descr="http://cultinfo.ru/upload/resize_cache/medialibrary/d71/1024_682_111ad28d1b4ae8a55ab0bddcc9dc9c563/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21740" y="3518730"/>
            <a:ext cx="4860440" cy="323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www.astrobl.ru/sites/default/files/styles/large_news/public/images/teasers/izdeliya_iz_chakan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385621" y="12624"/>
            <a:ext cx="4910768" cy="368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86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0"/>
            <a:ext cx="96392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799" y="104802"/>
            <a:ext cx="4438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Кузнечное дело</a:t>
            </a:r>
          </a:p>
        </p:txBody>
      </p:sp>
      <p:pic>
        <p:nvPicPr>
          <p:cNvPr id="19458" name="Picture 2" descr="https://uploads.mentor.by/ads/aa10495a-9896-43a7-8e80-5110d5b3c0fe/ad_cover/d1c8f9f35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205309" y="104802"/>
            <a:ext cx="4871997" cy="3247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s://pbs.twimg.com/media/Dg1N-KLU0AEvqGW.jpg:large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8101" y="3154779"/>
            <a:ext cx="5254625" cy="3612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67405" y="5667336"/>
            <a:ext cx="1771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Охота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15211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204" y="323850"/>
            <a:ext cx="89916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  <a:t>Жилища: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Постоянные (зимние)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Временные (в остальное время года)-переносные, облегченные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Зимние поселения были больше, чем летние, в них проживала основная масса людей. Летние состояли из нескольких семей, занимающихся совместным промыслом. </a:t>
            </a:r>
          </a:p>
          <a:p>
            <a:pPr algn="just"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Тундровые оленеводы жили 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чумах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покрытых шкурами животных.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Охотники на зимовье строили срубные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домики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лесу.</a:t>
            </a:r>
          </a:p>
        </p:txBody>
      </p:sp>
    </p:spTree>
    <p:extLst>
      <p:ext uri="{BB962C8B-B14F-4D97-AF65-F5344CB8AC3E}">
        <p14:creationId xmlns:p14="http://schemas.microsoft.com/office/powerpoint/2010/main" xmlns="" val="72276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planetofhotels.com/blog/wp-content/uploads/CHu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77776" y="0"/>
            <a:ext cx="36920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  <a:t>Чум зимний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0215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www.rusdialog.ru/images/news/ba8268ea15ebaadee5c0597b3d14882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344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04248" y="0"/>
            <a:ext cx="35397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  <a:t>Чум летний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25379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hoto.thebestofrussia.ru/138314/80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43454" y="5934670"/>
            <a:ext cx="44230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  <a:t>Изба охотника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2532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0"/>
            <a:ext cx="96392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38615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Лабаз (склад)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нем хранят продукты питания, зимнюю одежду, инструменты, домашнюю утварь. Высокие ножки-сваи защищают содержимое лабаза от зверей и грызунов. Лабаз хорошо проветривается, под ним  не задерживается снег, поэтому одежда и продукты могли храниться долгое время. </a:t>
            </a:r>
          </a:p>
        </p:txBody>
      </p:sp>
      <p:pic>
        <p:nvPicPr>
          <p:cNvPr id="24598" name="Picture 22" descr="http://www.esosedi.ru/fiber/219812/fit/1400x1000/labaz_sklad_dlya_hraneniya_produktov_narodov_hantyi_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378743" y="2539041"/>
            <a:ext cx="6545643" cy="4318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566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0"/>
            <a:ext cx="96392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38615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Одежда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туники длиной ниже колена с капюшоном. Их шьют мехом внутрь. На ногах - кисы или унты. Кисы шьются мехом наружу, а унты — внутрь.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264485" y="6044894"/>
            <a:ext cx="29039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Малица 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(зимняя мужская)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93387" y="5944857"/>
            <a:ext cx="38982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Паница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(зимняя женская)</a:t>
            </a:r>
            <a:endParaRPr lang="ru-RU" dirty="0"/>
          </a:p>
        </p:txBody>
      </p:sp>
      <p:pic>
        <p:nvPicPr>
          <p:cNvPr id="24594" name="Picture 18" descr="https://ds04.infourok.ru/uploads/ex/12e1/000d45c8-122d86a3/img5.jpg"/>
          <p:cNvPicPr>
            <a:picLocks noChangeAspect="1" noChangeArrowheads="1"/>
          </p:cNvPicPr>
          <p:nvPr/>
        </p:nvPicPr>
        <p:blipFill rotWithShape="1">
          <a:blip r:embed="rId2" cstate="screen">
            <a:clrChange>
              <a:clrFrom>
                <a:srgbClr val="95998B"/>
              </a:clrFrom>
              <a:clrTo>
                <a:srgbClr val="95998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639452" y="1800377"/>
            <a:ext cx="3886201" cy="5054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398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0"/>
            <a:ext cx="96392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38615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Домашняя утварь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изготовлялась почти исключительно из местных материалов. В таежной зоне каждая семья имела множество берестяных ёмкостей разной формы и назначения: плоскодонные сосуды, кузова, коробки, табакерки и т.д. Их изготовляли женщины. Мужские поделки были из дерева - блюда, ступы, кадушки, черепки, ложки, коробки, тарелки. </a:t>
            </a:r>
          </a:p>
        </p:txBody>
      </p:sp>
      <p:pic>
        <p:nvPicPr>
          <p:cNvPr id="8" name="Picture 3" descr="C:\Documents and Settings\All Users\Документы\БЫТ Ханты Ннцы\фото Казымского музея\2.ОТКРЫТИЕ ВЫСТАВОЧНОГО ЗАЛА\P305010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2400" y="3146705"/>
            <a:ext cx="4650378" cy="3479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Documents and Settings\5\Рабочий стол\Torum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1346" y="3132227"/>
            <a:ext cx="3409754" cy="3494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5478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0"/>
            <a:ext cx="96392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38615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Праздники и обычаи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Ханты и манси считают ворону покровительницей женщин и детей и посвящают ей специальный праздник – Вороний день, который празднуют 7 апреля.  Цель праздника – стремление к благополучию семьи, в первую  очередь детей. Во время праздника на краю деревни делали жертвоприношение этой птице: на стол ставили горячие кашу и чай, от которых шел пар. Сюда могли прийти только маленькие девочки и старушки</a:t>
            </a:r>
          </a:p>
        </p:txBody>
      </p:sp>
      <p:pic>
        <p:nvPicPr>
          <p:cNvPr id="7" name="Picture 3" descr="C:\Documents and Settings\5\Рабочий стол\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3124" y="2539041"/>
            <a:ext cx="4928906" cy="3044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Documents and Settings\5\Рабочий стол\2516807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13872" y="3801392"/>
            <a:ext cx="4630128" cy="3056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-58128" y="596321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Женщины кланялись дереву и молились о благополучии семьи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39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https://fsd.multiurok.ru/html/2019/04/15/s_5cb481564390e/img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978181"/>
            <a:ext cx="9288569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057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orge.pic2.me/upload/959/55a012193da7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89859" y="3064086"/>
            <a:ext cx="8338456" cy="2123658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lvl="0" algn="ctr"/>
            <a:r>
              <a:rPr lang="ru-RU" sz="6600" b="1" dirty="0">
                <a:ln w="31550" cmpd="sng">
                  <a:gradFill>
                    <a:gsLst>
                      <a:gs pos="25000">
                        <a:srgbClr val="4E67C8">
                          <a:shade val="25000"/>
                          <a:satMod val="190000"/>
                        </a:srgbClr>
                      </a:gs>
                      <a:gs pos="80000">
                        <a:srgbClr val="4E67C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4E67C8">
                      <a:satMod val="175000"/>
                      <a:alpha val="40000"/>
                    </a:srgb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</a:rPr>
              <a:t>Спасибо </a:t>
            </a:r>
            <a:br>
              <a:rPr lang="ru-RU" sz="6600" b="1" dirty="0">
                <a:ln w="31550" cmpd="sng">
                  <a:gradFill>
                    <a:gsLst>
                      <a:gs pos="25000">
                        <a:srgbClr val="4E67C8">
                          <a:shade val="25000"/>
                          <a:satMod val="190000"/>
                        </a:srgbClr>
                      </a:gs>
                      <a:gs pos="80000">
                        <a:srgbClr val="4E67C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4E67C8">
                      <a:satMod val="175000"/>
                      <a:alpha val="40000"/>
                    </a:srgb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</a:rPr>
            </a:br>
            <a:r>
              <a:rPr lang="ru-RU" sz="6600" b="1" dirty="0">
                <a:ln w="31550" cmpd="sng">
                  <a:gradFill>
                    <a:gsLst>
                      <a:gs pos="25000">
                        <a:srgbClr val="4E67C8">
                          <a:shade val="25000"/>
                          <a:satMod val="190000"/>
                        </a:srgbClr>
                      </a:gs>
                      <a:gs pos="80000">
                        <a:srgbClr val="4E67C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4E67C8">
                      <a:satMod val="175000"/>
                      <a:alpha val="40000"/>
                    </a:srgb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rebuchet MS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4038473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pbs.twimg.com/media/DjmPz8TXgAAJic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1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209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Вид </a:t>
            </a:r>
            <a:r>
              <a:rPr lang="ru-RU" sz="54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из окон </a:t>
            </a:r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вертолета</a:t>
            </a:r>
            <a:endParaRPr lang="ru-RU" sz="5400" dirty="0"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86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654" y="-188699"/>
            <a:ext cx="7886700" cy="1325563"/>
          </a:xfrm>
        </p:spPr>
        <p:txBody>
          <a:bodyPr/>
          <a:lstStyle/>
          <a:p>
            <a:pPr algn="ctr"/>
            <a:r>
              <a:rPr lang="ru-RU" sz="5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</a:rPr>
              <a:t>Коренные жители севера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721365"/>
            <a:ext cx="9429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Ханты и манси – это два северных  народа, близких по культуре и языку. Проживают в основном на территории Ханты-Мансийского АО. Разговаривают на хантыйском (остяцком) языке</a:t>
            </a:r>
          </a:p>
        </p:txBody>
      </p:sp>
      <p:pic>
        <p:nvPicPr>
          <p:cNvPr id="6" name="Picture 4" descr="https://avatars.mds.yandex.net/get-pdb/1499025/071da45c-ea94-40dd-a773-628832c05ba6/s12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1324" y="2048911"/>
            <a:ext cx="5993930" cy="4495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spb.rgo.ru/files/2015/02/IMG_299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46969" y="2074161"/>
            <a:ext cx="2949431" cy="443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240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6392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  <a:t>Основные виды занятий: </a:t>
            </a: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r>
              <a:rPr lang="ru-RU" sz="4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  <a:t>Оленеводство</a:t>
            </a:r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5" name="Picture 10" descr="https://archive.komiinform.ru/content/news/images/131447/lg_27746051_MG_9105_Edit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-60303" y="867685"/>
            <a:ext cx="9547163" cy="426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600164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Олень для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хантов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всё. Нет в олене ничего, что не использовалось бы. Мясо съедается. Из шкур шьют тёплую одежду и обувь, покрытия для чумов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115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0"/>
            <a:ext cx="96392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72255" y="4847480"/>
            <a:ext cx="1771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Охота</a:t>
            </a:r>
            <a:endParaRPr lang="ru-RU" dirty="0"/>
          </a:p>
        </p:txBody>
      </p:sp>
      <p:pic>
        <p:nvPicPr>
          <p:cNvPr id="8" name="Picture 4" descr="F:\Козин И.А\тундра2 00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185631">
            <a:off x="196352" y="201321"/>
            <a:ext cx="4598474" cy="3310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9" name="Picture 2" descr="C:\Documents and Settings\5\Рабочий стол\Фото\фото-работа\фото животные из презентаций\Рисунок12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345914">
            <a:off x="4743642" y="188300"/>
            <a:ext cx="4590018" cy="3442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 descr="из скрадка (15)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5795" y="3245653"/>
            <a:ext cx="5400665" cy="3470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9826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0"/>
            <a:ext cx="96392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6" name="Picture 14" descr="http://www.snowmobile.pripolar.ru/file/oblozhka_na_foto/medvegiy-prazdnik/4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9258259" cy="684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357982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Рыболовство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Рыба – основа рациона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северных народов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16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000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395584"/>
            <a:ext cx="84963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  <a:t>Ханты почитают природу, одухотворяют ее, наделяют </a:t>
            </a:r>
          </a:p>
          <a:p>
            <a:r>
              <a:rPr lang="ru-RU" sz="2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  <a:t>человеческими чертами.</a:t>
            </a:r>
          </a:p>
          <a:p>
            <a:pPr algn="ctr"/>
            <a:endParaRPr lang="ru-RU" sz="2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r>
              <a:rPr lang="ru-RU" sz="2800" b="1" i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  <a:t>Основной закон взаимоотношений </a:t>
            </a:r>
            <a:br>
              <a:rPr lang="ru-RU" sz="2800" b="1" i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</a:br>
            <a:r>
              <a:rPr lang="ru-RU" sz="2800" b="1" i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  <a:t>человека с природой : </a:t>
            </a:r>
          </a:p>
          <a:p>
            <a:pPr algn="ctr"/>
            <a:endParaRPr lang="ru-RU" sz="2800" b="1" i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r>
              <a:rPr lang="ru-RU" sz="2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  <a:ea typeface="+mj-ea"/>
                <a:cs typeface="+mj-cs"/>
              </a:rPr>
              <a:t>«Ты можешь брать столько, сколько тебе потребуется для жизни, но не сверх того. Все, что взял у природы, должен употребить с пользой, но не с жадностью»</a:t>
            </a:r>
          </a:p>
        </p:txBody>
      </p:sp>
    </p:spTree>
    <p:extLst>
      <p:ext uri="{BB962C8B-B14F-4D97-AF65-F5344CB8AC3E}">
        <p14:creationId xmlns:p14="http://schemas.microsoft.com/office/powerpoint/2010/main" xmlns="" val="188433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0"/>
            <a:ext cx="96392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" y="-167166"/>
            <a:ext cx="8664519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Традиционными ремеслами для </a:t>
            </a:r>
            <a:r>
              <a:rPr lang="ru-RU" sz="4800" b="1" spc="50" dirty="0" err="1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хантов</a:t>
            </a:r>
            <a:r>
              <a:rPr lang="ru-RU" sz="48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 являются:</a:t>
            </a: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</a:endParaRPr>
          </a:p>
          <a:p>
            <a:pPr algn="ctr"/>
            <a:endParaRPr lang="ru-RU" sz="48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</a:endParaRPr>
          </a:p>
          <a:p>
            <a:pPr algn="ctr"/>
            <a:endParaRPr lang="ru-RU" sz="4800" b="1" spc="50" dirty="0" smtClean="0">
              <a:ln w="9525" cmpd="sng">
                <a:solidFill>
                  <a:srgbClr val="5B9BD5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latin typeface="Calibri Light" panose="020F0302020204030204"/>
            </a:endParaRPr>
          </a:p>
          <a:p>
            <a:r>
              <a:rPr lang="ru-RU" sz="36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/>
            </a:r>
            <a:br>
              <a:rPr lang="ru-RU" sz="36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</a:br>
            <a:r>
              <a:rPr lang="ru-RU" sz="36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Резьба по кости, </a:t>
            </a:r>
          </a:p>
          <a:p>
            <a:r>
              <a:rPr lang="ru-RU" sz="3600" b="1" spc="50" dirty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 </a:t>
            </a:r>
            <a:r>
              <a:rPr lang="ru-RU" sz="36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latin typeface="Calibri Light" panose="020F0302020204030204"/>
              </a:rPr>
              <a:t>      дереву</a:t>
            </a:r>
          </a:p>
        </p:txBody>
      </p:sp>
      <p:pic>
        <p:nvPicPr>
          <p:cNvPr id="20482" name="Picture 2" descr="https://www.culture.ru/storage/images/200885bb2b5ae6940cc61ec949af61aa/652177124a3ffa6aca8b51abc43ddf7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-84447" y="1468272"/>
            <a:ext cx="5565775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www.neizvestniy-geniy.ru/images/works/photo/2014/02/1118494_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77770" y="3623378"/>
            <a:ext cx="4590306" cy="318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337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</TotalTime>
  <Words>420</Words>
  <Application>Microsoft Office PowerPoint</Application>
  <PresentationFormat>Экран (4:3)</PresentationFormat>
  <Paragraphs>114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Вид из окон вертолета</vt:lpstr>
      <vt:lpstr>Коренные жители севера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Галина</cp:lastModifiedBy>
  <cp:revision>39</cp:revision>
  <dcterms:created xsi:type="dcterms:W3CDTF">2019-10-24T15:39:51Z</dcterms:created>
  <dcterms:modified xsi:type="dcterms:W3CDTF">2022-02-21T03:26:56Z</dcterms:modified>
</cp:coreProperties>
</file>