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20B8A-6390-4E48-85ED-5572ECFC815B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42418E-0F7B-4972-897D-E224A15E29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347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gif"/><Relationship Id="rId7" Type="http://schemas.openxmlformats.org/officeDocument/2006/relationships/image" Target="../media/image41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gif"/><Relationship Id="rId7" Type="http://schemas.openxmlformats.org/officeDocument/2006/relationships/image" Target="../media/image49.jpe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7851648" cy="2914672"/>
          </a:xfrm>
        </p:spPr>
        <p:txBody>
          <a:bodyPr>
            <a:normAutofit fontScale="90000"/>
          </a:bodyPr>
          <a:lstStyle/>
          <a:p>
            <a:r>
              <a:rPr lang="ru-RU" dirty="0"/>
              <a:t>«Пальчиковые игры как средство развития речи у детей раннего и младшего дошкольного возраста»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000504"/>
            <a:ext cx="5887798" cy="1714512"/>
          </a:xfrm>
        </p:spPr>
        <p:txBody>
          <a:bodyPr>
            <a:normAutofit/>
          </a:bodyPr>
          <a:lstStyle/>
          <a:p>
            <a:r>
              <a:rPr lang="ru-RU" u="sng" dirty="0"/>
              <a:t>Подготовила</a:t>
            </a:r>
            <a:r>
              <a:rPr lang="ru-RU" u="sng" dirty="0" smtClean="0"/>
              <a:t>: Антоненко Ирина Леонидовна</a:t>
            </a:r>
            <a:endParaRPr lang="ru-RU" dirty="0"/>
          </a:p>
          <a:p>
            <a:r>
              <a:rPr lang="ru-RU" sz="1800" dirty="0"/>
              <a:t>воспитатель </a:t>
            </a:r>
            <a:r>
              <a:rPr lang="ru-RU" sz="1800" dirty="0" smtClean="0"/>
              <a:t>МДОАУ « Родничок « № 39 </a:t>
            </a:r>
            <a:r>
              <a:rPr lang="ru-RU" sz="1800" dirty="0" err="1" smtClean="0"/>
              <a:t>г.Орск</a:t>
            </a:r>
            <a:r>
              <a:rPr lang="ru-RU" sz="1800" dirty="0" smtClean="0"/>
              <a:t> </a:t>
            </a:r>
            <a:r>
              <a:rPr lang="ru-RU" sz="1800" dirty="0" err="1" smtClean="0"/>
              <a:t>сКрыловка</a:t>
            </a:r>
            <a:r>
              <a:rPr lang="ru-RU" sz="1800" dirty="0" smtClean="0"/>
              <a:t>. 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122_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214818"/>
            <a:ext cx="1828793" cy="2216719"/>
          </a:xfrm>
          <a:prstGeom prst="rect">
            <a:avLst/>
          </a:prstGeom>
        </p:spPr>
      </p:pic>
      <p:pic>
        <p:nvPicPr>
          <p:cNvPr id="5" name="Рисунок 4" descr="1466156750_34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5577831"/>
            <a:ext cx="2000264" cy="12801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5"/>
            <a:ext cx="5715040" cy="642942"/>
          </a:xfrm>
        </p:spPr>
        <p:txBody>
          <a:bodyPr>
            <a:noAutofit/>
          </a:bodyPr>
          <a:lstStyle/>
          <a:p>
            <a:r>
              <a:rPr lang="ru-RU" sz="2800" dirty="0"/>
              <a:t>«МЫ ВО ДВОР ПОШЛИ ГУЛЯТЬ»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85720" y="2828784"/>
            <a:ext cx="3357586" cy="2957669"/>
          </a:xfrm>
        </p:spPr>
        <p:txBody>
          <a:bodyPr>
            <a:normAutofit/>
          </a:bodyPr>
          <a:lstStyle/>
          <a:p>
            <a:r>
              <a:rPr lang="ru-RU" sz="1600" b="1" dirty="0"/>
              <a:t>Раз, два, три, четыре, пять</a:t>
            </a:r>
          </a:p>
          <a:p>
            <a:r>
              <a:rPr lang="ru-RU" sz="1600" b="1" dirty="0"/>
              <a:t>Мы во двор пошли гулять.</a:t>
            </a:r>
          </a:p>
          <a:p>
            <a:r>
              <a:rPr lang="ru-RU" sz="1600" b="1" dirty="0"/>
              <a:t>Бабу снежную лепили,</a:t>
            </a:r>
          </a:p>
          <a:p>
            <a:r>
              <a:rPr lang="ru-RU" sz="1600" b="1" dirty="0"/>
              <a:t>Птичек крошками кормили,</a:t>
            </a:r>
          </a:p>
          <a:p>
            <a:r>
              <a:rPr lang="ru-RU" sz="1600" b="1" dirty="0"/>
              <a:t>Весело с горы катались, </a:t>
            </a:r>
          </a:p>
          <a:p>
            <a:r>
              <a:rPr lang="ru-RU" sz="1600" b="1" dirty="0"/>
              <a:t>А потом в снегу валялись.</a:t>
            </a:r>
          </a:p>
          <a:p>
            <a:r>
              <a:rPr lang="ru-RU" sz="1600" b="1" dirty="0"/>
              <a:t>Все в снегу домой пришли,</a:t>
            </a:r>
          </a:p>
          <a:p>
            <a:r>
              <a:rPr lang="ru-RU" sz="1600" b="1" dirty="0"/>
              <a:t>Съели суп и спать легли.</a:t>
            </a:r>
          </a:p>
        </p:txBody>
      </p:sp>
      <p:pic>
        <p:nvPicPr>
          <p:cNvPr id="5" name="Рисунок 4" descr="baddb32e631d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921" b="2921"/>
          <a:stretch>
            <a:fillRect/>
          </a:stretch>
        </p:blipFill>
        <p:spPr>
          <a:xfrm rot="420000">
            <a:off x="7570702" y="314541"/>
            <a:ext cx="1286854" cy="1615552"/>
          </a:xfrm>
        </p:spPr>
      </p:pic>
      <p:pic>
        <p:nvPicPr>
          <p:cNvPr id="6" name="Рисунок 5" descr="DSC_0017.JPG"/>
          <p:cNvPicPr>
            <a:picLocks noChangeAspect="1"/>
          </p:cNvPicPr>
          <p:nvPr/>
        </p:nvPicPr>
        <p:blipFill>
          <a:blip r:embed="rId3" cstate="print"/>
          <a:srcRect l="8593" t="23047" r="16406"/>
          <a:stretch>
            <a:fillRect/>
          </a:stretch>
        </p:blipFill>
        <p:spPr>
          <a:xfrm>
            <a:off x="285720" y="1142984"/>
            <a:ext cx="2367224" cy="1619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DSC_0018.JPG"/>
          <p:cNvPicPr>
            <a:picLocks noChangeAspect="1"/>
          </p:cNvPicPr>
          <p:nvPr/>
        </p:nvPicPr>
        <p:blipFill>
          <a:blip r:embed="rId4" cstate="print"/>
          <a:srcRect l="8593" t="6640" r="13281"/>
          <a:stretch>
            <a:fillRect/>
          </a:stretch>
        </p:blipFill>
        <p:spPr>
          <a:xfrm>
            <a:off x="3286116" y="1111774"/>
            <a:ext cx="2071702" cy="1650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_0020.JPG"/>
          <p:cNvPicPr>
            <a:picLocks noChangeAspect="1"/>
          </p:cNvPicPr>
          <p:nvPr/>
        </p:nvPicPr>
        <p:blipFill>
          <a:blip r:embed="rId5" cstate="print"/>
          <a:srcRect l="5468" t="14844" r="10937"/>
          <a:stretch>
            <a:fillRect/>
          </a:stretch>
        </p:blipFill>
        <p:spPr>
          <a:xfrm>
            <a:off x="5572132" y="1928802"/>
            <a:ext cx="2286016" cy="1552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SC_0021.JPG"/>
          <p:cNvPicPr>
            <a:picLocks noChangeAspect="1"/>
          </p:cNvPicPr>
          <p:nvPr/>
        </p:nvPicPr>
        <p:blipFill>
          <a:blip r:embed="rId6" cstate="print"/>
          <a:srcRect l="7031" t="30078" r="14844"/>
          <a:stretch>
            <a:fillRect/>
          </a:stretch>
        </p:blipFill>
        <p:spPr>
          <a:xfrm>
            <a:off x="3643306" y="3571876"/>
            <a:ext cx="2474365" cy="1476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SC_0022.JPG"/>
          <p:cNvPicPr>
            <a:picLocks noChangeAspect="1"/>
          </p:cNvPicPr>
          <p:nvPr/>
        </p:nvPicPr>
        <p:blipFill>
          <a:blip r:embed="rId7" cstate="print"/>
          <a:srcRect t="20703" r="9375"/>
          <a:stretch>
            <a:fillRect/>
          </a:stretch>
        </p:blipFill>
        <p:spPr>
          <a:xfrm>
            <a:off x="6357950" y="3714752"/>
            <a:ext cx="2408446" cy="1404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SC_0024.JPG"/>
          <p:cNvPicPr>
            <a:picLocks noChangeAspect="1"/>
          </p:cNvPicPr>
          <p:nvPr/>
        </p:nvPicPr>
        <p:blipFill>
          <a:blip r:embed="rId8" cstate="print"/>
          <a:srcRect l="7031" t="16015" r="8593"/>
          <a:stretch>
            <a:fillRect/>
          </a:stretch>
        </p:blipFill>
        <p:spPr>
          <a:xfrm>
            <a:off x="142845" y="5143512"/>
            <a:ext cx="2071702" cy="1547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DSC_0027.JPG"/>
          <p:cNvPicPr>
            <a:picLocks noChangeAspect="1"/>
          </p:cNvPicPr>
          <p:nvPr/>
        </p:nvPicPr>
        <p:blipFill>
          <a:blip r:embed="rId9" cstate="print"/>
          <a:srcRect l="7031" t="11328" r="12500"/>
          <a:stretch>
            <a:fillRect/>
          </a:stretch>
        </p:blipFill>
        <p:spPr>
          <a:xfrm>
            <a:off x="2428860" y="5143512"/>
            <a:ext cx="2071702" cy="1547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DSC_0028.JPG"/>
          <p:cNvPicPr>
            <a:picLocks noChangeAspect="1"/>
          </p:cNvPicPr>
          <p:nvPr/>
        </p:nvPicPr>
        <p:blipFill>
          <a:blip r:embed="rId10" cstate="print"/>
          <a:srcRect t="16015" r="19531"/>
          <a:stretch>
            <a:fillRect/>
          </a:stretch>
        </p:blipFill>
        <p:spPr>
          <a:xfrm>
            <a:off x="4643438" y="5357826"/>
            <a:ext cx="1916501" cy="1333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DSC_0029.JPG"/>
          <p:cNvPicPr>
            <a:picLocks noChangeAspect="1"/>
          </p:cNvPicPr>
          <p:nvPr/>
        </p:nvPicPr>
        <p:blipFill>
          <a:blip r:embed="rId11" cstate="print"/>
          <a:srcRect l="7031" t="30078" r="19531"/>
          <a:stretch>
            <a:fillRect/>
          </a:stretch>
        </p:blipFill>
        <p:spPr>
          <a:xfrm>
            <a:off x="6858016" y="5357826"/>
            <a:ext cx="2100813" cy="1333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071678"/>
            <a:ext cx="8305800" cy="1000132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  <p:pic>
        <p:nvPicPr>
          <p:cNvPr id="6" name="Рисунок 5" descr="liniia-75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3786190"/>
            <a:ext cx="2531166" cy="2609855"/>
          </a:xfrm>
          <a:prstGeom prst="rect">
            <a:avLst/>
          </a:prstGeom>
        </p:spPr>
      </p:pic>
      <p:pic>
        <p:nvPicPr>
          <p:cNvPr id="7" name="Рисунок 6" descr="080511_0650_refreshingm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3714752"/>
            <a:ext cx="2500330" cy="2500330"/>
          </a:xfrm>
          <a:prstGeom prst="rect">
            <a:avLst/>
          </a:prstGeom>
        </p:spPr>
      </p:pic>
      <p:pic>
        <p:nvPicPr>
          <p:cNvPr id="8" name="Рисунок 7" descr="Пальчи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286124"/>
            <a:ext cx="3032124" cy="3032124"/>
          </a:xfrm>
          <a:prstGeom prst="rect">
            <a:avLst/>
          </a:prstGeom>
        </p:spPr>
      </p:pic>
      <p:pic>
        <p:nvPicPr>
          <p:cNvPr id="9" name="Рисунок 8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3174" y="357166"/>
            <a:ext cx="3500462" cy="19690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642918"/>
            <a:ext cx="6257940" cy="1428760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/>
              <a:t>«Ум ребенка находится на кончиках его пальцев».</a:t>
            </a: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000" i="1" dirty="0"/>
              <a:t> В.А. Сухомлинский </a:t>
            </a:r>
            <a:r>
              <a:rPr lang="ru-RU" sz="2400" i="1" dirty="0"/>
              <a:t/>
            </a:r>
            <a:br>
              <a:rPr lang="ru-RU" sz="2400" i="1" dirty="0"/>
            </a:br>
            <a:endParaRPr lang="ru-RU" sz="2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681418"/>
          </a:xfrm>
        </p:spPr>
        <p:txBody>
          <a:bodyPr>
            <a:normAutofit/>
          </a:bodyPr>
          <a:lstStyle/>
          <a:p>
            <a:r>
              <a:rPr lang="ru-RU" sz="2000" b="1" dirty="0"/>
              <a:t>Пальчиковые игры</a:t>
            </a:r>
            <a:r>
              <a:rPr lang="ru-RU" sz="2000" dirty="0"/>
              <a:t> — это общепринятое название занятий на развитие </a:t>
            </a:r>
          </a:p>
          <a:p>
            <a:pPr>
              <a:buNone/>
            </a:pPr>
            <a:r>
              <a:rPr lang="ru-RU" sz="2000" dirty="0"/>
              <a:t>      мелкой моторики у детей.</a:t>
            </a:r>
          </a:p>
          <a:p>
            <a:endParaRPr lang="ru-RU" sz="2000" dirty="0"/>
          </a:p>
          <a:p>
            <a:r>
              <a:rPr lang="ru-RU" sz="2000" dirty="0"/>
              <a:t>Как правило, пальчиковые игры сопровождаются рифмованными историями или сказками, чтобы занятие было интересно ребёнку.</a:t>
            </a:r>
          </a:p>
          <a:p>
            <a:endParaRPr lang="ru-RU" sz="2000" dirty="0"/>
          </a:p>
          <a:p>
            <a:r>
              <a:rPr lang="ru-RU" sz="2000" dirty="0"/>
              <a:t>Связь пальцевой моторики и речевой функции была подтверждена исследователями Института физиологии детей и подростков.</a:t>
            </a:r>
          </a:p>
        </p:txBody>
      </p:sp>
      <p:pic>
        <p:nvPicPr>
          <p:cNvPr id="4" name="Рисунок 3" descr="359fc01387a9dbaf77121811e2f674d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42852"/>
            <a:ext cx="1928826" cy="2455702"/>
          </a:xfrm>
          <a:prstGeom prst="rect">
            <a:avLst/>
          </a:prstGeom>
        </p:spPr>
      </p:pic>
      <p:pic>
        <p:nvPicPr>
          <p:cNvPr id="5" name="Рисунок 4" descr="bratiki.jpg"/>
          <p:cNvPicPr>
            <a:picLocks noChangeAspect="1"/>
          </p:cNvPicPr>
          <p:nvPr/>
        </p:nvPicPr>
        <p:blipFill>
          <a:blip r:embed="rId3"/>
          <a:srcRect l="7036" r="17587"/>
          <a:stretch>
            <a:fillRect/>
          </a:stretch>
        </p:blipFill>
        <p:spPr>
          <a:xfrm>
            <a:off x="6643702" y="2143116"/>
            <a:ext cx="2143140" cy="1847850"/>
          </a:xfrm>
          <a:prstGeom prst="rect">
            <a:avLst/>
          </a:prstGeom>
        </p:spPr>
      </p:pic>
      <p:pic>
        <p:nvPicPr>
          <p:cNvPr id="6" name="Рисунок 5" descr="0_62033_3e110352_X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3881" y="1381970"/>
            <a:ext cx="1352565" cy="14755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971306.jpg"/>
          <p:cNvPicPr>
            <a:picLocks noChangeAspect="1"/>
          </p:cNvPicPr>
          <p:nvPr/>
        </p:nvPicPr>
        <p:blipFill>
          <a:blip r:embed="rId2" cstate="print"/>
          <a:srcRect t="26626"/>
          <a:stretch>
            <a:fillRect/>
          </a:stretch>
        </p:blipFill>
        <p:spPr>
          <a:xfrm>
            <a:off x="3071802" y="5500702"/>
            <a:ext cx="2571768" cy="12079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Значение пальчиковых игр: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rmAutofit/>
          </a:bodyPr>
          <a:lstStyle/>
          <a:p>
            <a:pPr marL="180975" indent="-180975">
              <a:spcBef>
                <a:spcPts val="0"/>
              </a:spcBef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Пальчиковые игры развивают мелкую моторику, что </a:t>
            </a:r>
          </a:p>
          <a:p>
            <a:pPr marL="180975" indent="-180975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стимулирует развитие речевых центров. Развитие мелкой моторики </a:t>
            </a:r>
          </a:p>
          <a:p>
            <a:pPr marL="180975" indent="-180975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готовит руки ребёнка к разнообразным действиям в будущем: </a:t>
            </a:r>
          </a:p>
          <a:p>
            <a:pPr marL="180975" indent="-180975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рисованию, письму, различным манипуляциям с предметами и т. д.</a:t>
            </a:r>
          </a:p>
          <a:p>
            <a:pPr marL="180975" indent="-180975">
              <a:spcBef>
                <a:spcPts val="0"/>
              </a:spcBef>
              <a:buNone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marL="180975" indent="-180975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Занятия пальчиковыми играми способствуют расширению словарного </a:t>
            </a:r>
          </a:p>
          <a:p>
            <a:pPr marL="180975" indent="-180975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запаса, а если стихотворение не проговаривать, а напевать — то и музыкального слуха.</a:t>
            </a:r>
          </a:p>
          <a:p>
            <a:pPr marL="180975" indent="-180975"/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marL="180975" indent="-180975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Занятия пальчиковыми играми помогают достичь тесного контакта, в </a:t>
            </a:r>
          </a:p>
          <a:p>
            <a:pPr marL="180975" indent="-180975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том числе и тактильного, между взрослым и ребёнком, что </a:t>
            </a:r>
          </a:p>
          <a:p>
            <a:pPr marL="180975" indent="-180975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положительно сказывается на дальнейших отношениях между ними и, наконец, такие занятия, как правило, очень нравятся малышам.</a:t>
            </a:r>
          </a:p>
        </p:txBody>
      </p:sp>
      <p:pic>
        <p:nvPicPr>
          <p:cNvPr id="5" name="Рисунок 4" descr="hello_html_45a8a9e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428604"/>
            <a:ext cx="2357454" cy="1571636"/>
          </a:xfrm>
          <a:prstGeom prst="rect">
            <a:avLst/>
          </a:prstGeom>
        </p:spPr>
      </p:pic>
      <p:pic>
        <p:nvPicPr>
          <p:cNvPr id="6" name="Рисунок 5" descr="b6e02514980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3835" y="5429264"/>
            <a:ext cx="1235450" cy="12601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: Развитие тонких движений пальцев рук, развитие речи детей раннего и младшего дошкольного возраста.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fontScale="92500" lnSpcReduction="10000"/>
          </a:bodyPr>
          <a:lstStyle/>
          <a:p>
            <a:pPr marL="514350" indent="-514350" fontAlgn="base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Развивать мелкую мускулатуру пальцев руки, точную координацию движений.</a:t>
            </a:r>
          </a:p>
          <a:p>
            <a:pPr marL="514350" indent="-514350"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Совершенствовать зрительно–двигательную координацию и ориентировку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микро пространстве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Совершенствовать умение детей учитывать сенсорные свойства предметов в различных видах деятельности: пальчиковые игры с предметами, изобразительной, конструктивной.</a:t>
            </a:r>
          </a:p>
          <a:p>
            <a:pPr marL="514350" indent="-514350"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Совершенствовать умение подражать взрослому, понимать смысл речи.</a:t>
            </a:r>
          </a:p>
          <a:p>
            <a:pPr marL="514350" indent="-514350"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Совершенствовать произвольное внимание, зрительную память, аналитическое восприятие речи.</a:t>
            </a:r>
          </a:p>
          <a:p>
            <a:endParaRPr lang="ru-RU" dirty="0"/>
          </a:p>
        </p:txBody>
      </p:sp>
      <p:pic>
        <p:nvPicPr>
          <p:cNvPr id="4" name="Рисунок 3" descr="efaa2374e3b73d1d80ae2ae6ca4f0a0b07485b22_5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9153" y="785794"/>
            <a:ext cx="2149979" cy="1809746"/>
          </a:xfrm>
          <a:prstGeom prst="rect">
            <a:avLst/>
          </a:prstGeom>
        </p:spPr>
      </p:pic>
      <p:pic>
        <p:nvPicPr>
          <p:cNvPr id="5" name="Рисунок 4" descr="55366418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786454"/>
            <a:ext cx="2628918" cy="8572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mage.png"/>
          <p:cNvPicPr>
            <a:picLocks noChangeAspect="1"/>
          </p:cNvPicPr>
          <p:nvPr/>
        </p:nvPicPr>
        <p:blipFill>
          <a:blip r:embed="rId2" cstate="print"/>
          <a:srcRect l="17896" t="16674" r="14329" b="16674"/>
          <a:stretch>
            <a:fillRect/>
          </a:stretch>
        </p:blipFill>
        <p:spPr>
          <a:xfrm>
            <a:off x="2928926" y="4643446"/>
            <a:ext cx="1000132" cy="16317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4614866" cy="57150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Виды пальчиковых игр: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214282" y="857250"/>
            <a:ext cx="3824318" cy="5786438"/>
          </a:xfrm>
        </p:spPr>
        <p:txBody>
          <a:bodyPr>
            <a:normAutofit fontScale="70000" lnSpcReduction="20000"/>
          </a:bodyPr>
          <a:lstStyle/>
          <a:p>
            <a:r>
              <a:rPr lang="ru-RU" sz="3200" b="1" i="1" dirty="0"/>
              <a:t>И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гры-манипуляции</a:t>
            </a:r>
          </a:p>
          <a:p>
            <a:pPr>
              <a:buNone/>
            </a:pPr>
            <a:r>
              <a:rPr lang="ru-RU" dirty="0"/>
              <a:t>развивают воображение, </a:t>
            </a:r>
          </a:p>
          <a:p>
            <a:pPr>
              <a:buNone/>
            </a:pPr>
            <a:r>
              <a:rPr lang="ru-RU" dirty="0"/>
              <a:t>когда ребенок в каждом</a:t>
            </a:r>
          </a:p>
          <a:p>
            <a:pPr>
              <a:buNone/>
            </a:pPr>
            <a:r>
              <a:rPr lang="ru-RU" dirty="0"/>
              <a:t> пальчике видит </a:t>
            </a:r>
          </a:p>
          <a:p>
            <a:pPr>
              <a:buNone/>
            </a:pPr>
            <a:r>
              <a:rPr lang="ru-RU" dirty="0"/>
              <a:t>определенный образ.</a:t>
            </a:r>
          </a:p>
          <a:p>
            <a:pPr>
              <a:buNone/>
            </a:pPr>
            <a:r>
              <a:rPr lang="ru-RU" dirty="0"/>
              <a:t> </a:t>
            </a:r>
          </a:p>
          <a:p>
            <a:r>
              <a:rPr lang="ru-RU" sz="2900" b="1" i="1" dirty="0"/>
              <a:t>Сюжетные пальчиковые упражнения</a:t>
            </a:r>
            <a:endParaRPr lang="ru-RU" sz="2900" b="1" dirty="0"/>
          </a:p>
          <a:p>
            <a:pPr>
              <a:buNone/>
            </a:pPr>
            <a:r>
              <a:rPr lang="ru-RU" dirty="0"/>
              <a:t>Позволяют детям изображать предметы мебели</a:t>
            </a:r>
          </a:p>
          <a:p>
            <a:pPr>
              <a:buNone/>
            </a:pPr>
            <a:r>
              <a:rPr lang="ru-RU" dirty="0"/>
              <a:t> и транспорта,</a:t>
            </a:r>
          </a:p>
          <a:p>
            <a:pPr>
              <a:buNone/>
            </a:pPr>
            <a:r>
              <a:rPr lang="ru-RU" dirty="0"/>
              <a:t> птиц, домашних и диких </a:t>
            </a:r>
          </a:p>
          <a:p>
            <a:pPr>
              <a:buNone/>
            </a:pPr>
            <a:r>
              <a:rPr lang="ru-RU" dirty="0"/>
              <a:t>животных,</a:t>
            </a:r>
          </a:p>
          <a:p>
            <a:pPr>
              <a:buNone/>
            </a:pPr>
            <a:r>
              <a:rPr lang="ru-RU" dirty="0"/>
              <a:t> деревья, насекомых.</a:t>
            </a:r>
          </a:p>
          <a:p>
            <a:pPr>
              <a:buNone/>
            </a:pPr>
            <a:endParaRPr lang="ru-RU" dirty="0"/>
          </a:p>
          <a:p>
            <a:pPr marL="273050" indent="-273050"/>
            <a:r>
              <a:rPr lang="ru-RU" b="1" i="1" dirty="0"/>
              <a:t>Пальчиковые </a:t>
            </a:r>
          </a:p>
          <a:p>
            <a:pPr marL="273050" indent="-273050"/>
            <a:r>
              <a:rPr lang="ru-RU" b="1" i="1" dirty="0"/>
              <a:t>упражнения </a:t>
            </a:r>
            <a:r>
              <a:rPr lang="ru-RU" b="1" i="1" dirty="0" err="1"/>
              <a:t>кинезиологические</a:t>
            </a:r>
            <a:r>
              <a:rPr lang="ru-RU" b="1" i="1" dirty="0"/>
              <a:t> </a:t>
            </a:r>
            <a:r>
              <a:rPr lang="ru-RU" dirty="0"/>
              <a:t>(гимнастика мозга)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5105400" y="357188"/>
            <a:ext cx="4038600" cy="599757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200" b="1" i="1" dirty="0"/>
              <a:t>Пальчиковые игры, включающие </a:t>
            </a:r>
            <a:r>
              <a:rPr lang="ru-RU" sz="2200" b="1" i="1" dirty="0" err="1"/>
              <a:t>самомассаж</a:t>
            </a:r>
            <a:r>
              <a:rPr lang="ru-RU" sz="2200" b="1" i="1" dirty="0"/>
              <a:t> пальцев и кистей рук</a:t>
            </a:r>
          </a:p>
          <a:p>
            <a:pPr>
              <a:spcBef>
                <a:spcPts val="0"/>
              </a:spcBef>
              <a:buNone/>
            </a:pPr>
            <a:r>
              <a:rPr lang="ru-RU" sz="1900" dirty="0"/>
              <a:t>Здесь применяются традиционные массажные движения - растирание, </a:t>
            </a:r>
          </a:p>
          <a:p>
            <a:pPr>
              <a:spcBef>
                <a:spcPts val="0"/>
              </a:spcBef>
              <a:buNone/>
            </a:pPr>
            <a:r>
              <a:rPr lang="ru-RU" sz="1900" dirty="0"/>
              <a:t>разминание, </a:t>
            </a:r>
          </a:p>
          <a:p>
            <a:pPr>
              <a:spcBef>
                <a:spcPts val="0"/>
              </a:spcBef>
              <a:buNone/>
            </a:pPr>
            <a:r>
              <a:rPr lang="ru-RU" sz="1900" dirty="0"/>
              <a:t>пощипывание,</a:t>
            </a:r>
          </a:p>
          <a:p>
            <a:pPr>
              <a:spcBef>
                <a:spcPts val="0"/>
              </a:spcBef>
              <a:buNone/>
            </a:pPr>
            <a:r>
              <a:rPr lang="ru-RU" sz="1900" dirty="0"/>
              <a:t> надавливание.</a:t>
            </a:r>
          </a:p>
          <a:p>
            <a:pPr>
              <a:buNone/>
            </a:pPr>
            <a:endParaRPr lang="ru-RU" sz="2200" b="1" dirty="0"/>
          </a:p>
          <a:p>
            <a:r>
              <a:rPr lang="ru-RU" b="1" i="1" dirty="0"/>
              <a:t>Театр в руке</a:t>
            </a:r>
            <a:endParaRPr lang="ru-RU" b="1" dirty="0"/>
          </a:p>
          <a:p>
            <a:pPr marL="895350" indent="-895350">
              <a:buNone/>
            </a:pPr>
            <a:r>
              <a:rPr lang="ru-RU" dirty="0"/>
              <a:t> </a:t>
            </a:r>
            <a:r>
              <a:rPr lang="ru-RU" sz="1800" dirty="0"/>
              <a:t>Развивают память и внимание, повышают общий тонус, снимают эмоциональное напряжение.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f8a66cf991ce7ad347ef692e355f9f5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3214686"/>
            <a:ext cx="1541222" cy="1037756"/>
          </a:xfrm>
          <a:prstGeom prst="rect">
            <a:avLst/>
          </a:prstGeom>
        </p:spPr>
      </p:pic>
      <p:pic>
        <p:nvPicPr>
          <p:cNvPr id="7" name="Рисунок 6" descr="0008-020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1214422"/>
            <a:ext cx="1340262" cy="1197300"/>
          </a:xfrm>
          <a:prstGeom prst="rect">
            <a:avLst/>
          </a:prstGeom>
        </p:spPr>
      </p:pic>
      <p:pic>
        <p:nvPicPr>
          <p:cNvPr id="9" name="Рисунок 8" descr="DSC_0185.JPG"/>
          <p:cNvPicPr>
            <a:picLocks noChangeAspect="1"/>
          </p:cNvPicPr>
          <p:nvPr/>
        </p:nvPicPr>
        <p:blipFill>
          <a:blip r:embed="rId5" cstate="print"/>
          <a:srcRect t="19531" r="64063" b="13672"/>
          <a:stretch>
            <a:fillRect/>
          </a:stretch>
        </p:blipFill>
        <p:spPr>
          <a:xfrm>
            <a:off x="7358082" y="2285992"/>
            <a:ext cx="1214414" cy="1504831"/>
          </a:xfrm>
          <a:prstGeom prst="rect">
            <a:avLst/>
          </a:prstGeom>
        </p:spPr>
      </p:pic>
      <p:pic>
        <p:nvPicPr>
          <p:cNvPr id="10" name="Рисунок 9" descr="DSC_0036.JPG"/>
          <p:cNvPicPr>
            <a:picLocks noChangeAspect="1"/>
          </p:cNvPicPr>
          <p:nvPr/>
        </p:nvPicPr>
        <p:blipFill>
          <a:blip r:embed="rId6" cstate="print"/>
          <a:srcRect l="11719" t="13672" r="32812" b="3125"/>
          <a:stretch>
            <a:fillRect/>
          </a:stretch>
        </p:blipFill>
        <p:spPr>
          <a:xfrm>
            <a:off x="4572000" y="4929198"/>
            <a:ext cx="1357322" cy="1357322"/>
          </a:xfrm>
          <a:prstGeom prst="rect">
            <a:avLst/>
          </a:prstGeom>
        </p:spPr>
      </p:pic>
      <p:pic>
        <p:nvPicPr>
          <p:cNvPr id="11" name="Рисунок 10" descr="1419855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9454" y="5262425"/>
            <a:ext cx="1952627" cy="1595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DSCN5573.JPG"/>
          <p:cNvPicPr>
            <a:picLocks noChangeAspect="1"/>
          </p:cNvPicPr>
          <p:nvPr/>
        </p:nvPicPr>
        <p:blipFill>
          <a:blip r:embed="rId2" cstate="print"/>
          <a:srcRect l="25000" t="9375" r="23611" b="28125"/>
          <a:stretch>
            <a:fillRect/>
          </a:stretch>
        </p:blipFill>
        <p:spPr>
          <a:xfrm>
            <a:off x="5786446" y="4714884"/>
            <a:ext cx="1233496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Использование пальчиковых игр в период адаптации детей раннего возраста к условиям дошкольного учреждения.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500174"/>
            <a:ext cx="5786478" cy="3000396"/>
          </a:xfrm>
        </p:spPr>
        <p:txBody>
          <a:bodyPr>
            <a:normAutofit/>
          </a:bodyPr>
          <a:lstStyle/>
          <a:p>
            <a:r>
              <a:rPr lang="ru-RU" sz="2000" dirty="0"/>
              <a:t>Пальчиковые игры позволяют наладить доверительные отношения между взрослым и ребенком;</a:t>
            </a:r>
          </a:p>
          <a:p>
            <a:r>
              <a:rPr lang="ru-RU" sz="2000" dirty="0"/>
              <a:t>Помогают  детям преодолеть стрессовые ситуации, связанные с протеканием процесса адаптации;</a:t>
            </a:r>
          </a:p>
          <a:p>
            <a:r>
              <a:rPr lang="ru-RU" sz="2000" dirty="0"/>
              <a:t>Пальчиковые игры дарят малышам минуты радости,  </a:t>
            </a:r>
            <a:r>
              <a:rPr lang="ru-RU" sz="2000" dirty="0" smtClean="0"/>
              <a:t>вызывают </a:t>
            </a:r>
            <a:r>
              <a:rPr lang="ru-RU" sz="2000" dirty="0"/>
              <a:t>у них  положительное отношение к детскому саду.</a:t>
            </a:r>
          </a:p>
        </p:txBody>
      </p:sp>
      <p:pic>
        <p:nvPicPr>
          <p:cNvPr id="4" name="Рисунок 3" descr="DSC_0252.JPG"/>
          <p:cNvPicPr>
            <a:picLocks noChangeAspect="1"/>
          </p:cNvPicPr>
          <p:nvPr/>
        </p:nvPicPr>
        <p:blipFill>
          <a:blip r:embed="rId3" cstate="print"/>
          <a:srcRect l="5468" t="17187" r="14062"/>
          <a:stretch>
            <a:fillRect/>
          </a:stretch>
        </p:blipFill>
        <p:spPr>
          <a:xfrm>
            <a:off x="285720" y="1214422"/>
            <a:ext cx="2783718" cy="1909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SC_01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429000"/>
            <a:ext cx="2786082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af8f841445adf8ccb1b2e3c88ec79e6d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17881">
            <a:off x="2817536" y="4582984"/>
            <a:ext cx="2886152" cy="2016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_0248.JPG"/>
          <p:cNvPicPr>
            <a:picLocks noChangeAspect="1"/>
          </p:cNvPicPr>
          <p:nvPr/>
        </p:nvPicPr>
        <p:blipFill>
          <a:blip r:embed="rId6" cstate="print"/>
          <a:srcRect l="28906" t="17187" r="32812"/>
          <a:stretch>
            <a:fillRect/>
          </a:stretch>
        </p:blipFill>
        <p:spPr>
          <a:xfrm>
            <a:off x="142844" y="4929198"/>
            <a:ext cx="1216121" cy="1753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SCN5574.JPG"/>
          <p:cNvPicPr>
            <a:picLocks noChangeAspect="1"/>
          </p:cNvPicPr>
          <p:nvPr/>
        </p:nvPicPr>
        <p:blipFill>
          <a:blip r:embed="rId7" cstate="print"/>
          <a:srcRect l="13281" t="14583" r="6250"/>
          <a:stretch>
            <a:fillRect/>
          </a:stretch>
        </p:blipFill>
        <p:spPr>
          <a:xfrm>
            <a:off x="6929454" y="4143380"/>
            <a:ext cx="2088254" cy="1662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SCN5588.JPG"/>
          <p:cNvPicPr>
            <a:picLocks noChangeAspect="1"/>
          </p:cNvPicPr>
          <p:nvPr/>
        </p:nvPicPr>
        <p:blipFill>
          <a:blip r:embed="rId8" cstate="print"/>
          <a:srcRect l="22222" t="21875" r="26389" b="15243"/>
          <a:stretch>
            <a:fillRect/>
          </a:stretch>
        </p:blipFill>
        <p:spPr>
          <a:xfrm>
            <a:off x="1714480" y="5000636"/>
            <a:ext cx="1071570" cy="1748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cute52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15272" y="5643578"/>
            <a:ext cx="10953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38090"/>
            <a:ext cx="2571767" cy="57150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«Улитка»</a:t>
            </a:r>
          </a:p>
        </p:txBody>
      </p:sp>
      <p:pic>
        <p:nvPicPr>
          <p:cNvPr id="4" name="Содержимое 3" descr="jivotniea-3800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0"/>
            <a:ext cx="1143008" cy="571504"/>
          </a:xfrm>
        </p:spPr>
      </p:pic>
      <p:sp>
        <p:nvSpPr>
          <p:cNvPr id="5" name="Прямоугольник 4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2571743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SC_0132.JPG"/>
          <p:cNvPicPr>
            <a:picLocks noChangeAspect="1"/>
          </p:cNvPicPr>
          <p:nvPr/>
        </p:nvPicPr>
        <p:blipFill>
          <a:blip r:embed="rId3" cstate="print"/>
          <a:srcRect l="23437" t="19531" r="40625" b="14844"/>
          <a:stretch>
            <a:fillRect/>
          </a:stretch>
        </p:blipFill>
        <p:spPr>
          <a:xfrm>
            <a:off x="857224" y="785794"/>
            <a:ext cx="1357321" cy="1658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_0133.JPG"/>
          <p:cNvPicPr>
            <a:picLocks noChangeAspect="1"/>
          </p:cNvPicPr>
          <p:nvPr/>
        </p:nvPicPr>
        <p:blipFill>
          <a:blip r:embed="rId4" cstate="print"/>
          <a:srcRect l="20312" t="20703" r="32031" b="16015"/>
          <a:stretch>
            <a:fillRect/>
          </a:stretch>
        </p:blipFill>
        <p:spPr>
          <a:xfrm>
            <a:off x="857224" y="2786058"/>
            <a:ext cx="1694668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571473" y="2357430"/>
            <a:ext cx="2143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b="1" dirty="0">
                <a:latin typeface="Times New Roman" pitchFamily="18" charset="0"/>
                <a:cs typeface="Times New Roman" pitchFamily="18" charset="0"/>
              </a:rPr>
              <a:t>1.Улитка, улитка,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4286256"/>
            <a:ext cx="1428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2.покажи</a:t>
            </a:r>
          </a:p>
        </p:txBody>
      </p:sp>
      <p:pic>
        <p:nvPicPr>
          <p:cNvPr id="12" name="Рисунок 11" descr="DSC_0134.JPG"/>
          <p:cNvPicPr>
            <a:picLocks noChangeAspect="1"/>
          </p:cNvPicPr>
          <p:nvPr/>
        </p:nvPicPr>
        <p:blipFill>
          <a:blip r:embed="rId5" cstate="print"/>
          <a:srcRect l="21094" t="13672" r="48437" b="18359"/>
          <a:stretch>
            <a:fillRect/>
          </a:stretch>
        </p:blipFill>
        <p:spPr>
          <a:xfrm>
            <a:off x="1214413" y="4643446"/>
            <a:ext cx="1152861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1285852" y="6357958"/>
            <a:ext cx="1071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b="1" dirty="0">
                <a:latin typeface="Times New Roman" pitchFamily="18" charset="0"/>
                <a:cs typeface="Times New Roman" pitchFamily="18" charset="0"/>
              </a:rPr>
              <a:t>3.рога</a:t>
            </a:r>
          </a:p>
        </p:txBody>
      </p:sp>
      <p:pic>
        <p:nvPicPr>
          <p:cNvPr id="15" name="Рисунок 14" descr="DSC_0136.JPG"/>
          <p:cNvPicPr>
            <a:picLocks noChangeAspect="1"/>
          </p:cNvPicPr>
          <p:nvPr/>
        </p:nvPicPr>
        <p:blipFill>
          <a:blip r:embed="rId6" cstate="print"/>
          <a:srcRect l="29060" t="5556" r="30769" b="30341"/>
          <a:stretch>
            <a:fillRect/>
          </a:stretch>
        </p:blipFill>
        <p:spPr>
          <a:xfrm>
            <a:off x="3571867" y="857232"/>
            <a:ext cx="1508771" cy="1605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3071802" y="2500306"/>
            <a:ext cx="2357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b="1" dirty="0">
                <a:latin typeface="Times New Roman" pitchFamily="18" charset="0"/>
                <a:cs typeface="Times New Roman" pitchFamily="18" charset="0"/>
              </a:rPr>
              <a:t>4.Дам кусок пирога</a:t>
            </a:r>
          </a:p>
        </p:txBody>
      </p:sp>
      <p:pic>
        <p:nvPicPr>
          <p:cNvPr id="17" name="Рисунок 16" descr="DSC_0137.JPG"/>
          <p:cNvPicPr>
            <a:picLocks noChangeAspect="1"/>
          </p:cNvPicPr>
          <p:nvPr/>
        </p:nvPicPr>
        <p:blipFill>
          <a:blip r:embed="rId7" cstate="print"/>
          <a:srcRect l="14062" t="27734" r="42187" b="7812"/>
          <a:stretch>
            <a:fillRect/>
          </a:stretch>
        </p:blipFill>
        <p:spPr>
          <a:xfrm>
            <a:off x="3539396" y="2857496"/>
            <a:ext cx="1527474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Прямоугольник 17"/>
          <p:cNvSpPr/>
          <p:nvPr/>
        </p:nvSpPr>
        <p:spPr>
          <a:xfrm>
            <a:off x="3714744" y="4429132"/>
            <a:ext cx="1285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b="1" dirty="0">
                <a:latin typeface="Times New Roman" pitchFamily="18" charset="0"/>
                <a:cs typeface="Times New Roman" pitchFamily="18" charset="0"/>
              </a:rPr>
              <a:t>5.пышки</a:t>
            </a:r>
          </a:p>
        </p:txBody>
      </p:sp>
      <p:pic>
        <p:nvPicPr>
          <p:cNvPr id="19" name="Рисунок 18" descr="DSC_0138.JPG"/>
          <p:cNvPicPr>
            <a:picLocks noChangeAspect="1"/>
          </p:cNvPicPr>
          <p:nvPr/>
        </p:nvPicPr>
        <p:blipFill>
          <a:blip r:embed="rId8" cstate="print"/>
          <a:srcRect l="25781" t="12500" r="39844" b="13672"/>
          <a:stretch>
            <a:fillRect/>
          </a:stretch>
        </p:blipFill>
        <p:spPr>
          <a:xfrm>
            <a:off x="3929058" y="4857760"/>
            <a:ext cx="1143008" cy="16365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Прямоугольник 19"/>
          <p:cNvSpPr/>
          <p:nvPr/>
        </p:nvSpPr>
        <p:spPr>
          <a:xfrm>
            <a:off x="3786182" y="6429396"/>
            <a:ext cx="1452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b="1" dirty="0">
                <a:latin typeface="Times New Roman" pitchFamily="18" charset="0"/>
                <a:cs typeface="Times New Roman" pitchFamily="18" charset="0"/>
              </a:rPr>
              <a:t>6.ватрушки</a:t>
            </a:r>
          </a:p>
        </p:txBody>
      </p:sp>
      <p:pic>
        <p:nvPicPr>
          <p:cNvPr id="21" name="Рисунок 20" descr="DSC_0139.JPG"/>
          <p:cNvPicPr>
            <a:picLocks noChangeAspect="1"/>
          </p:cNvPicPr>
          <p:nvPr/>
        </p:nvPicPr>
        <p:blipFill>
          <a:blip r:embed="rId9" cstate="print"/>
          <a:srcRect l="32031" t="21875" r="35156" b="18359"/>
          <a:stretch>
            <a:fillRect/>
          </a:stretch>
        </p:blipFill>
        <p:spPr>
          <a:xfrm>
            <a:off x="6416780" y="357166"/>
            <a:ext cx="1411951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 descr="DSC_0140.JPG"/>
          <p:cNvPicPr>
            <a:picLocks noChangeAspect="1"/>
          </p:cNvPicPr>
          <p:nvPr/>
        </p:nvPicPr>
        <p:blipFill>
          <a:blip r:embed="rId10" cstate="print"/>
          <a:srcRect l="17969" t="21875" r="28906" b="11328"/>
          <a:stretch>
            <a:fillRect/>
          </a:stretch>
        </p:blipFill>
        <p:spPr>
          <a:xfrm>
            <a:off x="6299044" y="2571745"/>
            <a:ext cx="1874935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 descr="DSC_0141.JPG"/>
          <p:cNvPicPr>
            <a:picLocks noChangeAspect="1"/>
          </p:cNvPicPr>
          <p:nvPr/>
        </p:nvPicPr>
        <p:blipFill>
          <a:blip r:embed="rId11" cstate="print"/>
          <a:srcRect l="25000" t="22266" r="38281" b="12109"/>
          <a:stretch>
            <a:fillRect/>
          </a:stretch>
        </p:blipFill>
        <p:spPr>
          <a:xfrm>
            <a:off x="6489344" y="4572008"/>
            <a:ext cx="1438965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Прямоугольник 23"/>
          <p:cNvSpPr/>
          <p:nvPr/>
        </p:nvSpPr>
        <p:spPr>
          <a:xfrm>
            <a:off x="6072198" y="2143116"/>
            <a:ext cx="2571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b="1" dirty="0">
                <a:latin typeface="Times New Roman" pitchFamily="18" charset="0"/>
                <a:cs typeface="Times New Roman" pitchFamily="18" charset="0"/>
              </a:rPr>
              <a:t>7.Сдобные лепешки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500826" y="4214818"/>
            <a:ext cx="2143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b="1" dirty="0">
                <a:latin typeface="Times New Roman" pitchFamily="18" charset="0"/>
                <a:cs typeface="Times New Roman" pitchFamily="18" charset="0"/>
              </a:rPr>
              <a:t>8.покажи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929454" y="6310804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b="1" dirty="0">
                <a:latin typeface="Times New Roman" pitchFamily="18" charset="0"/>
                <a:cs typeface="Times New Roman" pitchFamily="18" charset="0"/>
              </a:rPr>
              <a:t>9.рожки.</a:t>
            </a:r>
          </a:p>
        </p:txBody>
      </p:sp>
      <p:pic>
        <p:nvPicPr>
          <p:cNvPr id="27" name="Рисунок 26" descr="jivotniea-380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-142900"/>
            <a:ext cx="1214446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60c6cfb0c7b92db832d988b5da63d3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8318" b="18318"/>
          <a:stretch>
            <a:fillRect/>
          </a:stretch>
        </p:blipFill>
        <p:spPr>
          <a:xfrm rot="420000">
            <a:off x="2003364" y="303729"/>
            <a:ext cx="1548430" cy="131846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7"/>
            <a:ext cx="2536728" cy="428628"/>
          </a:xfrm>
        </p:spPr>
        <p:txBody>
          <a:bodyPr>
            <a:noAutofit/>
          </a:bodyPr>
          <a:lstStyle/>
          <a:p>
            <a:r>
              <a:rPr lang="ru-RU" sz="4000" b="1" dirty="0"/>
              <a:t>«Олень»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14282" y="1571613"/>
            <a:ext cx="2928958" cy="2786082"/>
          </a:xfrm>
        </p:spPr>
        <p:txBody>
          <a:bodyPr/>
          <a:lstStyle/>
          <a:p>
            <a:r>
              <a:rPr lang="ru-RU" sz="1800" dirty="0"/>
              <a:t>У оленя дом большой,</a:t>
            </a:r>
          </a:p>
          <a:p>
            <a:r>
              <a:rPr lang="ru-RU" sz="1800" dirty="0"/>
              <a:t>Он глядит в свое окошко.</a:t>
            </a:r>
          </a:p>
          <a:p>
            <a:r>
              <a:rPr lang="ru-RU" sz="1800" dirty="0"/>
              <a:t>Мимо заяц пробегал,</a:t>
            </a:r>
          </a:p>
          <a:p>
            <a:r>
              <a:rPr lang="ru-RU" sz="1800" dirty="0"/>
              <a:t>В дверь ему стучал.</a:t>
            </a:r>
          </a:p>
          <a:p>
            <a:r>
              <a:rPr lang="ru-RU" sz="1800" dirty="0"/>
              <a:t>«Тук-тук, дверь открой!</a:t>
            </a:r>
          </a:p>
          <a:p>
            <a:r>
              <a:rPr lang="ru-RU" sz="1800" dirty="0"/>
              <a:t>Там в лесу охотник злой!»</a:t>
            </a:r>
          </a:p>
          <a:p>
            <a:r>
              <a:rPr lang="ru-RU" sz="1800" dirty="0"/>
              <a:t>«Зайка, зайка, забегай,</a:t>
            </a:r>
          </a:p>
          <a:p>
            <a:r>
              <a:rPr lang="ru-RU" sz="1800" dirty="0"/>
              <a:t>Лапу мне давай!»</a:t>
            </a:r>
          </a:p>
          <a:p>
            <a:endParaRPr lang="ru-RU" dirty="0"/>
          </a:p>
        </p:txBody>
      </p:sp>
      <p:pic>
        <p:nvPicPr>
          <p:cNvPr id="5" name="Рисунок 4" descr="50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534" y="5715016"/>
            <a:ext cx="1826561" cy="952501"/>
          </a:xfrm>
          <a:prstGeom prst="rect">
            <a:avLst/>
          </a:prstGeom>
        </p:spPr>
      </p:pic>
      <p:pic>
        <p:nvPicPr>
          <p:cNvPr id="6" name="Рисунок 5" descr="DSC_0147.JPG"/>
          <p:cNvPicPr>
            <a:picLocks noChangeAspect="1"/>
          </p:cNvPicPr>
          <p:nvPr/>
        </p:nvPicPr>
        <p:blipFill>
          <a:blip r:embed="rId4" cstate="print"/>
          <a:srcRect l="3906" t="13672" r="29687"/>
          <a:stretch>
            <a:fillRect/>
          </a:stretch>
        </p:blipFill>
        <p:spPr>
          <a:xfrm>
            <a:off x="3643306" y="212454"/>
            <a:ext cx="2286016" cy="1981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_0148.JPG"/>
          <p:cNvPicPr>
            <a:picLocks noChangeAspect="1"/>
          </p:cNvPicPr>
          <p:nvPr/>
        </p:nvPicPr>
        <p:blipFill>
          <a:blip r:embed="rId5" cstate="print"/>
          <a:srcRect l="12500" t="27734" r="21094"/>
          <a:stretch>
            <a:fillRect/>
          </a:stretch>
        </p:blipFill>
        <p:spPr>
          <a:xfrm>
            <a:off x="3071802" y="2428868"/>
            <a:ext cx="2610882" cy="1894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SC_0149.JPG"/>
          <p:cNvPicPr>
            <a:picLocks noChangeAspect="1"/>
          </p:cNvPicPr>
          <p:nvPr/>
        </p:nvPicPr>
        <p:blipFill>
          <a:blip r:embed="rId6" cstate="print"/>
          <a:srcRect l="3125" t="23047" r="25000"/>
          <a:stretch>
            <a:fillRect/>
          </a:stretch>
        </p:blipFill>
        <p:spPr>
          <a:xfrm>
            <a:off x="285720" y="4572008"/>
            <a:ext cx="2648542" cy="1890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SC_0150.JPG"/>
          <p:cNvPicPr>
            <a:picLocks noChangeAspect="1"/>
          </p:cNvPicPr>
          <p:nvPr/>
        </p:nvPicPr>
        <p:blipFill>
          <a:blip r:embed="rId7" cstate="print"/>
          <a:srcRect l="15625" t="21875" r="15625"/>
          <a:stretch>
            <a:fillRect/>
          </a:stretch>
        </p:blipFill>
        <p:spPr>
          <a:xfrm>
            <a:off x="3500430" y="4500570"/>
            <a:ext cx="2791765" cy="2114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SC_0151.JPG"/>
          <p:cNvPicPr>
            <a:picLocks noChangeAspect="1"/>
          </p:cNvPicPr>
          <p:nvPr/>
        </p:nvPicPr>
        <p:blipFill>
          <a:blip r:embed="rId8" cstate="print"/>
          <a:srcRect r="19531"/>
          <a:stretch>
            <a:fillRect/>
          </a:stretch>
        </p:blipFill>
        <p:spPr>
          <a:xfrm>
            <a:off x="6357950" y="785794"/>
            <a:ext cx="2357454" cy="1953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DSC_0153.JPG"/>
          <p:cNvPicPr>
            <a:picLocks noChangeAspect="1"/>
          </p:cNvPicPr>
          <p:nvPr/>
        </p:nvPicPr>
        <p:blipFill>
          <a:blip r:embed="rId9" cstate="print"/>
          <a:srcRect l="14062" t="11328" r="13281"/>
          <a:stretch>
            <a:fillRect/>
          </a:stretch>
        </p:blipFill>
        <p:spPr>
          <a:xfrm>
            <a:off x="6451731" y="3286124"/>
            <a:ext cx="2546287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3786182" y="1643051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FF00"/>
                </a:solidFill>
              </a:rPr>
              <a:t>1.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4678" y="3786191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2.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7158" y="585789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</a:rPr>
              <a:t>3.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57950" y="2143116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4.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43306" y="464344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6.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58016" y="5000636"/>
            <a:ext cx="417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5.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7"/>
            <a:ext cx="5000660" cy="500065"/>
          </a:xfrm>
        </p:spPr>
        <p:txBody>
          <a:bodyPr>
            <a:noAutofit/>
          </a:bodyPr>
          <a:lstStyle/>
          <a:p>
            <a:r>
              <a:rPr lang="ru-RU" sz="3600" dirty="0"/>
              <a:t>«Надувала кошка шар»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85720" y="2828785"/>
            <a:ext cx="3143272" cy="1386033"/>
          </a:xfrm>
        </p:spPr>
        <p:txBody>
          <a:bodyPr>
            <a:noAutofit/>
          </a:bodyPr>
          <a:lstStyle/>
          <a:p>
            <a:r>
              <a:rPr lang="ru-RU" sz="1800" b="1" dirty="0"/>
              <a:t>Надувала кошка шар,</a:t>
            </a:r>
          </a:p>
          <a:p>
            <a:r>
              <a:rPr lang="ru-RU" sz="1800" b="1" dirty="0"/>
              <a:t>А котенок ей мешал.</a:t>
            </a:r>
          </a:p>
          <a:p>
            <a:r>
              <a:rPr lang="ru-RU" sz="1800" b="1" dirty="0"/>
              <a:t>Подошел и лапкой – топ!</a:t>
            </a:r>
          </a:p>
          <a:p>
            <a:r>
              <a:rPr lang="ru-RU" sz="1800" b="1" dirty="0"/>
              <a:t>А у кошки шарик – ХЛОП!</a:t>
            </a:r>
          </a:p>
        </p:txBody>
      </p:sp>
      <p:pic>
        <p:nvPicPr>
          <p:cNvPr id="5" name="Рисунок 4" descr="15464388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7328" b="17328"/>
          <a:stretch>
            <a:fillRect/>
          </a:stretch>
        </p:blipFill>
        <p:spPr>
          <a:xfrm rot="420000">
            <a:off x="7434218" y="237073"/>
            <a:ext cx="1631224" cy="1388963"/>
          </a:xfrm>
        </p:spPr>
      </p:pic>
      <p:pic>
        <p:nvPicPr>
          <p:cNvPr id="6" name="Рисунок 5" descr="52893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4127435"/>
            <a:ext cx="2143140" cy="2730566"/>
          </a:xfrm>
          <a:prstGeom prst="rect">
            <a:avLst/>
          </a:prstGeom>
        </p:spPr>
      </p:pic>
      <p:pic>
        <p:nvPicPr>
          <p:cNvPr id="7" name="Рисунок 6" descr="DSC_0142.JPG"/>
          <p:cNvPicPr>
            <a:picLocks noChangeAspect="1"/>
          </p:cNvPicPr>
          <p:nvPr/>
        </p:nvPicPr>
        <p:blipFill>
          <a:blip r:embed="rId4" cstate="print"/>
          <a:srcRect l="9375" t="38281" r="36719"/>
          <a:stretch>
            <a:fillRect/>
          </a:stretch>
        </p:blipFill>
        <p:spPr>
          <a:xfrm>
            <a:off x="428596" y="1034263"/>
            <a:ext cx="2357454" cy="1799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_0143.JPG"/>
          <p:cNvPicPr>
            <a:picLocks noChangeAspect="1"/>
          </p:cNvPicPr>
          <p:nvPr/>
        </p:nvPicPr>
        <p:blipFill>
          <a:blip r:embed="rId5" cstate="print"/>
          <a:srcRect l="15625" t="23047" r="35937"/>
          <a:stretch>
            <a:fillRect/>
          </a:stretch>
        </p:blipFill>
        <p:spPr>
          <a:xfrm>
            <a:off x="3357554" y="1000108"/>
            <a:ext cx="2214578" cy="2345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SC_0144.JPG"/>
          <p:cNvPicPr>
            <a:picLocks noChangeAspect="1"/>
          </p:cNvPicPr>
          <p:nvPr/>
        </p:nvPicPr>
        <p:blipFill>
          <a:blip r:embed="rId6" cstate="print"/>
          <a:srcRect l="13281" t="26562" r="28125"/>
          <a:stretch>
            <a:fillRect/>
          </a:stretch>
        </p:blipFill>
        <p:spPr>
          <a:xfrm>
            <a:off x="6143636" y="1857364"/>
            <a:ext cx="2450917" cy="2047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SC_0145.JPG"/>
          <p:cNvPicPr>
            <a:picLocks noChangeAspect="1"/>
          </p:cNvPicPr>
          <p:nvPr/>
        </p:nvPicPr>
        <p:blipFill>
          <a:blip r:embed="rId7" cstate="print"/>
          <a:srcRect l="23437" t="31250" r="35937"/>
          <a:stretch>
            <a:fillRect/>
          </a:stretch>
        </p:blipFill>
        <p:spPr>
          <a:xfrm>
            <a:off x="6429388" y="4214818"/>
            <a:ext cx="2000264" cy="2256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SC_0146.JPG"/>
          <p:cNvPicPr>
            <a:picLocks noChangeAspect="1"/>
          </p:cNvPicPr>
          <p:nvPr/>
        </p:nvPicPr>
        <p:blipFill>
          <a:blip r:embed="rId8" cstate="print"/>
          <a:srcRect l="5468" t="27734" r="21875"/>
          <a:stretch>
            <a:fillRect/>
          </a:stretch>
        </p:blipFill>
        <p:spPr>
          <a:xfrm>
            <a:off x="3286116" y="4143380"/>
            <a:ext cx="2786082" cy="1847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500034" y="221455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1.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3428992" y="3000372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2.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86512" y="335756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3.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28992" y="550070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4.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43702" y="5857892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5.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1400</TotalTime>
  <Words>403</Words>
  <Application>Microsoft Office PowerPoint</Application>
  <PresentationFormat>Экран (4:3)</PresentationFormat>
  <Paragraphs>103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«Пальчиковые игры как средство развития речи у детей раннего и младшего дошкольного возраста»</vt:lpstr>
      <vt:lpstr>«Ум ребенка находится на кончиках его пальцев».  В.А. Сухомлинский  </vt:lpstr>
      <vt:lpstr>Значение пальчиковых игр: </vt:lpstr>
      <vt:lpstr>Цель: Развитие тонких движений пальцев рук, развитие речи детей раннего и младшего дошкольного возраста. </vt:lpstr>
      <vt:lpstr>Виды пальчиковых игр:</vt:lpstr>
      <vt:lpstr>Использование пальчиковых игр в период адаптации детей раннего возраста к условиям дошкольного учреждения.</vt:lpstr>
      <vt:lpstr>«Улитка»</vt:lpstr>
      <vt:lpstr>«Олень»</vt:lpstr>
      <vt:lpstr>«Надувала кошка шар»</vt:lpstr>
      <vt:lpstr>«МЫ ВО ДВОР ПОШЛИ ГУЛЯТЬ»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«Пальчиковые игры как средство развития речи у детей раннего и младшего дошкольного возраста»</dc:title>
  <dc:creator>Volodya</dc:creator>
  <cp:lastModifiedBy>надежда</cp:lastModifiedBy>
  <cp:revision>140</cp:revision>
  <dcterms:created xsi:type="dcterms:W3CDTF">2018-04-04T15:51:09Z</dcterms:created>
  <dcterms:modified xsi:type="dcterms:W3CDTF">2020-11-12T16:22:19Z</dcterms:modified>
</cp:coreProperties>
</file>