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FC6E9-E3CD-4B5F-925F-DB3196088B0E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1BC22-01F3-4AFC-95A3-E9B0348141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59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FC6E9-E3CD-4B5F-925F-DB3196088B0E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1BC22-01F3-4AFC-95A3-E9B0348141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435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FC6E9-E3CD-4B5F-925F-DB3196088B0E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1BC22-01F3-4AFC-95A3-E9B0348141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72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FC6E9-E3CD-4B5F-925F-DB3196088B0E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1BC22-01F3-4AFC-95A3-E9B0348141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122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FC6E9-E3CD-4B5F-925F-DB3196088B0E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1BC22-01F3-4AFC-95A3-E9B0348141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324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FC6E9-E3CD-4B5F-925F-DB3196088B0E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1BC22-01F3-4AFC-95A3-E9B0348141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881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FC6E9-E3CD-4B5F-925F-DB3196088B0E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1BC22-01F3-4AFC-95A3-E9B0348141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808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FC6E9-E3CD-4B5F-925F-DB3196088B0E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1BC22-01F3-4AFC-95A3-E9B0348141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56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FC6E9-E3CD-4B5F-925F-DB3196088B0E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1BC22-01F3-4AFC-95A3-E9B0348141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772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FC6E9-E3CD-4B5F-925F-DB3196088B0E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1BC22-01F3-4AFC-95A3-E9B0348141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798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FC6E9-E3CD-4B5F-925F-DB3196088B0E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1BC22-01F3-4AFC-95A3-E9B0348141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291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FC6E9-E3CD-4B5F-925F-DB3196088B0E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1BC22-01F3-4AFC-95A3-E9B0348141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591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50473" y="1288473"/>
            <a:ext cx="82573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Второе сентября.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Классная работа.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Звуки и буквы. 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223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35" y="3169516"/>
            <a:ext cx="4489986" cy="3300557"/>
          </a:xfrm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4225636" y="221672"/>
            <a:ext cx="5583382" cy="3338946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804621" y="536526"/>
            <a:ext cx="469669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данном ниже предложении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слово, в котором все согласные звуки звонкие.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Выпишите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и проведите фонетический разбор.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Алмазами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горят в траве капли росы.</a:t>
            </a:r>
          </a:p>
        </p:txBody>
      </p:sp>
    </p:spTree>
    <p:extLst>
      <p:ext uri="{BB962C8B-B14F-4D97-AF65-F5344CB8AC3E}">
        <p14:creationId xmlns:p14="http://schemas.microsoft.com/office/powerpoint/2010/main" val="273450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163" y="1285297"/>
            <a:ext cx="3505705" cy="3505705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360218" y="748145"/>
            <a:ext cx="3075709" cy="148243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4073" y="2881745"/>
            <a:ext cx="3325090" cy="133003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89564" y="4932218"/>
            <a:ext cx="4115304" cy="1330037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855527" y="365125"/>
            <a:ext cx="4017818" cy="1490049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468104" y="3038149"/>
            <a:ext cx="3951253" cy="146457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81891" y="1040642"/>
            <a:ext cx="27570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слова называются родственными?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2282" y="3048506"/>
            <a:ext cx="28886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общая часть родственных слов?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29911" y="406969"/>
            <a:ext cx="34945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часть слова, которая стоит перед корнем и служит для образования новых слов?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25766" y="3108718"/>
            <a:ext cx="34359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часть слова, которая стоит после корня и служит для образования новых слов?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38945" y="5089404"/>
            <a:ext cx="36853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изменяемая часть слова, которая служит для образования новых слов?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406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330036" y="1302327"/>
            <a:ext cx="843741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 до Киева доведет.</a:t>
            </a:r>
          </a:p>
          <a:p>
            <a:pPr marL="457200" indent="-457200">
              <a:buAutoNum type="arabicPeriod"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языка и колокол нем.</a:t>
            </a:r>
          </a:p>
          <a:p>
            <a:pPr marL="457200" indent="-457200">
              <a:buAutoNum type="arabicPeriod"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спеши языком- торопись делом.</a:t>
            </a:r>
          </a:p>
          <a:p>
            <a:pPr marL="457200" indent="-457200">
              <a:buAutoNum type="arabicPeriod"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на уме, то и на языке.</a:t>
            </a:r>
          </a:p>
          <a:p>
            <a:pPr marL="457200" indent="-457200">
              <a:buAutoNum type="arabicPeriod"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 языку весть подает.</a:t>
            </a:r>
          </a:p>
          <a:p>
            <a:pPr marL="457200" indent="-457200">
              <a:buAutoNum type="arabicPeriod"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 дал два уха, а один язык. 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709" y="3264611"/>
            <a:ext cx="2480693" cy="31422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523" y="456983"/>
            <a:ext cx="1690688" cy="1690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57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8020" y="1701872"/>
            <a:ext cx="1085850" cy="428625"/>
          </a:xfrm>
        </p:spPr>
      </p:pic>
      <p:sp>
        <p:nvSpPr>
          <p:cNvPr id="5" name="TextBox 4"/>
          <p:cNvSpPr txBox="1"/>
          <p:nvPr/>
        </p:nvSpPr>
        <p:spPr>
          <a:xfrm>
            <a:off x="4501429" y="1237284"/>
            <a:ext cx="4876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слово, состав которого соответствует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схеме                   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дому выходил, он на печке дремал.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4583258" y="1159441"/>
            <a:ext cx="5209309" cy="2770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5657" y="3616085"/>
            <a:ext cx="5224725" cy="48772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/>
          <p:nvPr/>
        </p:nvCxnSpPr>
        <p:spPr>
          <a:xfrm flipH="1">
            <a:off x="4501429" y="1444409"/>
            <a:ext cx="15416" cy="222044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0382" y="1314769"/>
            <a:ext cx="36579" cy="223742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072" y="3285004"/>
            <a:ext cx="4583991" cy="346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72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Разберите по составу следующие слова: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69818" y="1939636"/>
            <a:ext cx="9698182" cy="2216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690254" y="2331655"/>
            <a:ext cx="89777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мный, медведица, колокольный, обдумаешь, системный, городок.</a:t>
            </a:r>
          </a:p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(подпишите части речи)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817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51964"/>
          </a:xfrm>
        </p:spPr>
      </p:pic>
      <p:sp>
        <p:nvSpPr>
          <p:cNvPr id="5" name="TextBox 4"/>
          <p:cNvSpPr txBox="1"/>
          <p:nvPr/>
        </p:nvSpPr>
        <p:spPr>
          <a:xfrm>
            <a:off x="1620982" y="1385455"/>
            <a:ext cx="814647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данном ниже предложении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слово, в котором все согласные звуки </a:t>
            </a:r>
            <a:r>
              <a:rPr lang="ru-RU" sz="24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звонкие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Выпишите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слово, разберите по составу и проведите фонетический разбор. 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скатам оврага журчат звонкие ручьи.</a:t>
            </a:r>
          </a:p>
          <a:p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9974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72109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5417" y="1149927"/>
            <a:ext cx="2985655" cy="2985655"/>
          </a:xfrm>
          <a:prstGeom prst="rect">
            <a:avLst/>
          </a:prstGeom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3241964" y="1163782"/>
            <a:ext cx="3685309" cy="1131202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46764" y="1473377"/>
            <a:ext cx="3311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Вспомните, чем отличается звук от буквы.</a:t>
            </a: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1236517" y="2699542"/>
            <a:ext cx="3020291" cy="1108364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596735" y="2930558"/>
            <a:ext cx="2660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Что мы произносим и слышим?</a:t>
            </a:r>
            <a:endParaRPr lang="ru-RU" dirty="0"/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3241964" y="4177828"/>
            <a:ext cx="3241963" cy="1343891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941618" y="4493594"/>
            <a:ext cx="2521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Что мы пишем и читаем?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4131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 animBg="1"/>
      <p:bldP spid="10" grpId="0"/>
      <p:bldP spid="11" grpId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27" y="2549669"/>
            <a:ext cx="2846139" cy="3664557"/>
          </a:xfrm>
        </p:spPr>
      </p:pic>
      <p:sp>
        <p:nvSpPr>
          <p:cNvPr id="5" name="Овальная выноска 4"/>
          <p:cNvSpPr/>
          <p:nvPr/>
        </p:nvSpPr>
        <p:spPr>
          <a:xfrm>
            <a:off x="2801112" y="1606229"/>
            <a:ext cx="2355272" cy="1618312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241963" y="2088004"/>
            <a:ext cx="17179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верно!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378" y="651164"/>
            <a:ext cx="6724073" cy="5860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22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316691" cy="6858000"/>
          </a:xfrm>
        </p:spPr>
      </p:pic>
    </p:spTree>
    <p:extLst>
      <p:ext uri="{BB962C8B-B14F-4D97-AF65-F5344CB8AC3E}">
        <p14:creationId xmlns:p14="http://schemas.microsoft.com/office/powerpoint/2010/main" val="264221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82317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36" y="2475056"/>
            <a:ext cx="4340568" cy="3472455"/>
          </a:xfrm>
        </p:spPr>
      </p:pic>
      <p:sp>
        <p:nvSpPr>
          <p:cNvPr id="4" name="Прямоугольник 3"/>
          <p:cNvSpPr/>
          <p:nvPr/>
        </p:nvSpPr>
        <p:spPr>
          <a:xfrm>
            <a:off x="374073" y="309707"/>
            <a:ext cx="10979727" cy="19347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68036" y="595745"/>
            <a:ext cx="103077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Звук, звуковая, звуками, гласный, согласный, ударный, речь, речевое, речи, языкознание, язык, языки, языковой, алфавит, алфавитный.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ьная выноска 6"/>
          <p:cNvSpPr/>
          <p:nvPr/>
        </p:nvSpPr>
        <p:spPr>
          <a:xfrm>
            <a:off x="4516582" y="2475056"/>
            <a:ext cx="3976255" cy="2138508"/>
          </a:xfrm>
          <a:prstGeom prst="wedgeEllipseCallo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188527" y="2888688"/>
            <a:ext cx="2826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Определите, на какой слог падает ударение. Запишите слова в таблицу.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60632"/>
              </p:ext>
            </p:extLst>
          </p:nvPr>
        </p:nvGraphicFramePr>
        <p:xfrm>
          <a:off x="5188527" y="5027194"/>
          <a:ext cx="6562960" cy="1553714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1640740">
                  <a:extLst>
                    <a:ext uri="{9D8B030D-6E8A-4147-A177-3AD203B41FA5}">
                      <a16:colId xmlns:a16="http://schemas.microsoft.com/office/drawing/2014/main" val="991214350"/>
                    </a:ext>
                  </a:extLst>
                </a:gridCol>
                <a:gridCol w="1640740">
                  <a:extLst>
                    <a:ext uri="{9D8B030D-6E8A-4147-A177-3AD203B41FA5}">
                      <a16:colId xmlns:a16="http://schemas.microsoft.com/office/drawing/2014/main" val="52197281"/>
                    </a:ext>
                  </a:extLst>
                </a:gridCol>
                <a:gridCol w="1640740">
                  <a:extLst>
                    <a:ext uri="{9D8B030D-6E8A-4147-A177-3AD203B41FA5}">
                      <a16:colId xmlns:a16="http://schemas.microsoft.com/office/drawing/2014/main" val="916109067"/>
                    </a:ext>
                  </a:extLst>
                </a:gridCol>
                <a:gridCol w="1640740">
                  <a:extLst>
                    <a:ext uri="{9D8B030D-6E8A-4147-A177-3AD203B41FA5}">
                      <a16:colId xmlns:a16="http://schemas.microsoft.com/office/drawing/2014/main" val="2663095139"/>
                    </a:ext>
                  </a:extLst>
                </a:gridCol>
              </a:tblGrid>
              <a:tr h="776857">
                <a:tc>
                  <a:txBody>
                    <a:bodyPr/>
                    <a:lstStyle/>
                    <a:p>
                      <a:r>
                        <a:rPr lang="ru-RU" dirty="0" smtClean="0"/>
                        <a:t>На первый слог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 второй слог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 третий слог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 четвертый слог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260040"/>
                  </a:ext>
                </a:extLst>
              </a:tr>
              <a:tr h="77685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43353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257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82"/>
            <a:ext cx="12302836" cy="7121236"/>
          </a:xfrm>
        </p:spPr>
      </p:pic>
    </p:spTree>
    <p:extLst>
      <p:ext uri="{BB962C8B-B14F-4D97-AF65-F5344CB8AC3E}">
        <p14:creationId xmlns:p14="http://schemas.microsoft.com/office/powerpoint/2010/main" val="427230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36" y="1451553"/>
            <a:ext cx="3202584" cy="4351338"/>
          </a:xfrm>
        </p:spPr>
      </p:pic>
      <p:sp>
        <p:nvSpPr>
          <p:cNvPr id="5" name="Прямоугольник 4"/>
          <p:cNvSpPr/>
          <p:nvPr/>
        </p:nvSpPr>
        <p:spPr>
          <a:xfrm>
            <a:off x="3906982" y="609600"/>
            <a:ext cx="6677890" cy="501534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170765" y="914400"/>
            <a:ext cx="566596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пословицы, вставьте пропущенные буквы.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Л…</a:t>
            </a:r>
            <a:r>
              <a:rPr 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чше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ног…ю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запн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ться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ч…м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язык…м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…чала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п…см…три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кто т…</a:t>
            </a:r>
            <a:r>
              <a:rPr 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бя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слушает, а з…тем н…</a:t>
            </a:r>
            <a:r>
              <a:rPr 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чни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…ю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речь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18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05645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319</Words>
  <Application>Microsoft Office PowerPoint</Application>
  <PresentationFormat>Широкоэкранный</PresentationFormat>
  <Paragraphs>43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Разберите по составу следующие слова: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11</cp:revision>
  <dcterms:created xsi:type="dcterms:W3CDTF">2020-09-01T14:58:13Z</dcterms:created>
  <dcterms:modified xsi:type="dcterms:W3CDTF">2020-09-02T13:37:25Z</dcterms:modified>
</cp:coreProperties>
</file>