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6" r:id="rId2"/>
    <p:sldId id="256" r:id="rId3"/>
    <p:sldId id="257" r:id="rId4"/>
    <p:sldId id="258" r:id="rId5"/>
    <p:sldId id="259" r:id="rId6"/>
    <p:sldId id="261" r:id="rId7"/>
    <p:sldId id="264" r:id="rId8"/>
    <p:sldId id="265" r:id="rId9"/>
    <p:sldId id="262" r:id="rId10"/>
    <p:sldId id="263" r:id="rId11"/>
    <p:sldId id="260"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5E8F"/>
    <a:srgbClr val="9161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D1292-A923-4515-880D-BEFEFDE997CB}" type="datetimeFigureOut">
              <a:rPr lang="ru-RU" smtClean="0"/>
              <a:t>06.05.2022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48A56F-B6D1-4086-B256-D5E1CCDCE0DB}" type="slidenum">
              <a:rPr lang="ru-RU" smtClean="0"/>
              <a:t>‹#›</a:t>
            </a:fld>
            <a:endParaRPr lang="ru-RU"/>
          </a:p>
        </p:txBody>
      </p:sp>
    </p:spTree>
    <p:extLst>
      <p:ext uri="{BB962C8B-B14F-4D97-AF65-F5344CB8AC3E}">
        <p14:creationId xmlns:p14="http://schemas.microsoft.com/office/powerpoint/2010/main" val="2004561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148A56F-B6D1-4086-B256-D5E1CCDCE0DB}" type="slidenum">
              <a:rPr lang="ru-RU" smtClean="0"/>
              <a:t>10</a:t>
            </a:fld>
            <a:endParaRPr lang="ru-RU"/>
          </a:p>
        </p:txBody>
      </p:sp>
    </p:spTree>
    <p:extLst>
      <p:ext uri="{BB962C8B-B14F-4D97-AF65-F5344CB8AC3E}">
        <p14:creationId xmlns:p14="http://schemas.microsoft.com/office/powerpoint/2010/main" val="2146966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1744075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739763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16175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203177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3265378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21ED3C6-63E7-4750-8816-C758D7E4B896}" type="datetimeFigureOut">
              <a:rPr lang="ru-RU" smtClean="0"/>
              <a:t>06.05.2022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1968769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21ED3C6-63E7-4750-8816-C758D7E4B896}" type="datetimeFigureOut">
              <a:rPr lang="ru-RU" smtClean="0"/>
              <a:t>06.05.2022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477555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21ED3C6-63E7-4750-8816-C758D7E4B896}" type="datetimeFigureOut">
              <a:rPr lang="ru-RU" smtClean="0"/>
              <a:t>06.05.2022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158464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21ED3C6-63E7-4750-8816-C758D7E4B896}" type="datetimeFigureOut">
              <a:rPr lang="ru-RU" smtClean="0"/>
              <a:t>06.05.2022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958155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21ED3C6-63E7-4750-8816-C758D7E4B896}" type="datetimeFigureOut">
              <a:rPr lang="ru-RU" smtClean="0"/>
              <a:t>06.05.2022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3759321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21ED3C6-63E7-4750-8816-C758D7E4B896}" type="datetimeFigureOut">
              <a:rPr lang="ru-RU" smtClean="0"/>
              <a:t>06.05.2022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B4ED76-D86A-423F-A348-DEE732A8160A}" type="slidenum">
              <a:rPr lang="ru-RU" smtClean="0"/>
              <a:t>‹#›</a:t>
            </a:fld>
            <a:endParaRPr lang="ru-RU"/>
          </a:p>
        </p:txBody>
      </p:sp>
    </p:spTree>
    <p:extLst>
      <p:ext uri="{BB962C8B-B14F-4D97-AF65-F5344CB8AC3E}">
        <p14:creationId xmlns:p14="http://schemas.microsoft.com/office/powerpoint/2010/main" val="1171336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1ED3C6-63E7-4750-8816-C758D7E4B896}" type="datetimeFigureOut">
              <a:rPr lang="ru-RU" smtClean="0"/>
              <a:t>06.05.2022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B4ED76-D86A-423F-A348-DEE732A8160A}" type="slidenum">
              <a:rPr lang="ru-RU" smtClean="0"/>
              <a:t>‹#›</a:t>
            </a:fld>
            <a:endParaRPr lang="ru-RU"/>
          </a:p>
        </p:txBody>
      </p:sp>
    </p:spTree>
    <p:extLst>
      <p:ext uri="{BB962C8B-B14F-4D97-AF65-F5344CB8AC3E}">
        <p14:creationId xmlns:p14="http://schemas.microsoft.com/office/powerpoint/2010/main" val="219783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0337" y="484742"/>
            <a:ext cx="11777031" cy="5940088"/>
          </a:xfrm>
          <a:prstGeom prst="rect">
            <a:avLst/>
          </a:prstGeom>
        </p:spPr>
        <p:txBody>
          <a:bodyPr wrap="square">
            <a:spAutoFit/>
          </a:bodyPr>
          <a:lstStyle/>
          <a:p>
            <a:pPr lvl="0" algn="ctr"/>
            <a:r>
              <a:rPr lang="en-US" sz="4000" dirty="0">
                <a:solidFill>
                  <a:prstClr val="black"/>
                </a:solidFill>
                <a:latin typeface="Britannic Bold" panose="020B0903060703020204" pitchFamily="34" charset="0"/>
              </a:rPr>
              <a:t>Think and tell about:</a:t>
            </a:r>
          </a:p>
          <a:p>
            <a:pPr lvl="0" algn="ctr"/>
            <a:endParaRPr lang="en-US" sz="4000" dirty="0">
              <a:solidFill>
                <a:prstClr val="black"/>
              </a:solidFill>
              <a:latin typeface="Britannic Bold" panose="020B0903060703020204" pitchFamily="34" charset="0"/>
            </a:endParaRPr>
          </a:p>
          <a:p>
            <a:pPr marL="285750" lvl="0" indent="-285750" algn="ctr">
              <a:lnSpc>
                <a:spcPct val="150000"/>
              </a:lnSpc>
              <a:buFont typeface="Wingdings" panose="05000000000000000000" pitchFamily="2" charset="2"/>
              <a:buChar char="§"/>
            </a:pPr>
            <a:r>
              <a:rPr lang="en-US" sz="4000" dirty="0">
                <a:solidFill>
                  <a:srgbClr val="C00000"/>
                </a:solidFill>
                <a:latin typeface="Arial Rounded MT Bold" panose="020F0704030504030204" pitchFamily="34" charset="0"/>
              </a:rPr>
              <a:t>things that you are good at</a:t>
            </a:r>
          </a:p>
          <a:p>
            <a:pPr marL="285750" lvl="0" indent="-285750" algn="ctr">
              <a:lnSpc>
                <a:spcPct val="150000"/>
              </a:lnSpc>
              <a:buFont typeface="Wingdings" panose="05000000000000000000" pitchFamily="2" charset="2"/>
              <a:buChar char="§"/>
            </a:pPr>
            <a:r>
              <a:rPr lang="en-US" sz="4000" dirty="0">
                <a:solidFill>
                  <a:srgbClr val="FF9900"/>
                </a:solidFill>
                <a:latin typeface="Arial Rounded MT Bold" panose="020F0704030504030204" pitchFamily="34" charset="0"/>
              </a:rPr>
              <a:t>things you have achieved</a:t>
            </a:r>
          </a:p>
          <a:p>
            <a:pPr marL="285750" lvl="0" indent="-285750" algn="ctr">
              <a:lnSpc>
                <a:spcPct val="150000"/>
              </a:lnSpc>
              <a:buFont typeface="Wingdings" panose="05000000000000000000" pitchFamily="2" charset="2"/>
              <a:buChar char="§"/>
            </a:pPr>
            <a:r>
              <a:rPr lang="en-US" sz="4000" dirty="0">
                <a:solidFill>
                  <a:srgbClr val="33CC33"/>
                </a:solidFill>
                <a:latin typeface="Arial Rounded MT Bold" panose="020F0704030504030204" pitchFamily="34" charset="0"/>
              </a:rPr>
              <a:t>any other abilities, talents or skills you have</a:t>
            </a:r>
          </a:p>
          <a:p>
            <a:pPr marL="285750" lvl="0" indent="-285750" algn="ctr">
              <a:lnSpc>
                <a:spcPct val="150000"/>
              </a:lnSpc>
              <a:buFont typeface="Wingdings" panose="05000000000000000000" pitchFamily="2" charset="2"/>
              <a:buChar char="§"/>
            </a:pPr>
            <a:r>
              <a:rPr lang="en-US" sz="4000" dirty="0">
                <a:solidFill>
                  <a:srgbClr val="00B0F0"/>
                </a:solidFill>
                <a:latin typeface="Arial Rounded MT Bold" panose="020F0704030504030204" pitchFamily="34" charset="0"/>
              </a:rPr>
              <a:t>things you do or have done for other people</a:t>
            </a:r>
          </a:p>
          <a:p>
            <a:pPr marL="285750" lvl="0" indent="-285750" algn="ctr">
              <a:lnSpc>
                <a:spcPct val="150000"/>
              </a:lnSpc>
              <a:buFont typeface="Wingdings" panose="05000000000000000000" pitchFamily="2" charset="2"/>
              <a:buChar char="§"/>
            </a:pPr>
            <a:r>
              <a:rPr lang="en-US" sz="4000" dirty="0">
                <a:solidFill>
                  <a:srgbClr val="7030A0"/>
                </a:solidFill>
                <a:latin typeface="Arial Rounded MT Bold" panose="020F0704030504030204" pitchFamily="34" charset="0"/>
              </a:rPr>
              <a:t>your personality</a:t>
            </a:r>
            <a:endParaRPr lang="ru-RU" sz="4000" dirty="0">
              <a:solidFill>
                <a:srgbClr val="7030A0"/>
              </a:solidFill>
            </a:endParaRPr>
          </a:p>
        </p:txBody>
      </p:sp>
    </p:spTree>
    <p:extLst>
      <p:ext uri="{BB962C8B-B14F-4D97-AF65-F5344CB8AC3E}">
        <p14:creationId xmlns:p14="http://schemas.microsoft.com/office/powerpoint/2010/main" val="586155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srcRect l="14123" t="17349" r="24532" b="74725"/>
          <a:stretch/>
        </p:blipFill>
        <p:spPr>
          <a:xfrm>
            <a:off x="1266939" y="209320"/>
            <a:ext cx="9849861" cy="795391"/>
          </a:xfrm>
          <a:prstGeom prst="rect">
            <a:avLst/>
          </a:prstGeom>
        </p:spPr>
      </p:pic>
      <p:pic>
        <p:nvPicPr>
          <p:cNvPr id="3" name="Рисунок 2"/>
          <p:cNvPicPr>
            <a:picLocks noChangeAspect="1"/>
          </p:cNvPicPr>
          <p:nvPr/>
        </p:nvPicPr>
        <p:blipFill rotWithShape="1">
          <a:blip r:embed="rId4"/>
          <a:srcRect t="26093" r="2064"/>
          <a:stretch/>
        </p:blipFill>
        <p:spPr>
          <a:xfrm>
            <a:off x="672172" y="1277957"/>
            <a:ext cx="11039393" cy="5387248"/>
          </a:xfrm>
          <a:prstGeom prst="rect">
            <a:avLst/>
          </a:prstGeom>
        </p:spPr>
      </p:pic>
      <p:sp>
        <p:nvSpPr>
          <p:cNvPr id="4" name="TextBox 3"/>
          <p:cNvSpPr txBox="1"/>
          <p:nvPr/>
        </p:nvSpPr>
        <p:spPr>
          <a:xfrm>
            <a:off x="385589" y="3971581"/>
            <a:ext cx="393056" cy="584775"/>
          </a:xfrm>
          <a:prstGeom prst="rect">
            <a:avLst/>
          </a:prstGeom>
          <a:noFill/>
        </p:spPr>
        <p:txBody>
          <a:bodyPr wrap="none" rtlCol="0">
            <a:spAutoFit/>
          </a:bodyPr>
          <a:lstStyle/>
          <a:p>
            <a:r>
              <a:rPr lang="en-US" sz="3200" b="1" dirty="0" smtClean="0">
                <a:solidFill>
                  <a:schemeClr val="accent1">
                    <a:lumMod val="50000"/>
                  </a:schemeClr>
                </a:solidFill>
              </a:rPr>
              <a:t>1</a:t>
            </a:r>
            <a:endParaRPr lang="ru-RU" sz="3200" b="1" dirty="0">
              <a:solidFill>
                <a:schemeClr val="accent1">
                  <a:lumMod val="50000"/>
                </a:schemeClr>
              </a:solidFill>
            </a:endParaRPr>
          </a:p>
        </p:txBody>
      </p:sp>
      <p:sp>
        <p:nvSpPr>
          <p:cNvPr id="5" name="Прямоугольник 4"/>
          <p:cNvSpPr/>
          <p:nvPr/>
        </p:nvSpPr>
        <p:spPr>
          <a:xfrm>
            <a:off x="385589" y="2644051"/>
            <a:ext cx="393056" cy="584775"/>
          </a:xfrm>
          <a:prstGeom prst="rect">
            <a:avLst/>
          </a:prstGeom>
        </p:spPr>
        <p:txBody>
          <a:bodyPr wrap="none">
            <a:spAutoFit/>
          </a:bodyPr>
          <a:lstStyle/>
          <a:p>
            <a:pPr lvl="0"/>
            <a:r>
              <a:rPr lang="en-US" sz="3200" b="1" dirty="0" smtClean="0">
                <a:solidFill>
                  <a:srgbClr val="5B9BD5">
                    <a:lumMod val="50000"/>
                  </a:srgbClr>
                </a:solidFill>
              </a:rPr>
              <a:t>2</a:t>
            </a:r>
            <a:endParaRPr lang="ru-RU" sz="3200" b="1" dirty="0">
              <a:solidFill>
                <a:srgbClr val="5B9BD5">
                  <a:lumMod val="50000"/>
                </a:srgbClr>
              </a:solidFill>
            </a:endParaRPr>
          </a:p>
        </p:txBody>
      </p:sp>
      <p:sp>
        <p:nvSpPr>
          <p:cNvPr id="6" name="Прямоугольник 5"/>
          <p:cNvSpPr/>
          <p:nvPr/>
        </p:nvSpPr>
        <p:spPr>
          <a:xfrm>
            <a:off x="385589" y="4654628"/>
            <a:ext cx="393056" cy="584775"/>
          </a:xfrm>
          <a:prstGeom prst="rect">
            <a:avLst/>
          </a:prstGeom>
        </p:spPr>
        <p:txBody>
          <a:bodyPr wrap="none">
            <a:spAutoFit/>
          </a:bodyPr>
          <a:lstStyle/>
          <a:p>
            <a:pPr lvl="0"/>
            <a:r>
              <a:rPr lang="en-US" sz="3200" b="1" dirty="0" smtClean="0">
                <a:solidFill>
                  <a:srgbClr val="5B9BD5">
                    <a:lumMod val="50000"/>
                  </a:srgbClr>
                </a:solidFill>
              </a:rPr>
              <a:t>3</a:t>
            </a:r>
            <a:endParaRPr lang="ru-RU" sz="3200" b="1" dirty="0">
              <a:solidFill>
                <a:srgbClr val="5B9BD5">
                  <a:lumMod val="50000"/>
                </a:srgbClr>
              </a:solidFill>
            </a:endParaRPr>
          </a:p>
        </p:txBody>
      </p:sp>
      <p:sp>
        <p:nvSpPr>
          <p:cNvPr id="8" name="Прямоугольник 7"/>
          <p:cNvSpPr/>
          <p:nvPr/>
        </p:nvSpPr>
        <p:spPr>
          <a:xfrm>
            <a:off x="385589" y="6041875"/>
            <a:ext cx="393056" cy="584775"/>
          </a:xfrm>
          <a:prstGeom prst="rect">
            <a:avLst/>
          </a:prstGeom>
        </p:spPr>
        <p:txBody>
          <a:bodyPr wrap="none">
            <a:spAutoFit/>
          </a:bodyPr>
          <a:lstStyle/>
          <a:p>
            <a:pPr lvl="0"/>
            <a:r>
              <a:rPr lang="en-US" sz="3200" b="1" dirty="0" smtClean="0">
                <a:solidFill>
                  <a:srgbClr val="5B9BD5">
                    <a:lumMod val="50000"/>
                  </a:srgbClr>
                </a:solidFill>
              </a:rPr>
              <a:t>5</a:t>
            </a:r>
            <a:endParaRPr lang="ru-RU" sz="3200" b="1" dirty="0">
              <a:solidFill>
                <a:srgbClr val="5B9BD5">
                  <a:lumMod val="50000"/>
                </a:srgbClr>
              </a:solidFill>
            </a:endParaRPr>
          </a:p>
        </p:txBody>
      </p:sp>
      <p:sp>
        <p:nvSpPr>
          <p:cNvPr id="9" name="Прямоугольник 8"/>
          <p:cNvSpPr/>
          <p:nvPr/>
        </p:nvSpPr>
        <p:spPr>
          <a:xfrm>
            <a:off x="385589" y="5337675"/>
            <a:ext cx="393056" cy="584775"/>
          </a:xfrm>
          <a:prstGeom prst="rect">
            <a:avLst/>
          </a:prstGeom>
        </p:spPr>
        <p:txBody>
          <a:bodyPr wrap="none">
            <a:spAutoFit/>
          </a:bodyPr>
          <a:lstStyle/>
          <a:p>
            <a:pPr lvl="0"/>
            <a:r>
              <a:rPr lang="en-US" sz="3200" b="1" dirty="0" smtClean="0">
                <a:solidFill>
                  <a:srgbClr val="5B9BD5">
                    <a:lumMod val="50000"/>
                  </a:srgbClr>
                </a:solidFill>
              </a:rPr>
              <a:t>4</a:t>
            </a:r>
            <a:endParaRPr lang="ru-RU" sz="3200" b="1" dirty="0">
              <a:solidFill>
                <a:srgbClr val="5B9BD5">
                  <a:lumMod val="50000"/>
                </a:srgbClr>
              </a:solidFill>
            </a:endParaRPr>
          </a:p>
        </p:txBody>
      </p:sp>
      <p:sp>
        <p:nvSpPr>
          <p:cNvPr id="10" name="Прямоугольник 9"/>
          <p:cNvSpPr/>
          <p:nvPr/>
        </p:nvSpPr>
        <p:spPr>
          <a:xfrm>
            <a:off x="385589" y="3348251"/>
            <a:ext cx="393056" cy="584775"/>
          </a:xfrm>
          <a:prstGeom prst="rect">
            <a:avLst/>
          </a:prstGeom>
        </p:spPr>
        <p:txBody>
          <a:bodyPr wrap="none">
            <a:spAutoFit/>
          </a:bodyPr>
          <a:lstStyle/>
          <a:p>
            <a:pPr lvl="0"/>
            <a:r>
              <a:rPr lang="en-US" sz="3200" b="1" dirty="0" smtClean="0">
                <a:solidFill>
                  <a:srgbClr val="5B9BD5">
                    <a:lumMod val="50000"/>
                  </a:srgbClr>
                </a:solidFill>
              </a:rPr>
              <a:t>6</a:t>
            </a:r>
            <a:endParaRPr lang="ru-RU" sz="3200" b="1" dirty="0">
              <a:solidFill>
                <a:srgbClr val="5B9BD5">
                  <a:lumMod val="50000"/>
                </a:srgbClr>
              </a:solidFill>
            </a:endParaRPr>
          </a:p>
        </p:txBody>
      </p:sp>
      <p:sp>
        <p:nvSpPr>
          <p:cNvPr id="11" name="Прямоугольник 10"/>
          <p:cNvSpPr/>
          <p:nvPr/>
        </p:nvSpPr>
        <p:spPr>
          <a:xfrm>
            <a:off x="385589" y="1961004"/>
            <a:ext cx="393056" cy="584775"/>
          </a:xfrm>
          <a:prstGeom prst="rect">
            <a:avLst/>
          </a:prstGeom>
        </p:spPr>
        <p:txBody>
          <a:bodyPr wrap="none">
            <a:spAutoFit/>
          </a:bodyPr>
          <a:lstStyle/>
          <a:p>
            <a:pPr lvl="0"/>
            <a:r>
              <a:rPr lang="en-US" sz="3200" b="1" dirty="0" smtClean="0">
                <a:solidFill>
                  <a:srgbClr val="5B9BD5">
                    <a:lumMod val="50000"/>
                  </a:srgbClr>
                </a:solidFill>
              </a:rPr>
              <a:t>7</a:t>
            </a:r>
            <a:endParaRPr lang="ru-RU" sz="3200" b="1" dirty="0">
              <a:solidFill>
                <a:srgbClr val="5B9BD5">
                  <a:lumMod val="50000"/>
                </a:srgbClr>
              </a:solidFill>
            </a:endParaRPr>
          </a:p>
        </p:txBody>
      </p:sp>
      <p:sp>
        <p:nvSpPr>
          <p:cNvPr id="12" name="Прямоугольник 11"/>
          <p:cNvSpPr/>
          <p:nvPr/>
        </p:nvSpPr>
        <p:spPr>
          <a:xfrm>
            <a:off x="385589" y="1277957"/>
            <a:ext cx="393056" cy="584775"/>
          </a:xfrm>
          <a:prstGeom prst="rect">
            <a:avLst/>
          </a:prstGeom>
        </p:spPr>
        <p:txBody>
          <a:bodyPr wrap="none">
            <a:spAutoFit/>
          </a:bodyPr>
          <a:lstStyle/>
          <a:p>
            <a:pPr lvl="0"/>
            <a:r>
              <a:rPr lang="en-US" sz="3200" b="1" dirty="0" smtClean="0">
                <a:solidFill>
                  <a:srgbClr val="5B9BD5">
                    <a:lumMod val="50000"/>
                  </a:srgbClr>
                </a:solidFill>
              </a:rPr>
              <a:t>8</a:t>
            </a:r>
            <a:endParaRPr lang="ru-RU" sz="3200" b="1" dirty="0">
              <a:solidFill>
                <a:srgbClr val="5B9BD5">
                  <a:lumMod val="50000"/>
                </a:srgbClr>
              </a:solidFill>
            </a:endParaRPr>
          </a:p>
        </p:txBody>
      </p:sp>
    </p:spTree>
    <p:extLst>
      <p:ext uri="{BB962C8B-B14F-4D97-AF65-F5344CB8AC3E}">
        <p14:creationId xmlns:p14="http://schemas.microsoft.com/office/powerpoint/2010/main" val="2497761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582273" y="0"/>
            <a:ext cx="6939320" cy="6858000"/>
          </a:xfrm>
          <a:prstGeom prst="rect">
            <a:avLst/>
          </a:prstGeom>
        </p:spPr>
      </p:pic>
    </p:spTree>
    <p:extLst>
      <p:ext uri="{BB962C8B-B14F-4D97-AF65-F5344CB8AC3E}">
        <p14:creationId xmlns:p14="http://schemas.microsoft.com/office/powerpoint/2010/main" val="30681805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249" y="0"/>
            <a:ext cx="12185501" cy="6858000"/>
          </a:xfrm>
          <a:prstGeom prst="rect">
            <a:avLst/>
          </a:prstGeom>
        </p:spPr>
      </p:pic>
    </p:spTree>
    <p:extLst>
      <p:ext uri="{BB962C8B-B14F-4D97-AF65-F5344CB8AC3E}">
        <p14:creationId xmlns:p14="http://schemas.microsoft.com/office/powerpoint/2010/main" val="3872388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4903" t="5302" r="50537" b="50682"/>
          <a:stretch/>
        </p:blipFill>
        <p:spPr>
          <a:xfrm>
            <a:off x="275421" y="132203"/>
            <a:ext cx="4907732" cy="3745734"/>
          </a:xfrm>
          <a:prstGeom prst="rect">
            <a:avLst/>
          </a:prstGeom>
        </p:spPr>
      </p:pic>
      <p:pic>
        <p:nvPicPr>
          <p:cNvPr id="3" name="Рисунок 2"/>
          <p:cNvPicPr>
            <a:picLocks noChangeAspect="1"/>
          </p:cNvPicPr>
          <p:nvPr/>
        </p:nvPicPr>
        <p:blipFill rotWithShape="1">
          <a:blip r:embed="rId3"/>
          <a:srcRect t="50313" r="50593"/>
          <a:stretch/>
        </p:blipFill>
        <p:spPr>
          <a:xfrm>
            <a:off x="4044310" y="2620577"/>
            <a:ext cx="5017177" cy="3868358"/>
          </a:xfrm>
          <a:prstGeom prst="rect">
            <a:avLst/>
          </a:prstGeom>
        </p:spPr>
      </p:pic>
      <p:pic>
        <p:nvPicPr>
          <p:cNvPr id="4" name="Рисунок 3"/>
          <p:cNvPicPr>
            <a:picLocks noChangeAspect="1"/>
          </p:cNvPicPr>
          <p:nvPr/>
        </p:nvPicPr>
        <p:blipFill rotWithShape="1">
          <a:blip r:embed="rId3"/>
          <a:srcRect l="50228" b="50938"/>
          <a:stretch/>
        </p:blipFill>
        <p:spPr>
          <a:xfrm>
            <a:off x="6488934" y="132203"/>
            <a:ext cx="4737709" cy="3580481"/>
          </a:xfrm>
          <a:prstGeom prst="rect">
            <a:avLst/>
          </a:prstGeom>
        </p:spPr>
      </p:pic>
    </p:spTree>
    <p:extLst>
      <p:ext uri="{BB962C8B-B14F-4D97-AF65-F5344CB8AC3E}">
        <p14:creationId xmlns:p14="http://schemas.microsoft.com/office/powerpoint/2010/main" val="114896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4903" t="4980" r="50662" b="50522"/>
          <a:stretch/>
        </p:blipFill>
        <p:spPr>
          <a:xfrm>
            <a:off x="517793" y="204158"/>
            <a:ext cx="4841058" cy="3745736"/>
          </a:xfrm>
          <a:prstGeom prst="rect">
            <a:avLst/>
          </a:prstGeom>
        </p:spPr>
      </p:pic>
      <p:pic>
        <p:nvPicPr>
          <p:cNvPr id="3" name="Рисунок 2"/>
          <p:cNvPicPr>
            <a:picLocks noChangeAspect="1"/>
          </p:cNvPicPr>
          <p:nvPr/>
        </p:nvPicPr>
        <p:blipFill rotWithShape="1">
          <a:blip r:embed="rId3"/>
          <a:srcRect l="50083" t="5303" r="5461" b="50842"/>
          <a:stretch/>
        </p:blipFill>
        <p:spPr>
          <a:xfrm>
            <a:off x="6610119" y="204158"/>
            <a:ext cx="4892051" cy="3728864"/>
          </a:xfrm>
          <a:prstGeom prst="rect">
            <a:avLst/>
          </a:prstGeom>
        </p:spPr>
      </p:pic>
      <p:pic>
        <p:nvPicPr>
          <p:cNvPr id="4" name="Рисунок 3"/>
          <p:cNvPicPr>
            <a:picLocks noChangeAspect="1"/>
          </p:cNvPicPr>
          <p:nvPr/>
        </p:nvPicPr>
        <p:blipFill rotWithShape="1">
          <a:blip r:embed="rId4"/>
          <a:srcRect t="51579"/>
          <a:stretch/>
        </p:blipFill>
        <p:spPr>
          <a:xfrm>
            <a:off x="3609182" y="2692774"/>
            <a:ext cx="4964474" cy="3719043"/>
          </a:xfrm>
          <a:prstGeom prst="rect">
            <a:avLst/>
          </a:prstGeom>
        </p:spPr>
      </p:pic>
    </p:spTree>
    <p:extLst>
      <p:ext uri="{BB962C8B-B14F-4D97-AF65-F5344CB8AC3E}">
        <p14:creationId xmlns:p14="http://schemas.microsoft.com/office/powerpoint/2010/main" val="56624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49959" t="5624" r="4985" b="50190"/>
          <a:stretch/>
        </p:blipFill>
        <p:spPr>
          <a:xfrm>
            <a:off x="638979" y="539827"/>
            <a:ext cx="5204960" cy="3944037"/>
          </a:xfrm>
          <a:prstGeom prst="rect">
            <a:avLst/>
          </a:prstGeom>
        </p:spPr>
      </p:pic>
      <p:pic>
        <p:nvPicPr>
          <p:cNvPr id="3" name="Рисунок 2"/>
          <p:cNvPicPr>
            <a:picLocks noChangeAspect="1"/>
          </p:cNvPicPr>
          <p:nvPr/>
        </p:nvPicPr>
        <p:blipFill rotWithShape="1">
          <a:blip r:embed="rId3"/>
          <a:srcRect t="50496"/>
          <a:stretch/>
        </p:blipFill>
        <p:spPr>
          <a:xfrm>
            <a:off x="5932074" y="2168723"/>
            <a:ext cx="5514452" cy="4167571"/>
          </a:xfrm>
          <a:prstGeom prst="rect">
            <a:avLst/>
          </a:prstGeom>
        </p:spPr>
      </p:pic>
    </p:spTree>
    <p:extLst>
      <p:ext uri="{BB962C8B-B14F-4D97-AF65-F5344CB8AC3E}">
        <p14:creationId xmlns:p14="http://schemas.microsoft.com/office/powerpoint/2010/main" val="145910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66733" t="16144" r="18106" b="20946"/>
          <a:stretch/>
        </p:blipFill>
        <p:spPr>
          <a:xfrm>
            <a:off x="6598435" y="0"/>
            <a:ext cx="2611667" cy="6773332"/>
          </a:xfrm>
          <a:prstGeom prst="rect">
            <a:avLst/>
          </a:prstGeom>
        </p:spPr>
      </p:pic>
      <p:pic>
        <p:nvPicPr>
          <p:cNvPr id="5" name="Рисунок 4"/>
          <p:cNvPicPr>
            <a:picLocks noChangeAspect="1"/>
          </p:cNvPicPr>
          <p:nvPr/>
        </p:nvPicPr>
        <p:blipFill rotWithShape="1">
          <a:blip r:embed="rId3"/>
          <a:srcRect t="1615" r="76454" b="1600"/>
          <a:stretch/>
        </p:blipFill>
        <p:spPr>
          <a:xfrm>
            <a:off x="2747466" y="86484"/>
            <a:ext cx="2419443" cy="6600363"/>
          </a:xfrm>
          <a:prstGeom prst="rect">
            <a:avLst/>
          </a:prstGeom>
        </p:spPr>
      </p:pic>
      <p:sp>
        <p:nvSpPr>
          <p:cNvPr id="6" name="Овал 5"/>
          <p:cNvSpPr/>
          <p:nvPr/>
        </p:nvSpPr>
        <p:spPr>
          <a:xfrm>
            <a:off x="4759287" y="308473"/>
            <a:ext cx="209320" cy="176270"/>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p:cNvPicPr>
            <a:picLocks noChangeAspect="1"/>
          </p:cNvPicPr>
          <p:nvPr/>
        </p:nvPicPr>
        <p:blipFill>
          <a:blip r:embed="rId4">
            <a:duotone>
              <a:prstClr val="black"/>
              <a:schemeClr val="accent2">
                <a:tint val="45000"/>
                <a:satMod val="400000"/>
              </a:schemeClr>
            </a:duotone>
          </a:blip>
          <a:stretch>
            <a:fillRect/>
          </a:stretch>
        </p:blipFill>
        <p:spPr>
          <a:xfrm>
            <a:off x="4759287" y="976894"/>
            <a:ext cx="219475" cy="188992"/>
          </a:xfrm>
          <a:prstGeom prst="rect">
            <a:avLst/>
          </a:prstGeom>
        </p:spPr>
      </p:pic>
      <p:sp>
        <p:nvSpPr>
          <p:cNvPr id="9" name="Овал 8"/>
          <p:cNvSpPr/>
          <p:nvPr/>
        </p:nvSpPr>
        <p:spPr>
          <a:xfrm>
            <a:off x="6960823" y="3298530"/>
            <a:ext cx="209320" cy="176270"/>
          </a:xfrm>
          <a:prstGeom prst="ellipse">
            <a:avLst/>
          </a:prstGeom>
          <a:solidFill>
            <a:srgbClr val="9161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4759287" y="1636004"/>
            <a:ext cx="209320" cy="17627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6960823" y="4798285"/>
            <a:ext cx="209320" cy="17627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Рисунок 11"/>
          <p:cNvPicPr>
            <a:picLocks noChangeAspect="1"/>
          </p:cNvPicPr>
          <p:nvPr/>
        </p:nvPicPr>
        <p:blipFill>
          <a:blip r:embed="rId4">
            <a:duotone>
              <a:schemeClr val="accent4">
                <a:shade val="45000"/>
                <a:satMod val="135000"/>
              </a:schemeClr>
              <a:prstClr val="white"/>
            </a:duotone>
          </a:blip>
          <a:stretch>
            <a:fillRect/>
          </a:stretch>
        </p:blipFill>
        <p:spPr>
          <a:xfrm>
            <a:off x="4749132" y="2282392"/>
            <a:ext cx="219475" cy="188992"/>
          </a:xfrm>
          <a:prstGeom prst="rect">
            <a:avLst/>
          </a:prstGeom>
        </p:spPr>
      </p:pic>
      <p:pic>
        <p:nvPicPr>
          <p:cNvPr id="13" name="Рисунок 12"/>
          <p:cNvPicPr>
            <a:picLocks noChangeAspect="1"/>
          </p:cNvPicPr>
          <p:nvPr/>
        </p:nvPicPr>
        <p:blipFill>
          <a:blip r:embed="rId4">
            <a:duotone>
              <a:schemeClr val="accent4">
                <a:shade val="45000"/>
                <a:satMod val="135000"/>
              </a:schemeClr>
              <a:prstClr val="white"/>
            </a:duotone>
          </a:blip>
          <a:stretch>
            <a:fillRect/>
          </a:stretch>
        </p:blipFill>
        <p:spPr>
          <a:xfrm>
            <a:off x="6955745" y="976894"/>
            <a:ext cx="219475" cy="188992"/>
          </a:xfrm>
          <a:prstGeom prst="rect">
            <a:avLst/>
          </a:prstGeom>
        </p:spPr>
      </p:pic>
      <p:pic>
        <p:nvPicPr>
          <p:cNvPr id="14" name="Рисунок 13"/>
          <p:cNvPicPr>
            <a:picLocks noChangeAspect="1"/>
          </p:cNvPicPr>
          <p:nvPr/>
        </p:nvPicPr>
        <p:blipFill>
          <a:blip r:embed="rId4">
            <a:biLevel thresh="75000"/>
          </a:blip>
          <a:stretch>
            <a:fillRect/>
          </a:stretch>
        </p:blipFill>
        <p:spPr>
          <a:xfrm>
            <a:off x="4759287" y="2928780"/>
            <a:ext cx="219475" cy="188992"/>
          </a:xfrm>
          <a:prstGeom prst="rect">
            <a:avLst/>
          </a:prstGeom>
        </p:spPr>
      </p:pic>
      <p:sp>
        <p:nvSpPr>
          <p:cNvPr id="15" name="Овал 14"/>
          <p:cNvSpPr/>
          <p:nvPr/>
        </p:nvSpPr>
        <p:spPr>
          <a:xfrm>
            <a:off x="6984097" y="1751681"/>
            <a:ext cx="209320" cy="17627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p:cNvSpPr/>
          <p:nvPr/>
        </p:nvSpPr>
        <p:spPr>
          <a:xfrm>
            <a:off x="6954882" y="251925"/>
            <a:ext cx="209320" cy="1762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Овал 17"/>
          <p:cNvSpPr/>
          <p:nvPr/>
        </p:nvSpPr>
        <p:spPr>
          <a:xfrm>
            <a:off x="4749132" y="4269033"/>
            <a:ext cx="209320" cy="1762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Овал 18"/>
          <p:cNvSpPr/>
          <p:nvPr/>
        </p:nvSpPr>
        <p:spPr>
          <a:xfrm>
            <a:off x="6976319" y="2525105"/>
            <a:ext cx="209320" cy="17627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вал 19"/>
          <p:cNvSpPr/>
          <p:nvPr/>
        </p:nvSpPr>
        <p:spPr>
          <a:xfrm>
            <a:off x="4749132" y="3587890"/>
            <a:ext cx="209320" cy="17627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p:cNvSpPr/>
          <p:nvPr/>
        </p:nvSpPr>
        <p:spPr>
          <a:xfrm>
            <a:off x="6954882" y="4024860"/>
            <a:ext cx="209320" cy="17627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Овал 21"/>
          <p:cNvSpPr/>
          <p:nvPr/>
        </p:nvSpPr>
        <p:spPr>
          <a:xfrm>
            <a:off x="4749132" y="4945107"/>
            <a:ext cx="209320" cy="17627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Овал 22"/>
          <p:cNvSpPr/>
          <p:nvPr/>
        </p:nvSpPr>
        <p:spPr>
          <a:xfrm>
            <a:off x="6939167" y="6298040"/>
            <a:ext cx="209320" cy="176270"/>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Овал 23"/>
          <p:cNvSpPr/>
          <p:nvPr/>
        </p:nvSpPr>
        <p:spPr>
          <a:xfrm>
            <a:off x="4759287" y="6209905"/>
            <a:ext cx="209320" cy="17627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Овал 24"/>
          <p:cNvSpPr/>
          <p:nvPr/>
        </p:nvSpPr>
        <p:spPr>
          <a:xfrm>
            <a:off x="6939167" y="5548162"/>
            <a:ext cx="209320" cy="17627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8953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8303" y="0"/>
            <a:ext cx="11710930" cy="6863417"/>
          </a:xfrm>
          <a:prstGeom prst="rect">
            <a:avLst/>
          </a:prstGeom>
        </p:spPr>
        <p:txBody>
          <a:bodyPr wrap="square">
            <a:spAutoFit/>
          </a:bodyPr>
          <a:lstStyle/>
          <a:p>
            <a:pPr algn="ctr"/>
            <a:r>
              <a:rPr lang="en-US" sz="2000" b="1" dirty="0" smtClean="0">
                <a:solidFill>
                  <a:srgbClr val="1D1D1B"/>
                </a:solidFill>
                <a:effectLst/>
                <a:latin typeface="Palatino Linotype" panose="02040502050505030304" pitchFamily="18" charset="0"/>
              </a:rPr>
              <a:t>Florence Nightingale - The Lady with a Lamp.</a:t>
            </a:r>
          </a:p>
          <a:p>
            <a:endParaRPr lang="ru-RU" sz="1050" b="0" dirty="0" smtClean="0">
              <a:solidFill>
                <a:srgbClr val="1D1D1B"/>
              </a:solidFill>
              <a:effectLst/>
              <a:latin typeface="robotoregular"/>
            </a:endParaRPr>
          </a:p>
          <a:p>
            <a:r>
              <a:rPr lang="ru-RU" dirty="0">
                <a:solidFill>
                  <a:srgbClr val="1D1D1B"/>
                </a:solidFill>
                <a:latin typeface="robotoregular"/>
              </a:rPr>
              <a:t> </a:t>
            </a:r>
            <a:r>
              <a:rPr lang="ru-RU" dirty="0" smtClean="0">
                <a:solidFill>
                  <a:srgbClr val="1D1D1B"/>
                </a:solidFill>
                <a:latin typeface="robotoregular"/>
              </a:rPr>
              <a:t>    </a:t>
            </a:r>
            <a:r>
              <a:rPr lang="en-US" sz="2000" b="0" dirty="0" smtClean="0">
                <a:solidFill>
                  <a:srgbClr val="1D1D1B"/>
                </a:solidFill>
                <a:effectLst/>
                <a:latin typeface="robotoregular"/>
              </a:rPr>
              <a:t>Why did she become a world-famous celebrity? Why was she called the Lady with a lamp?</a:t>
            </a:r>
          </a:p>
          <a:p>
            <a:endParaRPr lang="ru-RU" sz="1050" b="0" dirty="0" smtClean="0">
              <a:solidFill>
                <a:srgbClr val="1D1D1B"/>
              </a:solidFill>
              <a:effectLst/>
              <a:latin typeface="robotoregular"/>
            </a:endParaRPr>
          </a:p>
          <a:p>
            <a:r>
              <a:rPr lang="ru-RU" sz="2000" dirty="0">
                <a:solidFill>
                  <a:srgbClr val="1D1D1B"/>
                </a:solidFill>
                <a:latin typeface="robotoregular"/>
              </a:rPr>
              <a:t> </a:t>
            </a:r>
            <a:r>
              <a:rPr lang="ru-RU" sz="2000" dirty="0" smtClean="0">
                <a:solidFill>
                  <a:srgbClr val="1D1D1B"/>
                </a:solidFill>
                <a:latin typeface="robotoregular"/>
              </a:rPr>
              <a:t>    </a:t>
            </a:r>
            <a:r>
              <a:rPr lang="en-US" sz="2000" b="0" dirty="0" smtClean="0">
                <a:solidFill>
                  <a:srgbClr val="1D1D1B"/>
                </a:solidFill>
                <a:effectLst/>
                <a:latin typeface="robotoregular"/>
              </a:rPr>
              <a:t>Florence Nightingale was born into an upper class British family in 1820 in Florence, Tuscany, Italy. She was named after the town where she was born.</a:t>
            </a:r>
            <a:r>
              <a:rPr lang="ru-RU" sz="2000" b="0" dirty="0" smtClean="0">
                <a:solidFill>
                  <a:srgbClr val="1D1D1B"/>
                </a:solidFill>
                <a:effectLst/>
                <a:latin typeface="robotoregular"/>
              </a:rPr>
              <a:t> </a:t>
            </a:r>
            <a:r>
              <a:rPr lang="en-US" sz="2000" b="0" dirty="0" smtClean="0">
                <a:solidFill>
                  <a:srgbClr val="1D1D1B"/>
                </a:solidFill>
                <a:effectLst/>
                <a:latin typeface="robotoregular"/>
              </a:rPr>
              <a:t>The family moved back to London when Florence was a young girl.</a:t>
            </a:r>
          </a:p>
          <a:p>
            <a:r>
              <a:rPr lang="en-US" sz="2000" b="0" dirty="0" smtClean="0">
                <a:solidFill>
                  <a:srgbClr val="1D1D1B"/>
                </a:solidFill>
                <a:effectLst/>
                <a:latin typeface="robotoregular"/>
              </a:rPr>
              <a:t>Although her parents expected her to become a wife and a mother, in 1845 she decided to become a nurse. While she was training she campaigned for better conditions for poor people in Britain.</a:t>
            </a:r>
          </a:p>
          <a:p>
            <a:endParaRPr lang="ru-RU" sz="1050" b="0" dirty="0" smtClean="0">
              <a:solidFill>
                <a:srgbClr val="1D1D1B"/>
              </a:solidFill>
              <a:effectLst/>
              <a:latin typeface="robotoregular"/>
            </a:endParaRPr>
          </a:p>
          <a:p>
            <a:r>
              <a:rPr lang="ru-RU" sz="2000" dirty="0">
                <a:solidFill>
                  <a:srgbClr val="1D1D1B"/>
                </a:solidFill>
                <a:latin typeface="robotoregular"/>
              </a:rPr>
              <a:t> </a:t>
            </a:r>
            <a:r>
              <a:rPr lang="ru-RU" sz="2000" dirty="0" smtClean="0">
                <a:solidFill>
                  <a:srgbClr val="1D1D1B"/>
                </a:solidFill>
                <a:latin typeface="robotoregular"/>
              </a:rPr>
              <a:t>    </a:t>
            </a:r>
            <a:r>
              <a:rPr lang="en-US" sz="2000" b="0" dirty="0" smtClean="0">
                <a:solidFill>
                  <a:srgbClr val="1D1D1B"/>
                </a:solidFill>
                <a:effectLst/>
                <a:latin typeface="robotoregular"/>
              </a:rPr>
              <a:t>In 1854 when the Crimean War began, Florence was working in Harley Street in London. After reading many reports about the poor treatment of sick and injured soldiers, she volunteered to go to the Crimea to see for herself</a:t>
            </a:r>
            <a:r>
              <a:rPr lang="ru-RU" sz="2000" b="0" dirty="0" smtClean="0">
                <a:solidFill>
                  <a:srgbClr val="1D1D1B"/>
                </a:solidFill>
                <a:effectLst/>
                <a:latin typeface="robotoregular"/>
              </a:rPr>
              <a:t>.</a:t>
            </a:r>
            <a:r>
              <a:rPr lang="ru-RU" sz="2000" dirty="0">
                <a:solidFill>
                  <a:srgbClr val="1D1D1B"/>
                </a:solidFill>
                <a:latin typeface="robotoregular"/>
              </a:rPr>
              <a:t> </a:t>
            </a:r>
            <a:r>
              <a:rPr lang="en-US" sz="2000" b="0" dirty="0" smtClean="0">
                <a:solidFill>
                  <a:srgbClr val="1D1D1B"/>
                </a:solidFill>
                <a:effectLst/>
                <a:latin typeface="robotoregular"/>
              </a:rPr>
              <a:t>She discovered, that the hospitals were unventilated and overcrowded. There was dirty linen, unsanitary, </a:t>
            </a:r>
            <a:r>
              <a:rPr lang="en-US" sz="2000" dirty="0" smtClean="0">
                <a:solidFill>
                  <a:srgbClr val="1D1D1B"/>
                </a:solidFill>
                <a:latin typeface="robotoregular"/>
              </a:rPr>
              <a:t>and </a:t>
            </a:r>
            <a:r>
              <a:rPr lang="en-US" sz="2000" b="0" dirty="0" smtClean="0">
                <a:solidFill>
                  <a:srgbClr val="1D1D1B"/>
                </a:solidFill>
                <a:effectLst/>
                <a:latin typeface="robotoregular"/>
              </a:rPr>
              <a:t>filth in the corridors.</a:t>
            </a:r>
          </a:p>
          <a:p>
            <a:endParaRPr lang="ru-RU" sz="1050" b="0" dirty="0" smtClean="0">
              <a:solidFill>
                <a:srgbClr val="1D1D1B"/>
              </a:solidFill>
              <a:effectLst/>
              <a:latin typeface="robotoregular"/>
            </a:endParaRPr>
          </a:p>
          <a:p>
            <a:r>
              <a:rPr lang="ru-RU" sz="2000" dirty="0">
                <a:solidFill>
                  <a:srgbClr val="1D1D1B"/>
                </a:solidFill>
                <a:latin typeface="robotoregular"/>
              </a:rPr>
              <a:t> </a:t>
            </a:r>
            <a:r>
              <a:rPr lang="ru-RU" sz="2000" dirty="0" smtClean="0">
                <a:solidFill>
                  <a:srgbClr val="1D1D1B"/>
                </a:solidFill>
                <a:latin typeface="robotoregular"/>
              </a:rPr>
              <a:t>    </a:t>
            </a:r>
            <a:r>
              <a:rPr lang="en-US" sz="2000" b="0" dirty="0" smtClean="0">
                <a:solidFill>
                  <a:srgbClr val="1D1D1B"/>
                </a:solidFill>
                <a:effectLst/>
                <a:latin typeface="robotoregular"/>
              </a:rPr>
              <a:t>She knew Sidney Herbert, who was Secretary of War during the Crimean War and he helped her. At the hospital in Istanbul where the injured soldiers were sent, Florence realized that soldiers died in the thousands more often from diseases than from their injuries in war. She used her knowledge of </a:t>
            </a:r>
            <a:r>
              <a:rPr lang="en-US" sz="2000" b="0" dirty="0" err="1" smtClean="0">
                <a:solidFill>
                  <a:srgbClr val="1D1D1B"/>
                </a:solidFill>
                <a:effectLst/>
                <a:latin typeface="robotoregular"/>
              </a:rPr>
              <a:t>maths</a:t>
            </a:r>
            <a:r>
              <a:rPr lang="en-US" sz="2000" b="0" dirty="0" smtClean="0">
                <a:solidFill>
                  <a:srgbClr val="1D1D1B"/>
                </a:solidFill>
                <a:effectLst/>
                <a:latin typeface="robotoregular"/>
              </a:rPr>
              <a:t> and statistics to show the British government that providing better conditions for sick and injured soldiers would help them win the war. Florence organized medical supplies to the hospitals and worked around the clock, dedicating her life to patients.</a:t>
            </a:r>
          </a:p>
          <a:p>
            <a:endParaRPr lang="en-US" sz="1050" b="0" dirty="0" smtClean="0">
              <a:solidFill>
                <a:srgbClr val="1D1D1B"/>
              </a:solidFill>
              <a:effectLst/>
              <a:latin typeface="robotoregular"/>
            </a:endParaRPr>
          </a:p>
          <a:p>
            <a:r>
              <a:rPr lang="en-US" sz="2000" dirty="0">
                <a:solidFill>
                  <a:srgbClr val="1D1D1B"/>
                </a:solidFill>
                <a:latin typeface="robotoregular"/>
              </a:rPr>
              <a:t> </a:t>
            </a:r>
            <a:r>
              <a:rPr lang="en-US" sz="2000" dirty="0" smtClean="0">
                <a:solidFill>
                  <a:srgbClr val="1D1D1B"/>
                </a:solidFill>
                <a:latin typeface="robotoregular"/>
              </a:rPr>
              <a:t>    </a:t>
            </a:r>
            <a:r>
              <a:rPr lang="en-US" sz="2000" b="0" dirty="0" smtClean="0">
                <a:solidFill>
                  <a:srgbClr val="1D1D1B"/>
                </a:solidFill>
                <a:effectLst/>
                <a:latin typeface="robotoregular"/>
              </a:rPr>
              <a:t>There is a syndrome named after her called «Florence Nightingale Syndrome». It occurs when a soldier falls in love with a nurse. </a:t>
            </a:r>
          </a:p>
        </p:txBody>
      </p:sp>
    </p:spTree>
    <p:extLst>
      <p:ext uri="{BB962C8B-B14F-4D97-AF65-F5344CB8AC3E}">
        <p14:creationId xmlns:p14="http://schemas.microsoft.com/office/powerpoint/2010/main" val="5681930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4379204" y="1781175"/>
            <a:ext cx="7620000" cy="5076825"/>
          </a:xfrm>
          <a:prstGeom prst="rect">
            <a:avLst/>
          </a:prstGeom>
        </p:spPr>
      </p:pic>
      <p:sp>
        <p:nvSpPr>
          <p:cNvPr id="2" name="Прямоугольник 1"/>
          <p:cNvSpPr/>
          <p:nvPr/>
        </p:nvSpPr>
        <p:spPr>
          <a:xfrm>
            <a:off x="242370" y="165802"/>
            <a:ext cx="11248223" cy="6124754"/>
          </a:xfrm>
          <a:prstGeom prst="rect">
            <a:avLst/>
          </a:prstGeom>
        </p:spPr>
        <p:txBody>
          <a:bodyPr wrap="square">
            <a:spAutoFit/>
          </a:bodyPr>
          <a:lstStyle/>
          <a:p>
            <a:pPr algn="just"/>
            <a:r>
              <a:rPr lang="en-US" sz="2400" dirty="0" smtClean="0"/>
              <a:t>     While she was working in Crimea she became known as “The Lady with the Lamp” because she would walk around the hospital in the evening carrying a lamp and check on the soldiers.</a:t>
            </a:r>
          </a:p>
          <a:p>
            <a:endParaRPr lang="en-US" sz="800" dirty="0" smtClean="0"/>
          </a:p>
          <a:p>
            <a:pPr algn="just"/>
            <a:r>
              <a:rPr lang="en-US" sz="2400" dirty="0" smtClean="0"/>
              <a:t>     When she returned to England she established a school for nurses at St. Thomas’ Hospital in London in 1860. She </a:t>
            </a:r>
          </a:p>
          <a:p>
            <a:pPr algn="just"/>
            <a:r>
              <a:rPr lang="en-US" sz="2400" dirty="0" smtClean="0"/>
              <a:t>wrote her most important </a:t>
            </a:r>
          </a:p>
          <a:p>
            <a:pPr algn="just"/>
            <a:r>
              <a:rPr lang="en-US" sz="2400" dirty="0" smtClean="0"/>
              <a:t>book Notes on Nursing and </a:t>
            </a:r>
          </a:p>
          <a:p>
            <a:pPr algn="just"/>
            <a:r>
              <a:rPr lang="en-US" sz="2400" dirty="0" smtClean="0"/>
              <a:t>consulted people on health</a:t>
            </a:r>
          </a:p>
          <a:p>
            <a:pPr algn="just"/>
            <a:r>
              <a:rPr lang="en-US" sz="2400" dirty="0" smtClean="0"/>
              <a:t>issues.</a:t>
            </a:r>
          </a:p>
          <a:p>
            <a:endParaRPr lang="en-US" sz="2400" dirty="0" smtClean="0"/>
          </a:p>
          <a:p>
            <a:pPr algn="just"/>
            <a:r>
              <a:rPr lang="en-US" sz="2400" dirty="0" smtClean="0"/>
              <a:t>     In 1907, Florence Nightingale </a:t>
            </a:r>
          </a:p>
          <a:p>
            <a:pPr algn="just"/>
            <a:r>
              <a:rPr lang="en-US" sz="2400" dirty="0" smtClean="0"/>
              <a:t>became the first woman to be </a:t>
            </a:r>
          </a:p>
          <a:p>
            <a:pPr algn="just"/>
            <a:r>
              <a:rPr lang="en-US" sz="2400" dirty="0" smtClean="0"/>
              <a:t>awarded the Order of Merit by </a:t>
            </a:r>
          </a:p>
          <a:p>
            <a:pPr algn="just"/>
            <a:r>
              <a:rPr lang="en-US" sz="2400" dirty="0" smtClean="0"/>
              <a:t>King Edward VII. Nightingale died </a:t>
            </a:r>
          </a:p>
          <a:p>
            <a:pPr algn="just"/>
            <a:r>
              <a:rPr lang="en-US" sz="2400" dirty="0" smtClean="0"/>
              <a:t>in 1910 in London. She became </a:t>
            </a:r>
          </a:p>
          <a:p>
            <a:pPr algn="just"/>
            <a:r>
              <a:rPr lang="en-US" sz="2400" dirty="0" smtClean="0"/>
              <a:t>a world famous British celebrity.</a:t>
            </a:r>
            <a:endParaRPr lang="ru-RU" sz="2400" dirty="0"/>
          </a:p>
        </p:txBody>
      </p:sp>
    </p:spTree>
    <p:extLst>
      <p:ext uri="{BB962C8B-B14F-4D97-AF65-F5344CB8AC3E}">
        <p14:creationId xmlns:p14="http://schemas.microsoft.com/office/powerpoint/2010/main" val="64679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l="13622" t="19599" r="17805" b="33494"/>
          <a:stretch/>
        </p:blipFill>
        <p:spPr>
          <a:xfrm>
            <a:off x="275422" y="738131"/>
            <a:ext cx="11570239" cy="4946573"/>
          </a:xfrm>
          <a:prstGeom prst="rect">
            <a:avLst/>
          </a:prstGeom>
        </p:spPr>
      </p:pic>
    </p:spTree>
    <p:extLst>
      <p:ext uri="{BB962C8B-B14F-4D97-AF65-F5344CB8AC3E}">
        <p14:creationId xmlns:p14="http://schemas.microsoft.com/office/powerpoint/2010/main" val="3777302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459</Words>
  <Application>Microsoft Office PowerPoint</Application>
  <PresentationFormat>Широкоэкранный</PresentationFormat>
  <Paragraphs>42</Paragraphs>
  <Slides>11</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11</vt:i4>
      </vt:variant>
    </vt:vector>
  </HeadingPairs>
  <TitlesOfParts>
    <vt:vector size="20" baseType="lpstr">
      <vt:lpstr>Arial</vt:lpstr>
      <vt:lpstr>Arial Rounded MT Bold</vt:lpstr>
      <vt:lpstr>Britannic Bold</vt:lpstr>
      <vt:lpstr>Calibri</vt:lpstr>
      <vt:lpstr>Calibri Light</vt:lpstr>
      <vt:lpstr>Palatino Linotype</vt:lpstr>
      <vt:lpstr>robotoregular</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teac</dc:creator>
  <cp:lastModifiedBy>teac</cp:lastModifiedBy>
  <cp:revision>8</cp:revision>
  <dcterms:created xsi:type="dcterms:W3CDTF">2022-05-04T19:38:36Z</dcterms:created>
  <dcterms:modified xsi:type="dcterms:W3CDTF">2022-05-06T14:58:26Z</dcterms:modified>
</cp:coreProperties>
</file>