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8" r:id="rId4"/>
    <p:sldId id="259" r:id="rId5"/>
    <p:sldId id="260" r:id="rId6"/>
    <p:sldId id="261" r:id="rId7"/>
    <p:sldId id="263" r:id="rId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DD0415-EECE-42FB-80C8-40D4A5864A4D}" type="datetimeFigureOut">
              <a:rPr lang="ru-RU" smtClean="0"/>
              <a:t>15.05.2022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031D2D-AF56-4FB0-A8DC-E658FD46912E}" type="slidenum">
              <a:rPr lang="ru-RU" smtClean="0"/>
              <a:t>‹#›</a:t>
            </a:fld>
            <a:endParaRPr lang="ru-RU"/>
          </a:p>
        </p:txBody>
      </p:sp>
    </p:spTree>
    <p:extLst>
      <p:ext uri="{BB962C8B-B14F-4D97-AF65-F5344CB8AC3E}">
        <p14:creationId xmlns:p14="http://schemas.microsoft.com/office/powerpoint/2010/main" val="2178722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031DD95-EE27-40D7-8BA8-1B19D2C34042}" type="datetimeFigureOut">
              <a:rPr lang="ru-RU" smtClean="0"/>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408087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031DD95-EE27-40D7-8BA8-1B19D2C34042}" type="datetimeFigureOut">
              <a:rPr lang="ru-RU" smtClean="0"/>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1051501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031DD95-EE27-40D7-8BA8-1B19D2C34042}" type="datetimeFigureOut">
              <a:rPr lang="ru-RU" smtClean="0"/>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2206474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031DD95-EE27-40D7-8BA8-1B19D2C34042}" type="datetimeFigureOut">
              <a:rPr lang="ru-RU" smtClean="0"/>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2105648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031DD95-EE27-40D7-8BA8-1B19D2C34042}" type="datetimeFigureOut">
              <a:rPr lang="ru-RU" smtClean="0"/>
              <a:t>15.05.2022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507284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031DD95-EE27-40D7-8BA8-1B19D2C34042}" type="datetimeFigureOut">
              <a:rPr lang="ru-RU" smtClean="0"/>
              <a:t>15.05.2022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3032035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031DD95-EE27-40D7-8BA8-1B19D2C34042}" type="datetimeFigureOut">
              <a:rPr lang="ru-RU" smtClean="0"/>
              <a:t>15.05.2022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3724270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031DD95-EE27-40D7-8BA8-1B19D2C34042}" type="datetimeFigureOut">
              <a:rPr lang="ru-RU" smtClean="0"/>
              <a:t>15.05.2022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3125986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031DD95-EE27-40D7-8BA8-1B19D2C34042}" type="datetimeFigureOut">
              <a:rPr lang="ru-RU" smtClean="0"/>
              <a:t>15.05.2022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48286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031DD95-EE27-40D7-8BA8-1B19D2C34042}" type="datetimeFigureOut">
              <a:rPr lang="ru-RU" smtClean="0"/>
              <a:t>15.05.2022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3967005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031DD95-EE27-40D7-8BA8-1B19D2C34042}" type="datetimeFigureOut">
              <a:rPr lang="ru-RU" smtClean="0"/>
              <a:t>15.05.2022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297F559-6376-40F3-B032-86720D929810}" type="slidenum">
              <a:rPr lang="ru-RU" smtClean="0"/>
              <a:t>‹#›</a:t>
            </a:fld>
            <a:endParaRPr lang="ru-RU"/>
          </a:p>
        </p:txBody>
      </p:sp>
    </p:spTree>
    <p:extLst>
      <p:ext uri="{BB962C8B-B14F-4D97-AF65-F5344CB8AC3E}">
        <p14:creationId xmlns:p14="http://schemas.microsoft.com/office/powerpoint/2010/main" val="1532122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31DD95-EE27-40D7-8BA8-1B19D2C34042}" type="datetimeFigureOut">
              <a:rPr lang="ru-RU" smtClean="0"/>
              <a:t>15.05.2022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7F559-6376-40F3-B032-86720D929810}" type="slidenum">
              <a:rPr lang="ru-RU" smtClean="0"/>
              <a:t>‹#›</a:t>
            </a:fld>
            <a:endParaRPr lang="ru-RU"/>
          </a:p>
        </p:txBody>
      </p:sp>
    </p:spTree>
    <p:extLst>
      <p:ext uri="{BB962C8B-B14F-4D97-AF65-F5344CB8AC3E}">
        <p14:creationId xmlns:p14="http://schemas.microsoft.com/office/powerpoint/2010/main" val="8678176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35910" t="21847" r="41701" b="24016"/>
          <a:stretch/>
        </p:blipFill>
        <p:spPr>
          <a:xfrm>
            <a:off x="0" y="0"/>
            <a:ext cx="3944038" cy="5960271"/>
          </a:xfrm>
          <a:prstGeom prst="rect">
            <a:avLst/>
          </a:prstGeom>
        </p:spPr>
      </p:pic>
      <p:pic>
        <p:nvPicPr>
          <p:cNvPr id="3" name="Рисунок 2"/>
          <p:cNvPicPr>
            <a:picLocks noChangeAspect="1"/>
          </p:cNvPicPr>
          <p:nvPr/>
        </p:nvPicPr>
        <p:blipFill rotWithShape="1">
          <a:blip r:embed="rId3"/>
          <a:srcRect l="6794" t="34859" r="4250" b="16787"/>
          <a:stretch/>
        </p:blipFill>
        <p:spPr>
          <a:xfrm>
            <a:off x="1798910" y="2980135"/>
            <a:ext cx="10393090" cy="3530835"/>
          </a:xfrm>
          <a:prstGeom prst="rect">
            <a:avLst/>
          </a:prstGeom>
        </p:spPr>
      </p:pic>
      <p:pic>
        <p:nvPicPr>
          <p:cNvPr id="5" name="Рисунок 4"/>
          <p:cNvPicPr>
            <a:picLocks noChangeAspect="1"/>
          </p:cNvPicPr>
          <p:nvPr/>
        </p:nvPicPr>
        <p:blipFill rotWithShape="1">
          <a:blip r:embed="rId4"/>
          <a:srcRect t="8996" b="8916"/>
          <a:stretch/>
        </p:blipFill>
        <p:spPr>
          <a:xfrm>
            <a:off x="5596569" y="111687"/>
            <a:ext cx="4670558" cy="3650522"/>
          </a:xfrm>
          <a:prstGeom prst="rect">
            <a:avLst/>
          </a:prstGeom>
        </p:spPr>
      </p:pic>
    </p:spTree>
    <p:extLst>
      <p:ext uri="{BB962C8B-B14F-4D97-AF65-F5344CB8AC3E}">
        <p14:creationId xmlns:p14="http://schemas.microsoft.com/office/powerpoint/2010/main" val="1561197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t="38233" r="18708" b="24980"/>
          <a:stretch/>
        </p:blipFill>
        <p:spPr>
          <a:xfrm>
            <a:off x="-1" y="264404"/>
            <a:ext cx="12191951" cy="3448280"/>
          </a:xfrm>
          <a:prstGeom prst="rect">
            <a:avLst/>
          </a:prstGeom>
        </p:spPr>
      </p:pic>
      <p:sp>
        <p:nvSpPr>
          <p:cNvPr id="4" name="TextBox 3"/>
          <p:cNvSpPr txBox="1"/>
          <p:nvPr/>
        </p:nvSpPr>
        <p:spPr>
          <a:xfrm>
            <a:off x="5300724" y="3876534"/>
            <a:ext cx="1590500" cy="707886"/>
          </a:xfrm>
          <a:prstGeom prst="rect">
            <a:avLst/>
          </a:prstGeom>
          <a:noFill/>
        </p:spPr>
        <p:txBody>
          <a:bodyPr wrap="none" rtlCol="0">
            <a:spAutoFit/>
          </a:bodyPr>
          <a:lstStyle/>
          <a:p>
            <a:r>
              <a:rPr lang="en-US" sz="4000" dirty="0" smtClean="0">
                <a:solidFill>
                  <a:schemeClr val="accent6">
                    <a:lumMod val="75000"/>
                  </a:schemeClr>
                </a:solidFill>
                <a:latin typeface="Agency FB" panose="020B0503020202020204" pitchFamily="34" charset="0"/>
              </a:rPr>
              <a:t>1. shares</a:t>
            </a:r>
            <a:endParaRPr lang="ru-RU" sz="4000" dirty="0">
              <a:solidFill>
                <a:schemeClr val="accent6">
                  <a:lumMod val="75000"/>
                </a:schemeClr>
              </a:solidFill>
            </a:endParaRPr>
          </a:p>
        </p:txBody>
      </p:sp>
      <p:sp>
        <p:nvSpPr>
          <p:cNvPr id="5" name="Прямоугольник 4"/>
          <p:cNvSpPr/>
          <p:nvPr/>
        </p:nvSpPr>
        <p:spPr>
          <a:xfrm>
            <a:off x="7241729" y="3931618"/>
            <a:ext cx="1678665" cy="707886"/>
          </a:xfrm>
          <a:prstGeom prst="rect">
            <a:avLst/>
          </a:prstGeom>
        </p:spPr>
        <p:txBody>
          <a:bodyPr wrap="none">
            <a:spAutoFit/>
          </a:bodyPr>
          <a:lstStyle/>
          <a:p>
            <a:r>
              <a:rPr lang="en-US" sz="4000" dirty="0" smtClean="0">
                <a:solidFill>
                  <a:schemeClr val="accent6">
                    <a:lumMod val="75000"/>
                  </a:schemeClr>
                </a:solidFill>
                <a:latin typeface="Agency FB" panose="020B0503020202020204" pitchFamily="34" charset="0"/>
              </a:rPr>
              <a:t>2. Moving</a:t>
            </a:r>
            <a:endParaRPr lang="ru-RU" sz="4000" dirty="0">
              <a:solidFill>
                <a:schemeClr val="accent6">
                  <a:lumMod val="75000"/>
                </a:schemeClr>
              </a:solidFill>
            </a:endParaRPr>
          </a:p>
        </p:txBody>
      </p:sp>
      <p:sp>
        <p:nvSpPr>
          <p:cNvPr id="6" name="Прямоугольник 5"/>
          <p:cNvSpPr/>
          <p:nvPr/>
        </p:nvSpPr>
        <p:spPr>
          <a:xfrm>
            <a:off x="9270899" y="3931618"/>
            <a:ext cx="1287532" cy="707886"/>
          </a:xfrm>
          <a:prstGeom prst="rect">
            <a:avLst/>
          </a:prstGeom>
        </p:spPr>
        <p:txBody>
          <a:bodyPr wrap="none">
            <a:spAutoFit/>
          </a:bodyPr>
          <a:lstStyle/>
          <a:p>
            <a:pPr lvl="0"/>
            <a:r>
              <a:rPr lang="en-US" sz="4000" dirty="0" smtClean="0">
                <a:solidFill>
                  <a:srgbClr val="70AD47">
                    <a:lumMod val="75000"/>
                  </a:srgbClr>
                </a:solidFill>
                <a:latin typeface="Agency FB" panose="020B0503020202020204" pitchFamily="34" charset="0"/>
              </a:rPr>
              <a:t>3. built</a:t>
            </a:r>
            <a:endParaRPr lang="ru-RU" sz="4000" dirty="0">
              <a:solidFill>
                <a:srgbClr val="70AD47">
                  <a:lumMod val="75000"/>
                </a:srgbClr>
              </a:solidFill>
            </a:endParaRPr>
          </a:p>
        </p:txBody>
      </p:sp>
      <p:sp>
        <p:nvSpPr>
          <p:cNvPr id="7" name="Прямоугольник 6"/>
          <p:cNvSpPr/>
          <p:nvPr/>
        </p:nvSpPr>
        <p:spPr>
          <a:xfrm>
            <a:off x="6226167" y="4639504"/>
            <a:ext cx="1487908" cy="707886"/>
          </a:xfrm>
          <a:prstGeom prst="rect">
            <a:avLst/>
          </a:prstGeom>
        </p:spPr>
        <p:txBody>
          <a:bodyPr wrap="none">
            <a:spAutoFit/>
          </a:bodyPr>
          <a:lstStyle/>
          <a:p>
            <a:pPr lvl="0"/>
            <a:r>
              <a:rPr lang="en-US" sz="4000" dirty="0" smtClean="0">
                <a:solidFill>
                  <a:srgbClr val="70AD47">
                    <a:lumMod val="75000"/>
                  </a:srgbClr>
                </a:solidFill>
                <a:latin typeface="Agency FB" panose="020B0503020202020204" pitchFamily="34" charset="0"/>
              </a:rPr>
              <a:t>4. broke</a:t>
            </a:r>
            <a:endParaRPr lang="ru-RU" sz="4000" dirty="0">
              <a:solidFill>
                <a:srgbClr val="70AD47">
                  <a:lumMod val="75000"/>
                </a:srgbClr>
              </a:solidFill>
            </a:endParaRPr>
          </a:p>
        </p:txBody>
      </p:sp>
      <p:sp>
        <p:nvSpPr>
          <p:cNvPr id="8" name="Прямоугольник 7"/>
          <p:cNvSpPr/>
          <p:nvPr/>
        </p:nvSpPr>
        <p:spPr>
          <a:xfrm>
            <a:off x="8064580" y="4639504"/>
            <a:ext cx="2310248" cy="707886"/>
          </a:xfrm>
          <a:prstGeom prst="rect">
            <a:avLst/>
          </a:prstGeom>
        </p:spPr>
        <p:txBody>
          <a:bodyPr wrap="none">
            <a:spAutoFit/>
          </a:bodyPr>
          <a:lstStyle/>
          <a:p>
            <a:pPr lvl="0"/>
            <a:r>
              <a:rPr lang="en-US" sz="4000" dirty="0" smtClean="0">
                <a:solidFill>
                  <a:srgbClr val="70AD47">
                    <a:lumMod val="75000"/>
                  </a:srgbClr>
                </a:solidFill>
                <a:latin typeface="Agency FB" panose="020B0503020202020204" pitchFamily="34" charset="0"/>
              </a:rPr>
              <a:t>5. renovating</a:t>
            </a:r>
            <a:endParaRPr lang="ru-RU" sz="4000" dirty="0">
              <a:solidFill>
                <a:srgbClr val="70AD47">
                  <a:lumMod val="75000"/>
                </a:srgbClr>
              </a:solidFill>
            </a:endParaRPr>
          </a:p>
        </p:txBody>
      </p:sp>
      <p:sp>
        <p:nvSpPr>
          <p:cNvPr id="9" name="Прямоугольник 8"/>
          <p:cNvSpPr/>
          <p:nvPr/>
        </p:nvSpPr>
        <p:spPr>
          <a:xfrm>
            <a:off x="6806864" y="5402474"/>
            <a:ext cx="2412840" cy="707886"/>
          </a:xfrm>
          <a:prstGeom prst="rect">
            <a:avLst/>
          </a:prstGeom>
        </p:spPr>
        <p:txBody>
          <a:bodyPr wrap="none">
            <a:spAutoFit/>
          </a:bodyPr>
          <a:lstStyle/>
          <a:p>
            <a:pPr lvl="0"/>
            <a:r>
              <a:rPr lang="en-US" sz="4000" dirty="0" smtClean="0">
                <a:solidFill>
                  <a:srgbClr val="70AD47">
                    <a:lumMod val="75000"/>
                  </a:srgbClr>
                </a:solidFill>
                <a:latin typeface="Agency FB" panose="020B0503020202020204" pitchFamily="34" charset="0"/>
              </a:rPr>
              <a:t>6. demolished</a:t>
            </a:r>
            <a:endParaRPr lang="ru-RU" sz="4000" dirty="0">
              <a:solidFill>
                <a:srgbClr val="70AD47">
                  <a:lumMod val="75000"/>
                </a:srgbClr>
              </a:solidFill>
            </a:endParaRPr>
          </a:p>
        </p:txBody>
      </p:sp>
      <p:pic>
        <p:nvPicPr>
          <p:cNvPr id="10" name="Рисунок 9"/>
          <p:cNvPicPr>
            <a:picLocks noChangeAspect="1"/>
          </p:cNvPicPr>
          <p:nvPr/>
        </p:nvPicPr>
        <p:blipFill rotWithShape="1">
          <a:blip r:embed="rId3"/>
          <a:srcRect t="9369" b="8644"/>
          <a:stretch/>
        </p:blipFill>
        <p:spPr>
          <a:xfrm>
            <a:off x="618953" y="3966072"/>
            <a:ext cx="3399622" cy="2787268"/>
          </a:xfrm>
          <a:prstGeom prst="rect">
            <a:avLst/>
          </a:prstGeom>
        </p:spPr>
      </p:pic>
    </p:spTree>
    <p:extLst>
      <p:ext uri="{BB962C8B-B14F-4D97-AF65-F5344CB8AC3E}">
        <p14:creationId xmlns:p14="http://schemas.microsoft.com/office/powerpoint/2010/main" val="1000494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t="41446" r="8166" b="28675"/>
          <a:stretch/>
        </p:blipFill>
        <p:spPr>
          <a:xfrm>
            <a:off x="0" y="782198"/>
            <a:ext cx="12081280" cy="2456761"/>
          </a:xfrm>
          <a:prstGeom prst="rect">
            <a:avLst/>
          </a:prstGeom>
        </p:spPr>
      </p:pic>
      <p:sp>
        <p:nvSpPr>
          <p:cNvPr id="3" name="TextBox 2"/>
          <p:cNvSpPr txBox="1"/>
          <p:nvPr/>
        </p:nvSpPr>
        <p:spPr>
          <a:xfrm>
            <a:off x="1366091" y="3415228"/>
            <a:ext cx="1742785" cy="1200329"/>
          </a:xfrm>
          <a:prstGeom prst="rect">
            <a:avLst/>
          </a:prstGeom>
          <a:noFill/>
        </p:spPr>
        <p:txBody>
          <a:bodyPr wrap="none" rtlCol="0">
            <a:spAutoFit/>
          </a:bodyPr>
          <a:lstStyle/>
          <a:p>
            <a:r>
              <a:rPr lang="en-US" sz="7200" dirty="0" smtClean="0">
                <a:solidFill>
                  <a:srgbClr val="7030A0"/>
                </a:solidFill>
              </a:rPr>
              <a:t>1 - c</a:t>
            </a:r>
            <a:endParaRPr lang="ru-RU" sz="7200" dirty="0">
              <a:solidFill>
                <a:srgbClr val="7030A0"/>
              </a:solidFill>
            </a:endParaRPr>
          </a:p>
        </p:txBody>
      </p:sp>
      <p:sp>
        <p:nvSpPr>
          <p:cNvPr id="4" name="Прямоугольник 3"/>
          <p:cNvSpPr/>
          <p:nvPr/>
        </p:nvSpPr>
        <p:spPr>
          <a:xfrm>
            <a:off x="6216124" y="3415227"/>
            <a:ext cx="1837362" cy="1200329"/>
          </a:xfrm>
          <a:prstGeom prst="rect">
            <a:avLst/>
          </a:prstGeom>
        </p:spPr>
        <p:txBody>
          <a:bodyPr wrap="none">
            <a:spAutoFit/>
          </a:bodyPr>
          <a:lstStyle/>
          <a:p>
            <a:pPr lvl="0"/>
            <a:r>
              <a:rPr lang="en-US" sz="7200" dirty="0" smtClean="0">
                <a:solidFill>
                  <a:srgbClr val="7030A0"/>
                </a:solidFill>
              </a:rPr>
              <a:t>2 </a:t>
            </a:r>
            <a:r>
              <a:rPr lang="en-US" sz="7200" dirty="0">
                <a:solidFill>
                  <a:srgbClr val="7030A0"/>
                </a:solidFill>
              </a:rPr>
              <a:t>- </a:t>
            </a:r>
            <a:r>
              <a:rPr lang="en-US" sz="7200" dirty="0" smtClean="0">
                <a:solidFill>
                  <a:srgbClr val="7030A0"/>
                </a:solidFill>
              </a:rPr>
              <a:t>d</a:t>
            </a:r>
            <a:endParaRPr lang="ru-RU" sz="7200" dirty="0">
              <a:solidFill>
                <a:srgbClr val="7030A0"/>
              </a:solidFill>
            </a:endParaRPr>
          </a:p>
        </p:txBody>
      </p:sp>
      <p:sp>
        <p:nvSpPr>
          <p:cNvPr id="5" name="Прямоугольник 4"/>
          <p:cNvSpPr/>
          <p:nvPr/>
        </p:nvSpPr>
        <p:spPr>
          <a:xfrm>
            <a:off x="3765459" y="4615556"/>
            <a:ext cx="1794081" cy="1200329"/>
          </a:xfrm>
          <a:prstGeom prst="rect">
            <a:avLst/>
          </a:prstGeom>
        </p:spPr>
        <p:txBody>
          <a:bodyPr wrap="none">
            <a:spAutoFit/>
          </a:bodyPr>
          <a:lstStyle/>
          <a:p>
            <a:pPr lvl="0"/>
            <a:r>
              <a:rPr lang="en-US" sz="7200" dirty="0" smtClean="0">
                <a:solidFill>
                  <a:srgbClr val="7030A0"/>
                </a:solidFill>
              </a:rPr>
              <a:t>3 </a:t>
            </a:r>
            <a:r>
              <a:rPr lang="en-US" sz="7200" dirty="0">
                <a:solidFill>
                  <a:srgbClr val="7030A0"/>
                </a:solidFill>
              </a:rPr>
              <a:t>- </a:t>
            </a:r>
            <a:r>
              <a:rPr lang="en-US" sz="7200" dirty="0" smtClean="0">
                <a:solidFill>
                  <a:srgbClr val="7030A0"/>
                </a:solidFill>
              </a:rPr>
              <a:t>a</a:t>
            </a:r>
            <a:endParaRPr lang="ru-RU" sz="7200" dirty="0">
              <a:solidFill>
                <a:srgbClr val="7030A0"/>
              </a:solidFill>
            </a:endParaRPr>
          </a:p>
        </p:txBody>
      </p:sp>
      <p:sp>
        <p:nvSpPr>
          <p:cNvPr id="6" name="Прямоугольник 5"/>
          <p:cNvSpPr/>
          <p:nvPr/>
        </p:nvSpPr>
        <p:spPr>
          <a:xfrm>
            <a:off x="8710070" y="4615556"/>
            <a:ext cx="1837362" cy="1200329"/>
          </a:xfrm>
          <a:prstGeom prst="rect">
            <a:avLst/>
          </a:prstGeom>
        </p:spPr>
        <p:txBody>
          <a:bodyPr wrap="none">
            <a:spAutoFit/>
          </a:bodyPr>
          <a:lstStyle/>
          <a:p>
            <a:pPr lvl="0"/>
            <a:r>
              <a:rPr lang="en-US" sz="7200" dirty="0" smtClean="0">
                <a:solidFill>
                  <a:srgbClr val="7030A0"/>
                </a:solidFill>
              </a:rPr>
              <a:t>4 </a:t>
            </a:r>
            <a:r>
              <a:rPr lang="en-US" sz="7200" dirty="0">
                <a:solidFill>
                  <a:srgbClr val="7030A0"/>
                </a:solidFill>
              </a:rPr>
              <a:t>- </a:t>
            </a:r>
            <a:r>
              <a:rPr lang="en-US" sz="7200" dirty="0" smtClean="0">
                <a:solidFill>
                  <a:srgbClr val="7030A0"/>
                </a:solidFill>
              </a:rPr>
              <a:t>b</a:t>
            </a:r>
            <a:endParaRPr lang="ru-RU" sz="7200" dirty="0">
              <a:solidFill>
                <a:srgbClr val="7030A0"/>
              </a:solidFill>
            </a:endParaRPr>
          </a:p>
        </p:txBody>
      </p:sp>
    </p:spTree>
    <p:extLst>
      <p:ext uri="{BB962C8B-B14F-4D97-AF65-F5344CB8AC3E}">
        <p14:creationId xmlns:p14="http://schemas.microsoft.com/office/powerpoint/2010/main" val="363039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4785" t="36626" r="6961" b="32048"/>
          <a:stretch/>
        </p:blipFill>
        <p:spPr>
          <a:xfrm>
            <a:off x="1" y="0"/>
            <a:ext cx="12192000" cy="2704709"/>
          </a:xfrm>
          <a:prstGeom prst="rect">
            <a:avLst/>
          </a:prstGeom>
        </p:spPr>
      </p:pic>
      <p:sp>
        <p:nvSpPr>
          <p:cNvPr id="3" name="Прямоугольник 2"/>
          <p:cNvSpPr/>
          <p:nvPr/>
        </p:nvSpPr>
        <p:spPr>
          <a:xfrm>
            <a:off x="77120" y="3441680"/>
            <a:ext cx="12192000" cy="3416320"/>
          </a:xfrm>
          <a:prstGeom prst="rect">
            <a:avLst/>
          </a:prstGeom>
        </p:spPr>
        <p:txBody>
          <a:bodyPr wrap="square">
            <a:spAutoFit/>
          </a:bodyPr>
          <a:lstStyle/>
          <a:p>
            <a:endParaRPr lang="en-US" dirty="0" smtClean="0"/>
          </a:p>
          <a:p>
            <a:r>
              <a:rPr lang="en-US" b="1" dirty="0" smtClean="0"/>
              <a:t>A cottage- </a:t>
            </a:r>
            <a:r>
              <a:rPr lang="en-US" dirty="0" smtClean="0"/>
              <a:t>a small house in the countryside.                          </a:t>
            </a:r>
            <a:r>
              <a:rPr lang="en-US" b="1" dirty="0" smtClean="0"/>
              <a:t>A mansion </a:t>
            </a:r>
            <a:r>
              <a:rPr lang="en-US" dirty="0" smtClean="0"/>
              <a:t>-a large and especially beautiful house.</a:t>
            </a:r>
          </a:p>
          <a:p>
            <a:endParaRPr lang="en-US" dirty="0" smtClean="0"/>
          </a:p>
          <a:p>
            <a:pPr algn="ctr"/>
            <a:r>
              <a:rPr lang="en-US" b="1" dirty="0" smtClean="0"/>
              <a:t>A manor </a:t>
            </a:r>
            <a:r>
              <a:rPr lang="en-US" dirty="0" smtClean="0"/>
              <a:t>- a large house with a lot of land and small other buildings for different purposes around.</a:t>
            </a:r>
          </a:p>
          <a:p>
            <a:endParaRPr lang="en-US" dirty="0" smtClean="0"/>
          </a:p>
          <a:p>
            <a:pPr algn="ctr"/>
            <a:r>
              <a:rPr lang="en-US" dirty="0" smtClean="0"/>
              <a:t>An apartment block/</a:t>
            </a:r>
            <a:r>
              <a:rPr lang="en-US" b="1" dirty="0" smtClean="0"/>
              <a:t>a block of flats- </a:t>
            </a:r>
            <a:r>
              <a:rPr lang="en-US" dirty="0" smtClean="0"/>
              <a:t>a high building with a lot of flats inside.</a:t>
            </a:r>
          </a:p>
          <a:p>
            <a:endParaRPr lang="en-US" dirty="0" smtClean="0"/>
          </a:p>
          <a:p>
            <a:pPr algn="ctr"/>
            <a:r>
              <a:rPr lang="en-US" b="1" dirty="0" smtClean="0"/>
              <a:t>A detached house </a:t>
            </a:r>
            <a:r>
              <a:rPr lang="en-US" dirty="0" smtClean="0"/>
              <a:t>- a house which isn’t joined to another house. </a:t>
            </a:r>
          </a:p>
          <a:p>
            <a:pPr algn="ctr"/>
            <a:r>
              <a:rPr lang="en-US" b="1" dirty="0" smtClean="0"/>
              <a:t>Semi-detached houses </a:t>
            </a:r>
            <a:r>
              <a:rPr lang="en-US" dirty="0" smtClean="0"/>
              <a:t>- houses which share one wall between them</a:t>
            </a:r>
          </a:p>
          <a:p>
            <a:endParaRPr lang="en-US" dirty="0" smtClean="0"/>
          </a:p>
          <a:p>
            <a:pPr algn="ctr"/>
            <a:r>
              <a:rPr lang="en-US" dirty="0" smtClean="0"/>
              <a:t>A row of similar houses joined together on both sides is called </a:t>
            </a:r>
            <a:r>
              <a:rPr lang="en-US" b="1" dirty="0" smtClean="0"/>
              <a:t>terraced houses</a:t>
            </a:r>
            <a:r>
              <a:rPr lang="en-US" dirty="0" smtClean="0"/>
              <a:t>.</a:t>
            </a:r>
          </a:p>
          <a:p>
            <a:endParaRPr lang="en-US" dirty="0" smtClean="0"/>
          </a:p>
        </p:txBody>
      </p:sp>
      <p:sp>
        <p:nvSpPr>
          <p:cNvPr id="4" name="Прямоугольник 3"/>
          <p:cNvSpPr/>
          <p:nvPr/>
        </p:nvSpPr>
        <p:spPr>
          <a:xfrm>
            <a:off x="77120" y="2828836"/>
            <a:ext cx="12114880" cy="830997"/>
          </a:xfrm>
          <a:prstGeom prst="rect">
            <a:avLst/>
          </a:prstGeom>
        </p:spPr>
        <p:txBody>
          <a:bodyPr wrap="square">
            <a:spAutoFit/>
          </a:bodyPr>
          <a:lstStyle/>
          <a:p>
            <a:pPr lvl="0" algn="ctr"/>
            <a:r>
              <a:rPr lang="en-US" sz="2400" b="1" dirty="0">
                <a:solidFill>
                  <a:srgbClr val="002060"/>
                </a:solidFill>
                <a:latin typeface="Copperplate Gothic Light" panose="020E0507020206020404" pitchFamily="34" charset="0"/>
              </a:rPr>
              <a:t>There are more different types of houses in the United Kingdom. </a:t>
            </a:r>
          </a:p>
          <a:p>
            <a:pPr lvl="0" algn="ctr"/>
            <a:r>
              <a:rPr lang="en-US" sz="2400" b="1" dirty="0">
                <a:solidFill>
                  <a:srgbClr val="002060"/>
                </a:solidFill>
                <a:latin typeface="Copperplate Gothic Light" panose="020E0507020206020404" pitchFamily="34" charset="0"/>
              </a:rPr>
              <a:t>What are they?</a:t>
            </a:r>
          </a:p>
        </p:txBody>
      </p:sp>
      <p:sp>
        <p:nvSpPr>
          <p:cNvPr id="5" name="Прямоугольник 4"/>
          <p:cNvSpPr/>
          <p:nvPr/>
        </p:nvSpPr>
        <p:spPr>
          <a:xfrm>
            <a:off x="10691514" y="4272677"/>
            <a:ext cx="1085554" cy="369332"/>
          </a:xfrm>
          <a:prstGeom prst="rect">
            <a:avLst/>
          </a:prstGeom>
        </p:spPr>
        <p:txBody>
          <a:bodyPr wrap="none">
            <a:spAutoFit/>
          </a:bodyPr>
          <a:lstStyle/>
          <a:p>
            <a:r>
              <a:rPr lang="en-US" dirty="0" smtClean="0">
                <a:solidFill>
                  <a:schemeClr val="accent1">
                    <a:lumMod val="75000"/>
                  </a:schemeClr>
                </a:solidFill>
              </a:rPr>
              <a:t>(</a:t>
            </a:r>
            <a:r>
              <a:rPr lang="ru-RU" dirty="0" smtClean="0">
                <a:solidFill>
                  <a:schemeClr val="accent1">
                    <a:lumMod val="75000"/>
                  </a:schemeClr>
                </a:solidFill>
              </a:rPr>
              <a:t>имение</a:t>
            </a:r>
            <a:r>
              <a:rPr lang="en-US" dirty="0">
                <a:solidFill>
                  <a:schemeClr val="accent1">
                    <a:lumMod val="75000"/>
                  </a:schemeClr>
                </a:solidFill>
              </a:rPr>
              <a:t>)</a:t>
            </a:r>
            <a:endParaRPr lang="ru-RU" dirty="0">
              <a:solidFill>
                <a:schemeClr val="accent1">
                  <a:lumMod val="75000"/>
                </a:schemeClr>
              </a:solidFill>
            </a:endParaRPr>
          </a:p>
        </p:txBody>
      </p:sp>
      <p:sp>
        <p:nvSpPr>
          <p:cNvPr id="7" name="Прямоугольник 6"/>
          <p:cNvSpPr/>
          <p:nvPr/>
        </p:nvSpPr>
        <p:spPr>
          <a:xfrm>
            <a:off x="10257425" y="3698259"/>
            <a:ext cx="1130438" cy="369332"/>
          </a:xfrm>
          <a:prstGeom prst="rect">
            <a:avLst/>
          </a:prstGeom>
        </p:spPr>
        <p:txBody>
          <a:bodyPr wrap="none">
            <a:spAutoFit/>
          </a:bodyPr>
          <a:lstStyle/>
          <a:p>
            <a:r>
              <a:rPr lang="en-US" dirty="0" smtClean="0">
                <a:solidFill>
                  <a:schemeClr val="accent1">
                    <a:lumMod val="75000"/>
                  </a:schemeClr>
                </a:solidFill>
              </a:rPr>
              <a:t>(</a:t>
            </a:r>
            <a:r>
              <a:rPr lang="ru-RU" dirty="0" smtClean="0">
                <a:solidFill>
                  <a:schemeClr val="accent1">
                    <a:lumMod val="75000"/>
                  </a:schemeClr>
                </a:solidFill>
              </a:rPr>
              <a:t>особняк</a:t>
            </a:r>
            <a:r>
              <a:rPr lang="en-US" dirty="0" smtClean="0">
                <a:solidFill>
                  <a:schemeClr val="accent1">
                    <a:lumMod val="75000"/>
                  </a:schemeClr>
                </a:solidFill>
              </a:rPr>
              <a:t>)</a:t>
            </a:r>
            <a:endParaRPr lang="ru-RU" dirty="0">
              <a:solidFill>
                <a:schemeClr val="accent1">
                  <a:lumMod val="75000"/>
                </a:schemeClr>
              </a:solidFill>
            </a:endParaRPr>
          </a:p>
        </p:txBody>
      </p:sp>
    </p:spTree>
    <p:extLst>
      <p:ext uri="{BB962C8B-B14F-4D97-AF65-F5344CB8AC3E}">
        <p14:creationId xmlns:p14="http://schemas.microsoft.com/office/powerpoint/2010/main" val="2836997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8303" y="594910"/>
            <a:ext cx="11732964" cy="5447645"/>
          </a:xfrm>
          <a:prstGeom prst="rect">
            <a:avLst/>
          </a:prstGeom>
        </p:spPr>
        <p:txBody>
          <a:bodyPr wrap="square">
            <a:spAutoFit/>
          </a:bodyPr>
          <a:lstStyle/>
          <a:p>
            <a:r>
              <a:rPr lang="en-US" sz="2400" b="1" dirty="0" smtClean="0"/>
              <a:t>A flat </a:t>
            </a:r>
            <a:r>
              <a:rPr lang="en-US" sz="2400" dirty="0" smtClean="0"/>
              <a:t>- a set of rooms in a building</a:t>
            </a:r>
            <a:r>
              <a:rPr lang="ru-RU" sz="2400" dirty="0" smtClean="0"/>
              <a:t>.</a:t>
            </a:r>
            <a:endParaRPr lang="en-US" sz="2400" dirty="0" smtClean="0"/>
          </a:p>
          <a:p>
            <a:endParaRPr lang="en-US" sz="1200" dirty="0" smtClean="0"/>
          </a:p>
          <a:p>
            <a:r>
              <a:rPr lang="en-US" sz="2400" b="1" dirty="0" smtClean="0"/>
              <a:t>A bungalow </a:t>
            </a:r>
            <a:r>
              <a:rPr lang="en-US" sz="2400" dirty="0" smtClean="0"/>
              <a:t>-a house on one level with a veranda.</a:t>
            </a:r>
          </a:p>
          <a:p>
            <a:endParaRPr lang="en-US" sz="1200" dirty="0" smtClean="0"/>
          </a:p>
          <a:p>
            <a:r>
              <a:rPr lang="en-US" sz="2400" b="1" dirty="0" smtClean="0"/>
              <a:t>A caravan </a:t>
            </a:r>
            <a:r>
              <a:rPr lang="en-US" sz="2400" dirty="0" smtClean="0"/>
              <a:t>- a vehicle which is used to live and travel.</a:t>
            </a:r>
          </a:p>
          <a:p>
            <a:endParaRPr lang="en-US" sz="1200" dirty="0" smtClean="0"/>
          </a:p>
          <a:p>
            <a:r>
              <a:rPr lang="en-US" sz="2400" b="1" dirty="0" smtClean="0"/>
              <a:t>A houseboat</a:t>
            </a:r>
            <a:r>
              <a:rPr lang="ru-RU" sz="2400" b="1" dirty="0" smtClean="0"/>
              <a:t> </a:t>
            </a:r>
            <a:r>
              <a:rPr lang="en-US" sz="2400" b="1" dirty="0" smtClean="0"/>
              <a:t>- </a:t>
            </a:r>
            <a:r>
              <a:rPr lang="en-US" sz="2400" dirty="0" smtClean="0"/>
              <a:t>a furnished boat used to live and travel.</a:t>
            </a:r>
          </a:p>
          <a:p>
            <a:endParaRPr lang="en-US" sz="1200" dirty="0" smtClean="0"/>
          </a:p>
          <a:p>
            <a:r>
              <a:rPr lang="en-US" sz="2400" b="1" dirty="0" smtClean="0"/>
              <a:t>A lodge </a:t>
            </a:r>
            <a:r>
              <a:rPr lang="en-US" sz="2400" dirty="0" smtClean="0"/>
              <a:t>- a small house which is used when you’re fishing or hunting.</a:t>
            </a:r>
          </a:p>
          <a:p>
            <a:endParaRPr lang="en-US" sz="1200" dirty="0" smtClean="0"/>
          </a:p>
          <a:p>
            <a:r>
              <a:rPr lang="en-US" sz="2400" b="1" dirty="0" smtClean="0"/>
              <a:t>A shed </a:t>
            </a:r>
            <a:r>
              <a:rPr lang="en-US" sz="2400" dirty="0" smtClean="0"/>
              <a:t>-a special building, where different things are kept</a:t>
            </a:r>
            <a:r>
              <a:rPr lang="ru-RU" sz="2400" dirty="0"/>
              <a:t>.</a:t>
            </a:r>
            <a:endParaRPr lang="en-US" sz="2400" dirty="0" smtClean="0"/>
          </a:p>
          <a:p>
            <a:endParaRPr lang="en-US" sz="1200" dirty="0" smtClean="0"/>
          </a:p>
          <a:p>
            <a:r>
              <a:rPr lang="en-US" sz="2400" b="1" dirty="0" smtClean="0"/>
              <a:t>A stable </a:t>
            </a:r>
            <a:r>
              <a:rPr lang="en-US" sz="2400" dirty="0" smtClean="0"/>
              <a:t>-a special building where horses are kept</a:t>
            </a:r>
            <a:r>
              <a:rPr lang="ru-RU" sz="2400" dirty="0" smtClean="0"/>
              <a:t>.</a:t>
            </a:r>
            <a:endParaRPr lang="en-US" sz="2400" dirty="0" smtClean="0"/>
          </a:p>
          <a:p>
            <a:endParaRPr lang="en-US" sz="1200" dirty="0" smtClean="0"/>
          </a:p>
          <a:p>
            <a:r>
              <a:rPr lang="en-US" sz="2400" b="1" dirty="0" smtClean="0"/>
              <a:t>A greenhouse </a:t>
            </a:r>
            <a:r>
              <a:rPr lang="en-US" sz="2400" dirty="0" smtClean="0"/>
              <a:t>- a special building where plants are grown</a:t>
            </a:r>
            <a:r>
              <a:rPr lang="ru-RU" sz="2400" dirty="0" smtClean="0"/>
              <a:t>.</a:t>
            </a:r>
            <a:endParaRPr lang="en-US" sz="2400" dirty="0" smtClean="0"/>
          </a:p>
          <a:p>
            <a:endParaRPr lang="en-US" sz="1200" dirty="0" smtClean="0"/>
          </a:p>
          <a:p>
            <a:r>
              <a:rPr lang="en-US" sz="2400" b="1" dirty="0" smtClean="0"/>
              <a:t>A council house</a:t>
            </a:r>
            <a:r>
              <a:rPr lang="en-US" sz="2400" dirty="0" smtClean="0"/>
              <a:t> belongs to a local town/city council, so a rent can be lower.</a:t>
            </a:r>
          </a:p>
          <a:p>
            <a:endParaRPr lang="en-US" sz="1200" dirty="0" smtClean="0"/>
          </a:p>
          <a:p>
            <a:r>
              <a:rPr lang="en-US" sz="2400" b="1" dirty="0" smtClean="0"/>
              <a:t>A community </a:t>
            </a:r>
            <a:r>
              <a:rPr lang="en-US" sz="2400" b="1" dirty="0" err="1" smtClean="0"/>
              <a:t>centre</a:t>
            </a:r>
            <a:r>
              <a:rPr lang="en-US" sz="2400" b="1" dirty="0" smtClean="0"/>
              <a:t> </a:t>
            </a:r>
            <a:r>
              <a:rPr lang="en-US" sz="2400" dirty="0" smtClean="0"/>
              <a:t>- a special building for meetings, special events and other activities.</a:t>
            </a:r>
            <a:endParaRPr lang="en-US" sz="2400" dirty="0"/>
          </a:p>
        </p:txBody>
      </p:sp>
      <p:pic>
        <p:nvPicPr>
          <p:cNvPr id="3" name="Рисунок 2"/>
          <p:cNvPicPr>
            <a:picLocks noChangeAspect="1"/>
          </p:cNvPicPr>
          <p:nvPr/>
        </p:nvPicPr>
        <p:blipFill rotWithShape="1">
          <a:blip r:embed="rId2"/>
          <a:srcRect l="17078" t="12209" r="63404" b="61606"/>
          <a:stretch/>
        </p:blipFill>
        <p:spPr>
          <a:xfrm>
            <a:off x="6753340" y="132202"/>
            <a:ext cx="2379643" cy="1795749"/>
          </a:xfrm>
          <a:prstGeom prst="rect">
            <a:avLst/>
          </a:prstGeom>
        </p:spPr>
      </p:pic>
      <p:pic>
        <p:nvPicPr>
          <p:cNvPr id="5" name="Рисунок 4"/>
          <p:cNvPicPr>
            <a:picLocks noChangeAspect="1"/>
          </p:cNvPicPr>
          <p:nvPr/>
        </p:nvPicPr>
        <p:blipFill rotWithShape="1">
          <a:blip r:embed="rId2"/>
          <a:srcRect l="50783" t="47550" r="35843" b="12771"/>
          <a:stretch/>
        </p:blipFill>
        <p:spPr>
          <a:xfrm>
            <a:off x="10561504" y="2930486"/>
            <a:ext cx="1630496" cy="2721167"/>
          </a:xfrm>
          <a:prstGeom prst="rect">
            <a:avLst/>
          </a:prstGeom>
        </p:spPr>
      </p:pic>
      <p:pic>
        <p:nvPicPr>
          <p:cNvPr id="4" name="Рисунок 3"/>
          <p:cNvPicPr>
            <a:picLocks noChangeAspect="1"/>
          </p:cNvPicPr>
          <p:nvPr/>
        </p:nvPicPr>
        <p:blipFill rotWithShape="1">
          <a:blip r:embed="rId2"/>
          <a:srcRect t="48193" r="81747" b="9398"/>
          <a:stretch/>
        </p:blipFill>
        <p:spPr>
          <a:xfrm>
            <a:off x="9004973" y="791788"/>
            <a:ext cx="2037774" cy="2663229"/>
          </a:xfrm>
          <a:prstGeom prst="rect">
            <a:avLst/>
          </a:prstGeom>
        </p:spPr>
      </p:pic>
    </p:spTree>
    <p:extLst>
      <p:ext uri="{BB962C8B-B14F-4D97-AF65-F5344CB8AC3E}">
        <p14:creationId xmlns:p14="http://schemas.microsoft.com/office/powerpoint/2010/main" val="32432531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91073"/>
            <a:ext cx="12192000" cy="3416320"/>
          </a:xfrm>
          <a:prstGeom prst="rect">
            <a:avLst/>
          </a:prstGeom>
        </p:spPr>
        <p:txBody>
          <a:bodyPr wrap="square">
            <a:spAutoFit/>
          </a:bodyPr>
          <a:lstStyle/>
          <a:p>
            <a:pPr algn="ctr"/>
            <a:r>
              <a:rPr lang="en-US" sz="2800" b="1" dirty="0" smtClean="0">
                <a:solidFill>
                  <a:schemeClr val="accent1">
                    <a:lumMod val="75000"/>
                  </a:schemeClr>
                </a:solidFill>
              </a:rPr>
              <a:t>Make up the sentences from the parts:</a:t>
            </a:r>
          </a:p>
          <a:p>
            <a:endParaRPr lang="en-US" sz="2800" dirty="0" smtClean="0"/>
          </a:p>
          <a:p>
            <a:r>
              <a:rPr lang="en-US" sz="2800" dirty="0" smtClean="0"/>
              <a:t>1. to, went, fix, take, to, hammer, the, and, nails, to, the, a, Dad, shelf, shed, some.</a:t>
            </a:r>
          </a:p>
          <a:p>
            <a:endParaRPr lang="en-US" sz="1600" dirty="0" smtClean="0"/>
          </a:p>
          <a:p>
            <a:r>
              <a:rPr lang="en-US" sz="2800" dirty="0" smtClean="0"/>
              <a:t>2. decorates, terraced, row, houses, the, our, of, street.</a:t>
            </a:r>
          </a:p>
          <a:p>
            <a:endParaRPr lang="en-US" sz="1600" dirty="0" smtClean="0"/>
          </a:p>
          <a:p>
            <a:r>
              <a:rPr lang="en-US" sz="2800" dirty="0" smtClean="0"/>
              <a:t>3. are, to, our, lecture, going, in, we, </a:t>
            </a:r>
            <a:r>
              <a:rPr lang="en-US" sz="2800" dirty="0" err="1" smtClean="0"/>
              <a:t>centre</a:t>
            </a:r>
            <a:r>
              <a:rPr lang="en-US" sz="2800" dirty="0" smtClean="0"/>
              <a:t>, visit, a, community</a:t>
            </a:r>
          </a:p>
          <a:p>
            <a:endParaRPr lang="en-US" sz="1600" dirty="0" smtClean="0"/>
          </a:p>
          <a:p>
            <a:r>
              <a:rPr lang="en-US" sz="2800" dirty="0" smtClean="0"/>
              <a:t>4. to, rented, arrived, they, caravan, a, they, Australia, when.</a:t>
            </a:r>
            <a:endParaRPr lang="ru-RU" sz="2800" dirty="0"/>
          </a:p>
        </p:txBody>
      </p:sp>
      <p:sp>
        <p:nvSpPr>
          <p:cNvPr id="3" name="Прямоугольник 2"/>
          <p:cNvSpPr/>
          <p:nvPr/>
        </p:nvSpPr>
        <p:spPr>
          <a:xfrm>
            <a:off x="3404213" y="3921083"/>
            <a:ext cx="8405870" cy="523220"/>
          </a:xfrm>
          <a:prstGeom prst="rect">
            <a:avLst/>
          </a:prstGeom>
        </p:spPr>
        <p:txBody>
          <a:bodyPr wrap="square">
            <a:spAutoFit/>
          </a:bodyPr>
          <a:lstStyle/>
          <a:p>
            <a:r>
              <a:rPr lang="en-US" sz="2800" dirty="0" smtClean="0">
                <a:solidFill>
                  <a:schemeClr val="accent1">
                    <a:lumMod val="50000"/>
                  </a:schemeClr>
                </a:solidFill>
                <a:latin typeface="Agency FB" panose="020B0503020202020204" pitchFamily="34" charset="0"/>
              </a:rPr>
              <a:t>1. Dad went to the shed to take a hammer and some nails to fix the shelf.</a:t>
            </a:r>
            <a:endParaRPr lang="ru-RU" sz="2800" dirty="0">
              <a:solidFill>
                <a:schemeClr val="accent1">
                  <a:lumMod val="50000"/>
                </a:schemeClr>
              </a:solidFill>
            </a:endParaRPr>
          </a:p>
        </p:txBody>
      </p:sp>
      <p:sp>
        <p:nvSpPr>
          <p:cNvPr id="4" name="Прямоугольник 3"/>
          <p:cNvSpPr/>
          <p:nvPr/>
        </p:nvSpPr>
        <p:spPr>
          <a:xfrm>
            <a:off x="4559679" y="4496383"/>
            <a:ext cx="6094938" cy="523220"/>
          </a:xfrm>
          <a:prstGeom prst="rect">
            <a:avLst/>
          </a:prstGeom>
        </p:spPr>
        <p:txBody>
          <a:bodyPr wrap="none">
            <a:spAutoFit/>
          </a:bodyPr>
          <a:lstStyle/>
          <a:p>
            <a:r>
              <a:rPr lang="en-US" sz="2800" dirty="0" smtClean="0">
                <a:solidFill>
                  <a:schemeClr val="accent1">
                    <a:lumMod val="50000"/>
                  </a:schemeClr>
                </a:solidFill>
                <a:latin typeface="Agency FB" panose="020B0503020202020204" pitchFamily="34" charset="0"/>
              </a:rPr>
              <a:t>2. The row of terraced houses decorates our street.</a:t>
            </a:r>
            <a:endParaRPr lang="ru-RU" sz="2800" dirty="0">
              <a:solidFill>
                <a:schemeClr val="accent1">
                  <a:lumMod val="50000"/>
                </a:schemeClr>
              </a:solidFill>
            </a:endParaRPr>
          </a:p>
        </p:txBody>
      </p:sp>
      <p:sp>
        <p:nvSpPr>
          <p:cNvPr id="5" name="Прямоугольник 4"/>
          <p:cNvSpPr/>
          <p:nvPr/>
        </p:nvSpPr>
        <p:spPr>
          <a:xfrm>
            <a:off x="4213430" y="5071683"/>
            <a:ext cx="6787436" cy="523220"/>
          </a:xfrm>
          <a:prstGeom prst="rect">
            <a:avLst/>
          </a:prstGeom>
        </p:spPr>
        <p:txBody>
          <a:bodyPr wrap="none">
            <a:spAutoFit/>
          </a:bodyPr>
          <a:lstStyle/>
          <a:p>
            <a:r>
              <a:rPr lang="en-US" sz="2800" dirty="0" smtClean="0">
                <a:solidFill>
                  <a:schemeClr val="accent1">
                    <a:lumMod val="50000"/>
                  </a:schemeClr>
                </a:solidFill>
                <a:latin typeface="Agency FB" panose="020B0503020202020204" pitchFamily="34" charset="0"/>
              </a:rPr>
              <a:t>3. We are going to visit a lecture in our community </a:t>
            </a:r>
            <a:r>
              <a:rPr lang="en-US" sz="2800" dirty="0" err="1" smtClean="0">
                <a:solidFill>
                  <a:schemeClr val="accent1">
                    <a:lumMod val="50000"/>
                  </a:schemeClr>
                </a:solidFill>
                <a:latin typeface="Agency FB" panose="020B0503020202020204" pitchFamily="34" charset="0"/>
              </a:rPr>
              <a:t>centre</a:t>
            </a:r>
            <a:r>
              <a:rPr lang="en-US" sz="2800" dirty="0" smtClean="0">
                <a:solidFill>
                  <a:schemeClr val="accent1">
                    <a:lumMod val="50000"/>
                  </a:schemeClr>
                </a:solidFill>
                <a:latin typeface="Agency FB" panose="020B0503020202020204" pitchFamily="34" charset="0"/>
              </a:rPr>
              <a:t>.</a:t>
            </a:r>
            <a:endParaRPr lang="ru-RU" sz="2800" dirty="0">
              <a:solidFill>
                <a:schemeClr val="accent1">
                  <a:lumMod val="50000"/>
                </a:schemeClr>
              </a:solidFill>
            </a:endParaRPr>
          </a:p>
        </p:txBody>
      </p:sp>
      <p:sp>
        <p:nvSpPr>
          <p:cNvPr id="6" name="Прямоугольник 5"/>
          <p:cNvSpPr/>
          <p:nvPr/>
        </p:nvSpPr>
        <p:spPr>
          <a:xfrm>
            <a:off x="4371326" y="5646983"/>
            <a:ext cx="6471643" cy="523220"/>
          </a:xfrm>
          <a:prstGeom prst="rect">
            <a:avLst/>
          </a:prstGeom>
        </p:spPr>
        <p:txBody>
          <a:bodyPr wrap="none">
            <a:spAutoFit/>
          </a:bodyPr>
          <a:lstStyle/>
          <a:p>
            <a:r>
              <a:rPr lang="en-US" sz="2800" dirty="0" smtClean="0">
                <a:solidFill>
                  <a:schemeClr val="accent1">
                    <a:lumMod val="50000"/>
                  </a:schemeClr>
                </a:solidFill>
                <a:latin typeface="Agency FB" panose="020B0503020202020204" pitchFamily="34" charset="0"/>
              </a:rPr>
              <a:t>4. When they arrived to Australia they rented a caravan</a:t>
            </a:r>
            <a:r>
              <a:rPr lang="ru-RU" sz="2800" dirty="0">
                <a:solidFill>
                  <a:schemeClr val="accent1">
                    <a:lumMod val="50000"/>
                  </a:schemeClr>
                </a:solidFill>
                <a:latin typeface="Agency FB" panose="020B0503020202020204" pitchFamily="34" charset="0"/>
              </a:rPr>
              <a:t>.</a:t>
            </a:r>
            <a:endParaRPr lang="ru-RU" sz="2800" dirty="0">
              <a:solidFill>
                <a:schemeClr val="accent1">
                  <a:lumMod val="50000"/>
                </a:schemeClr>
              </a:solidFill>
            </a:endParaRPr>
          </a:p>
        </p:txBody>
      </p:sp>
    </p:spTree>
    <p:extLst>
      <p:ext uri="{BB962C8B-B14F-4D97-AF65-F5344CB8AC3E}">
        <p14:creationId xmlns:p14="http://schemas.microsoft.com/office/powerpoint/2010/main" val="2861600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5419" y="0"/>
            <a:ext cx="11666863" cy="6124754"/>
          </a:xfrm>
          <a:prstGeom prst="rect">
            <a:avLst/>
          </a:prstGeom>
        </p:spPr>
        <p:txBody>
          <a:bodyPr wrap="square">
            <a:spAutoFit/>
          </a:bodyPr>
          <a:lstStyle/>
          <a:p>
            <a:pPr algn="ctr"/>
            <a:r>
              <a:rPr lang="en-US" sz="2800" b="1" dirty="0" smtClean="0">
                <a:solidFill>
                  <a:schemeClr val="accent6">
                    <a:lumMod val="75000"/>
                  </a:schemeClr>
                </a:solidFill>
                <a:latin typeface="Arial Rounded MT Bold" panose="020F0704030504030204" pitchFamily="34" charset="0"/>
              </a:rPr>
              <a:t>Types of houses</a:t>
            </a:r>
          </a:p>
          <a:p>
            <a:r>
              <a:rPr lang="ru-RU" sz="2800" dirty="0" smtClean="0"/>
              <a:t>   </a:t>
            </a:r>
            <a:r>
              <a:rPr lang="en-US" sz="2800" dirty="0" smtClean="0"/>
              <a:t>There are a lot of proverbs and sayings which show the importance of home. For instance, “East or West, home is best”, “There is no place like home”, “My house is my fortress”, “Home is where your heart is”, “Home is home, though it be never so homely ”, “Dry bread at home is better than roast meat abroad”, “Home, sweet home”. You can find similar sayings in different languages and different cultures. </a:t>
            </a:r>
            <a:endParaRPr lang="ru-RU" sz="2800" dirty="0" smtClean="0"/>
          </a:p>
          <a:p>
            <a:r>
              <a:rPr lang="ru-RU" sz="2800" dirty="0"/>
              <a:t> </a:t>
            </a:r>
            <a:r>
              <a:rPr lang="ru-RU" sz="2800" dirty="0" smtClean="0"/>
              <a:t>  </a:t>
            </a:r>
            <a:r>
              <a:rPr lang="en-US" sz="2800" dirty="0" smtClean="0"/>
              <a:t>An Englishman’s motto is “My home is my castle”. A house for an Englishman shows the social status. If a person lives in a big and expensive house, it means the owner is a very successful person. A lot of people in England dream of living in a detached house which is much more expensive than a semi-detached or terraced ones. Most people don’t like blocks of flat because they are badly built and can be associated with poverty and crime. So, they don’t suit British attitudes and don’t give people enough privacy.</a:t>
            </a:r>
            <a:endParaRPr lang="ru-RU" sz="2800" dirty="0"/>
          </a:p>
        </p:txBody>
      </p:sp>
      <p:sp>
        <p:nvSpPr>
          <p:cNvPr id="3" name="Прямоугольник 2"/>
          <p:cNvSpPr/>
          <p:nvPr/>
        </p:nvSpPr>
        <p:spPr>
          <a:xfrm>
            <a:off x="1921628" y="5934670"/>
            <a:ext cx="8701293" cy="923330"/>
          </a:xfrm>
          <a:prstGeom prst="rect">
            <a:avLst/>
          </a:prstGeom>
          <a:noFill/>
        </p:spPr>
        <p:txBody>
          <a:bodyPr wrap="none" lIns="91440" tIns="45720" rIns="91440" bIns="45720">
            <a:spAutoFit/>
          </a:bodyPr>
          <a:lstStyle/>
          <a:p>
            <a:pPr algn="ctr"/>
            <a:r>
              <a:rPr lang="en-US" sz="5400" b="1" dirty="0" smtClean="0">
                <a:ln w="22225">
                  <a:solidFill>
                    <a:schemeClr val="accent2"/>
                  </a:solidFill>
                  <a:prstDash val="solid"/>
                </a:ln>
                <a:solidFill>
                  <a:schemeClr val="accent2">
                    <a:lumMod val="40000"/>
                    <a:lumOff val="60000"/>
                  </a:schemeClr>
                </a:solidFill>
              </a:rPr>
              <a:t>Where would you like to live?</a:t>
            </a:r>
            <a:endParaRPr lang="ru-RU"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1565873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641</Words>
  <Application>Microsoft Office PowerPoint</Application>
  <PresentationFormat>Широкоэкранный</PresentationFormat>
  <Paragraphs>61</Paragraphs>
  <Slides>7</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7</vt:i4>
      </vt:variant>
    </vt:vector>
  </HeadingPairs>
  <TitlesOfParts>
    <vt:vector size="14" baseType="lpstr">
      <vt:lpstr>Agency FB</vt:lpstr>
      <vt:lpstr>Arial</vt:lpstr>
      <vt:lpstr>Arial Rounded MT Bold</vt:lpstr>
      <vt:lpstr>Calibri</vt:lpstr>
      <vt:lpstr>Calibri Light</vt:lpstr>
      <vt:lpstr>Copperplate Gothic Light</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teac</dc:creator>
  <cp:lastModifiedBy>teac</cp:lastModifiedBy>
  <cp:revision>8</cp:revision>
  <dcterms:created xsi:type="dcterms:W3CDTF">2022-05-11T19:02:10Z</dcterms:created>
  <dcterms:modified xsi:type="dcterms:W3CDTF">2022-05-15T19:55:56Z</dcterms:modified>
</cp:coreProperties>
</file>