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6" r:id="rId11"/>
    <p:sldId id="262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3/8/2022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«Учебная мотивация интегрированных детей в общеобразовательных классах»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Андрианова О.М. </a:t>
            </a:r>
            <a:endParaRPr lang="ru-RU" dirty="0" smtClean="0"/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МОУ «Средняя </a:t>
            </a:r>
            <a:r>
              <a:rPr lang="ru-RU" dirty="0" smtClean="0"/>
              <a:t>школа №</a:t>
            </a:r>
            <a:r>
              <a:rPr lang="ru-RU" dirty="0" smtClean="0"/>
              <a:t>20»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304_0838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28800"/>
            <a:ext cx="2496807" cy="18726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002234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4.Благоприятный психологический климат. (праздники, экскурсии и </a:t>
            </a:r>
            <a:r>
              <a:rPr lang="ru-RU" sz="4400" dirty="0" err="1" smtClean="0"/>
              <a:t>т.п</a:t>
            </a:r>
            <a:r>
              <a:rPr lang="ru-RU" sz="4400" dirty="0" smtClean="0"/>
              <a:t>)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5" name="Рисунок 4" descr="IMG_20220303_0919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772816"/>
            <a:ext cx="3528392" cy="2646294"/>
          </a:xfrm>
          <a:prstGeom prst="rect">
            <a:avLst/>
          </a:prstGeom>
        </p:spPr>
      </p:pic>
      <p:pic>
        <p:nvPicPr>
          <p:cNvPr id="6" name="Рисунок 5" descr="IMG_20220207_1308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4437112"/>
            <a:ext cx="2880320" cy="2160240"/>
          </a:xfrm>
          <a:prstGeom prst="rect">
            <a:avLst/>
          </a:prstGeom>
        </p:spPr>
      </p:pic>
      <p:pic>
        <p:nvPicPr>
          <p:cNvPr id="7" name="Рисунок 6" descr="IMG_20210917_0957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3573016"/>
            <a:ext cx="3360373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5.Групповая работа и работа в паре. 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Рисунок 3" descr="IMG_20220305_0937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580111" y="4203086"/>
            <a:ext cx="2579779" cy="1934834"/>
          </a:xfrm>
          <a:prstGeom prst="rect">
            <a:avLst/>
          </a:prstGeom>
        </p:spPr>
      </p:pic>
      <p:pic>
        <p:nvPicPr>
          <p:cNvPr id="5" name="Рисунок 4" descr="IMG_20220304_0848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221088"/>
            <a:ext cx="3035830" cy="2276872"/>
          </a:xfrm>
          <a:prstGeom prst="rect">
            <a:avLst/>
          </a:prstGeom>
        </p:spPr>
      </p:pic>
      <p:pic>
        <p:nvPicPr>
          <p:cNvPr id="6" name="Рисунок 5" descr="IMG_20211012_1149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556792"/>
            <a:ext cx="2592288" cy="1944216"/>
          </a:xfrm>
          <a:prstGeom prst="rect">
            <a:avLst/>
          </a:prstGeom>
        </p:spPr>
      </p:pic>
      <p:pic>
        <p:nvPicPr>
          <p:cNvPr id="7" name="Рисунок 6" descr="IMG_20220228_122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1340768"/>
            <a:ext cx="3611893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467589594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040919" cy="3816424"/>
          </a:xfrm>
        </p:spPr>
      </p:pic>
      <p:pic>
        <p:nvPicPr>
          <p:cNvPr id="6" name="Рисунок 5" descr="16467588728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980728"/>
            <a:ext cx="4504938" cy="2869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260648"/>
            <a:ext cx="8003232" cy="173164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Таким образом, выбор методов обучения не может быть произвольным, требует учёта всех условий работы с детьми разного уровня, которые в практической деятельности учителя начальных классов могут рассматривать как методические рекомендации по организации активных методов мотивации  в процессе учебной деятельности интегрированных детей в общеобразовательных классах.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IMG_20210901_113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132856"/>
            <a:ext cx="5508104" cy="4122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 smtClean="0"/>
              <a:t>В каждом человеке заключается целый ряд способностей и наклонностей, которые стоит лишь пробудить и развить, чтобы они, при приложении к делу, произвели самые превосходные результаты.</a:t>
            </a:r>
          </a:p>
          <a:p>
            <a:pPr algn="r">
              <a:buNone/>
            </a:pPr>
            <a:r>
              <a:rPr lang="ru-RU" dirty="0" smtClean="0"/>
              <a:t>Лишь тогда человек становится настоящим человеком.</a:t>
            </a:r>
          </a:p>
          <a:p>
            <a:pPr algn="r">
              <a:buNone/>
            </a:pPr>
            <a:r>
              <a:rPr lang="ru-RU" dirty="0" smtClean="0"/>
              <a:t>А.Бебель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-общекультурное , личностное и познавательное развитие учащихся, обеспечивающее такую ключевую компетентность, как умение учиться.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образования по ФГОС: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Суть такого обучения заключается в том, что учащиеся разного уровня развития умственных и физических способностей учатся бок о бок в одном классе. Они с удовольствием посещают внеклассные мероприятия.</a:t>
            </a:r>
          </a:p>
          <a:p>
            <a:pPr>
              <a:buNone/>
            </a:pPr>
            <a:r>
              <a:rPr lang="ru-RU" dirty="0" smtClean="0"/>
              <a:t> Интегрированное обучение - это процесс, в котором ценится разнообразие и уникальный вклад каждого ученика в классе.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Интегрированное обучение - это что такое?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одновременное владение ребенком несколькими языковыми системами, выраженное в равной или различной степени. Помимо неоспоримых плюсов, двуязычие может повлечь за собой определенные трудности в освоении звуковой стороны, словарного запаса, грамматических норм русского языка, коммуникативные проблемы.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Билингвизм у детей 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916832"/>
            <a:ext cx="8291264" cy="3730419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/>
              <a:t>Мотивация</a:t>
            </a:r>
            <a:r>
              <a:rPr lang="ru-RU" dirty="0" smtClean="0"/>
              <a:t> – это в первую очередь результат внутренних человеческих потребностей и эмоций, интересов, целей и задач, наличие мотивов, направленных на активизацию деятельности .</a:t>
            </a:r>
          </a:p>
          <a:p>
            <a:r>
              <a:rPr lang="ru-RU" u="sng" dirty="0" smtClean="0"/>
              <a:t>Формирование мотивации </a:t>
            </a:r>
            <a:r>
              <a:rPr lang="ru-RU" dirty="0" smtClean="0"/>
              <a:t>– это , прежде всего , создание условий для появления внутренних стимулов для обучения, понимание их самими учащимися и дальнейшего самостоятельного развития мотивационной сферы.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426170"/>
          </a:xfrm>
        </p:spPr>
        <p:txBody>
          <a:bodyPr>
            <a:noAutofit/>
          </a:bodyPr>
          <a:lstStyle/>
          <a:p>
            <a:r>
              <a:rPr lang="ru-RU" sz="1600" u="sng" dirty="0" smtClean="0">
                <a:effectLst/>
              </a:rPr>
              <a:t>Мотивация учения (учебная мотивация) </a:t>
            </a:r>
            <a:r>
              <a:rPr lang="ru-RU" sz="1600" b="0" dirty="0" smtClean="0"/>
              <a:t>– частный вид </a:t>
            </a:r>
            <a:r>
              <a:rPr lang="ru-RU" sz="1600" dirty="0" smtClean="0"/>
              <a:t>мотивации</a:t>
            </a:r>
            <a:r>
              <a:rPr lang="ru-RU" sz="1600" b="0" dirty="0" smtClean="0"/>
              <a:t>, включённый в </a:t>
            </a:r>
            <a:r>
              <a:rPr lang="ru-RU" sz="1600" dirty="0" smtClean="0"/>
              <a:t>учебную</a:t>
            </a:r>
            <a:r>
              <a:rPr lang="ru-RU" sz="1600" b="0" dirty="0" smtClean="0"/>
              <a:t> деятельность. Сегодня этот термин может пониматься по-разному. Так, например, А.К. Маркова, Т.А. </a:t>
            </a:r>
            <a:r>
              <a:rPr lang="ru-RU" sz="1600" b="0" dirty="0" err="1" smtClean="0"/>
              <a:t>Матис</a:t>
            </a:r>
            <a:r>
              <a:rPr lang="ru-RU" sz="1600" b="0" dirty="0" smtClean="0"/>
              <a:t>, А.Б. Орлов считают, что </a:t>
            </a:r>
            <a:r>
              <a:rPr lang="ru-RU" sz="1600" dirty="0" smtClean="0"/>
              <a:t>мотивом</a:t>
            </a:r>
            <a:r>
              <a:rPr lang="ru-RU" sz="1600" b="0" dirty="0" smtClean="0"/>
              <a:t> </a:t>
            </a:r>
            <a:r>
              <a:rPr lang="ru-RU" sz="1600" dirty="0" smtClean="0"/>
              <a:t>учебной</a:t>
            </a:r>
            <a:r>
              <a:rPr lang="ru-RU" sz="1600" b="0" dirty="0" smtClean="0"/>
              <a:t> деятельности необходимо называть направленность учащегося на отдельные стороны </a:t>
            </a:r>
            <a:r>
              <a:rPr lang="ru-RU" sz="1600" dirty="0" smtClean="0"/>
              <a:t>учебной</a:t>
            </a:r>
            <a:r>
              <a:rPr lang="ru-RU" sz="1600" b="0" dirty="0" smtClean="0"/>
              <a:t> работы, связанную с внутренним к ней отношением.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Новизна получаемой информации.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Приемы и методы мотивации:</a:t>
            </a:r>
            <a:endParaRPr lang="ru-RU" dirty="0"/>
          </a:p>
        </p:txBody>
      </p:sp>
      <p:pic>
        <p:nvPicPr>
          <p:cNvPr id="4" name="Рисунок 3" descr="d1d3d3f447905b4aa8e05d5fd4a046d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008816"/>
            <a:ext cx="5616624" cy="421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/>
              <a:t>По выражению Л.С. </a:t>
            </a:r>
            <a:r>
              <a:rPr lang="ru-RU" sz="1600" dirty="0" err="1" smtClean="0"/>
              <a:t>Выготского</a:t>
            </a:r>
            <a:r>
              <a:rPr lang="ru-RU" sz="1600" dirty="0" smtClean="0"/>
              <a:t> «игра является естественной формой труда ребёнка, присущей ему формой деятельности, приготовлением к будущей жизни». </a:t>
            </a:r>
          </a:p>
          <a:p>
            <a:pPr>
              <a:buNone/>
            </a:pPr>
            <a:endParaRPr lang="ru-RU" sz="16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Игра.</a:t>
            </a:r>
            <a:endParaRPr lang="ru-RU" dirty="0"/>
          </a:p>
        </p:txBody>
      </p:sp>
      <p:pic>
        <p:nvPicPr>
          <p:cNvPr id="4" name="Рисунок 3" descr="IMG_20220120_1006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380798">
            <a:off x="15234" y="3747060"/>
            <a:ext cx="3231331" cy="2423498"/>
          </a:xfrm>
          <a:prstGeom prst="rect">
            <a:avLst/>
          </a:prstGeom>
        </p:spPr>
      </p:pic>
      <p:pic>
        <p:nvPicPr>
          <p:cNvPr id="5" name="Рисунок 4" descr="IMG_20220120_1006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40734">
            <a:off x="6178000" y="2783728"/>
            <a:ext cx="3035829" cy="2276872"/>
          </a:xfrm>
          <a:prstGeom prst="rect">
            <a:avLst/>
          </a:prstGeom>
        </p:spPr>
      </p:pic>
      <p:pic>
        <p:nvPicPr>
          <p:cNvPr id="6" name="Рисунок 5" descr="IMG_20210910_1133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987824" y="2204864"/>
            <a:ext cx="3131840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Бисероплетение</a:t>
            </a:r>
            <a:r>
              <a:rPr lang="ru-RU" dirty="0" smtClean="0"/>
              <a:t> и рисование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3.Кружковая работа. </a:t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4" name="Рисунок 3" descr="IMG_20210916_1145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268760"/>
            <a:ext cx="2520280" cy="1890210"/>
          </a:xfrm>
          <a:prstGeom prst="rect">
            <a:avLst/>
          </a:prstGeom>
        </p:spPr>
      </p:pic>
      <p:pic>
        <p:nvPicPr>
          <p:cNvPr id="5" name="Рисунок 4" descr="IMG_20210929_1328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32523" y="2372885"/>
            <a:ext cx="3072342" cy="2304256"/>
          </a:xfrm>
          <a:prstGeom prst="rect">
            <a:avLst/>
          </a:prstGeom>
        </p:spPr>
      </p:pic>
      <p:pic>
        <p:nvPicPr>
          <p:cNvPr id="6" name="Рисунок 5" descr="IMG_20220119_1413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204864"/>
            <a:ext cx="2747797" cy="2060848"/>
          </a:xfrm>
          <a:prstGeom prst="rect">
            <a:avLst/>
          </a:prstGeom>
        </p:spPr>
      </p:pic>
      <p:pic>
        <p:nvPicPr>
          <p:cNvPr id="7" name="Рисунок 6" descr="IMG_20211215_1418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3789040"/>
            <a:ext cx="3131840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</TotalTime>
  <Words>349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Concourse</vt:lpstr>
      <vt:lpstr>«Учебная мотивация интегрированных детей в общеобразовательных классах»</vt:lpstr>
      <vt:lpstr>Слайд 2</vt:lpstr>
      <vt:lpstr>Цель образования по ФГОС:</vt:lpstr>
      <vt:lpstr>Интегрированное обучение - это что такое?</vt:lpstr>
      <vt:lpstr>Билингвизм у детей -</vt:lpstr>
      <vt:lpstr>Мотивация учения (учебная мотивация) – частный вид мотивации, включённый в учебную деятельность. Сегодня этот термин может пониматься по-разному. Так, например, А.К. Маркова, Т.А. Матис, А.Б. Орлов считают, что мотивом учебной деятельности необходимо называть направленность учащегося на отдельные стороны учебной работы, связанную с внутренним к ней отношением.</vt:lpstr>
      <vt:lpstr>Приемы и методы мотивации:</vt:lpstr>
      <vt:lpstr>2. Игра.</vt:lpstr>
      <vt:lpstr>3.Кружковая работа.  </vt:lpstr>
      <vt:lpstr>4.Благоприятный психологический климат. (праздники, экскурсии и т.п) </vt:lpstr>
      <vt:lpstr> 5.Групповая работа и работа в паре.  </vt:lpstr>
      <vt:lpstr>Слайд 12</vt:lpstr>
      <vt:lpstr>Слайд 13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«Учебная мотивация интегрированных детей в общеобразовательных классах»</dc:title>
  <dc:creator>ноутбук</dc:creator>
  <cp:lastModifiedBy>ноутбук</cp:lastModifiedBy>
  <cp:revision>4</cp:revision>
  <dcterms:created xsi:type="dcterms:W3CDTF">2022-03-08T15:19:59Z</dcterms:created>
  <dcterms:modified xsi:type="dcterms:W3CDTF">2022-03-08T17:24:34Z</dcterms:modified>
</cp:coreProperties>
</file>