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7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6" autoAdjust="0"/>
    <p:restoredTop sz="94660"/>
  </p:normalViewPr>
  <p:slideViewPr>
    <p:cSldViewPr snapToGrid="0">
      <p:cViewPr varScale="1">
        <p:scale>
          <a:sx n="82" d="100"/>
          <a:sy n="82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21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665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943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87845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075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133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334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697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331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699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106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420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57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149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753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104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479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81639-C99F-4901-AAF7-641B2EA8E5AF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361F0-9F47-44CD-8111-1608080CB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  <p:sldLayoutId id="2147483972" r:id="rId15"/>
    <p:sldLayoutId id="2147483973" r:id="rId16"/>
    <p:sldLayoutId id="2147483974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00B0F0"/>
            </a:gs>
            <a:gs pos="34000">
              <a:schemeClr val="accent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2382" y="1338472"/>
            <a:ext cx="8075671" cy="1749286"/>
          </a:xfr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r>
              <a:rPr lang="ru-RU" sz="3200" cap="non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Презентация   урока по  физической культуре </a:t>
            </a:r>
            <a:r>
              <a:rPr lang="ru-RU" sz="2400" cap="non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  <a:r>
              <a:rPr lang="ru-RU" sz="3200" cap="non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3 </a:t>
            </a:r>
            <a:r>
              <a:rPr lang="ru-RU" sz="3200" cap="none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класс</a:t>
            </a:r>
            <a:r>
              <a:rPr lang="ru-RU" sz="2400" cap="none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</a:t>
            </a:r>
            <a:br>
              <a:rPr lang="ru-RU" sz="2000" cap="non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ru-RU" sz="2000" cap="non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/>
              <a:t>   «</a:t>
            </a:r>
            <a:r>
              <a:rPr lang="ru-RU" sz="2800" b="1" i="1" u="sng" dirty="0">
                <a:solidFill>
                  <a:srgbClr val="C00000"/>
                </a:solidFill>
              </a:rPr>
              <a:t>Правильная осанка-залог здоровья»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0296" y="2888975"/>
            <a:ext cx="6877878" cy="3803374"/>
          </a:xfrm>
        </p:spPr>
        <p:txBody>
          <a:bodyPr>
            <a:normAutofit/>
          </a:bodyPr>
          <a:lstStyle/>
          <a:p>
            <a:r>
              <a:rPr lang="ru-RU" sz="1800" dirty="0"/>
              <a:t>                                                                                                                                      </a:t>
            </a:r>
            <a:r>
              <a:rPr lang="ru-RU" sz="2000" b="1" dirty="0"/>
              <a:t>Разработали учителя   физической   культуры: </a:t>
            </a:r>
          </a:p>
          <a:p>
            <a:r>
              <a:rPr lang="ru-RU" b="1" dirty="0"/>
              <a:t>                                 </a:t>
            </a:r>
            <a:r>
              <a:rPr lang="ru-RU" sz="1800" b="1" dirty="0" err="1"/>
              <a:t>Тимошенкова</a:t>
            </a:r>
            <a:r>
              <a:rPr lang="ru-RU" sz="1800" b="1" dirty="0"/>
              <a:t> А. М.</a:t>
            </a:r>
          </a:p>
          <a:p>
            <a:endParaRPr lang="ru-RU" sz="1800" dirty="0"/>
          </a:p>
          <a:p>
            <a:endParaRPr lang="ru-RU" sz="1800" dirty="0"/>
          </a:p>
          <a:p>
            <a:endParaRPr lang="ru-RU" sz="1800"/>
          </a:p>
          <a:p>
            <a:r>
              <a:rPr lang="ru-RU" sz="1800"/>
              <a:t>20121г</a:t>
            </a:r>
            <a:r>
              <a:rPr lang="ru-RU" sz="1800" dirty="0"/>
              <a:t>.</a:t>
            </a:r>
          </a:p>
          <a:p>
            <a:r>
              <a:rPr lang="ru-RU" sz="1800" dirty="0"/>
              <a:t>   </a:t>
            </a: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95519597"/>
      </p:ext>
    </p:extLst>
  </p:cSld>
  <p:clrMapOvr>
    <a:masterClrMapping/>
  </p:clrMapOvr>
  <p:transition spd="slow">
    <p:wipe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3000">
              <a:srgbClr val="0070C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99" y="725215"/>
            <a:ext cx="11311759" cy="5785944"/>
          </a:xfrm>
          <a:gradFill>
            <a:gsLst>
              <a:gs pos="0">
                <a:srgbClr val="FFFF00"/>
              </a:gs>
              <a:gs pos="69000">
                <a:schemeClr val="accent4">
                  <a:lumMod val="60000"/>
                  <a:lumOff val="40000"/>
                </a:schemeClr>
              </a:gs>
            </a:gsLst>
            <a:lin ang="13500000" scaled="1"/>
          </a:gradFill>
        </p:spPr>
        <p:txBody>
          <a:bodyPr>
            <a:normAutofit lnSpcReduction="10000"/>
          </a:bodyPr>
          <a:lstStyle/>
          <a:p>
            <a:r>
              <a:rPr lang="ru-RU" dirty="0"/>
              <a:t>                                        </a:t>
            </a:r>
            <a:r>
              <a:rPr lang="ru-RU" sz="2400" b="1" dirty="0">
                <a:solidFill>
                  <a:srgbClr val="C00000"/>
                </a:solidFill>
              </a:rPr>
              <a:t>Основная часть  урока</a:t>
            </a:r>
            <a:endParaRPr lang="ru-RU" sz="2400" dirty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          1.  Подготовка и проведение круговой тренировки на формирование         коммуникативных,  личностных   и регулятивных   УУД   25мин</a:t>
            </a:r>
            <a:endParaRPr lang="ru-RU" sz="2400" dirty="0">
              <a:solidFill>
                <a:srgbClr val="C00000"/>
              </a:solidFill>
            </a:endParaRPr>
          </a:p>
          <a:p>
            <a:r>
              <a:rPr lang="ru-RU" sz="2400" dirty="0">
                <a:solidFill>
                  <a:srgbClr val="C00000"/>
                </a:solidFill>
              </a:rPr>
              <a:t>. </a:t>
            </a:r>
            <a:r>
              <a:rPr lang="ru-RU" sz="2400" b="1" dirty="0">
                <a:solidFill>
                  <a:srgbClr val="C00000"/>
                </a:solidFill>
              </a:rPr>
              <a:t>Работа по станциям</a:t>
            </a:r>
          </a:p>
          <a:p>
            <a:pPr marL="0" indent="0">
              <a:buNone/>
            </a:pPr>
            <a:r>
              <a:rPr lang="ru-RU" dirty="0"/>
              <a:t>   </a:t>
            </a:r>
            <a:r>
              <a:rPr lang="ru-RU" b="1" dirty="0"/>
              <a:t>Комплексы гимнастических упражнений на</a:t>
            </a:r>
          </a:p>
          <a:p>
            <a:pPr marL="0" indent="0">
              <a:buNone/>
            </a:pPr>
            <a:r>
              <a:rPr lang="ru-RU" b="1" dirty="0"/>
              <a:t> различные      группы мышц</a:t>
            </a:r>
          </a:p>
          <a:p>
            <a:pPr marL="0" indent="0">
              <a:buNone/>
            </a:pPr>
            <a:r>
              <a:rPr lang="ru-RU" dirty="0"/>
              <a:t>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b="1" dirty="0"/>
              <a:t>Получение заданий в парах  по станциям</a:t>
            </a:r>
          </a:p>
          <a:p>
            <a:pPr marL="0" indent="0">
              <a:buNone/>
            </a:pPr>
            <a:r>
              <a:rPr lang="ru-RU" b="1" dirty="0"/>
              <a:t>  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</a:rPr>
              <a:t>По свистку  закончить  упражнение, выполнить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</a:rPr>
              <a:t>упражнение на   восстановление дыхания и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</a:rPr>
              <a:t>Принять положение правильной осанки у стены.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</a:rPr>
              <a:t>Смена  станций по второму свистку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8" name="Picture 4" descr="http://velikol.ru/dostc/%C2%AB%D0%9D%D0%B5%D1%82%D1%80%D0%B0%D0%B4%D0%B8%D1%86%D0%B8%D0%BE%D0%BD%D0%BD%D1%8B%D0%B5+%D1%84%D0%BE%D1%80%D0%BC%D1%8B+%D0%BE%D1%80%D0%B3%D0%B0%D0%BD%D0%B8%D0%B7%D0%B0%D1%86%D0%B8%D0%B8+%D1%83%D1%80%D0%BE%D0%BA%D0%BE%D0%B2+%D0%B3%D0%B8%D0%BC%D0%BD%D0%B0%D1%81%D1%82%D0%B8%D0%BA%D0%B8+%D0%B2+%D0%BD%D0%B0%D1%87%D0%B0%D0%BB%D1%8C%D0%BD%D0%BE%D0%BC+%D0%B7%D0%B2%D0%B5%D0%BD%D0%B5%C2%BBc/1597119_html_m4d31cd6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93" y="2364828"/>
            <a:ext cx="4130565" cy="390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08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3000">
              <a:srgbClr val="0070C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99" y="945931"/>
            <a:ext cx="7023539" cy="5675586"/>
          </a:xfr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25000" lnSpcReduction="20000"/>
          </a:bodyPr>
          <a:lstStyle/>
          <a:p>
            <a:r>
              <a:rPr lang="ru-RU" dirty="0"/>
              <a:t>                                 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     </a:t>
            </a:r>
            <a:r>
              <a:rPr lang="ru-RU" sz="5100" b="1" dirty="0"/>
              <a:t>2.  </a:t>
            </a:r>
            <a:r>
              <a:rPr lang="ru-RU" sz="8600" b="1" dirty="0"/>
              <a:t>Закрепление навыка правильного положения </a:t>
            </a:r>
            <a:r>
              <a:rPr lang="ru-RU" sz="8600" dirty="0"/>
              <a:t> </a:t>
            </a:r>
            <a:r>
              <a:rPr lang="ru-RU" sz="8000" b="1" dirty="0"/>
              <a:t>на формирование личностных, регулятивных и      коммуникативных  УУД   5мин.</a:t>
            </a:r>
          </a:p>
          <a:p>
            <a:endParaRPr lang="ru-RU" dirty="0"/>
          </a:p>
          <a:p>
            <a:r>
              <a:rPr lang="ru-RU" sz="7400" dirty="0"/>
              <a:t> </a:t>
            </a:r>
            <a:r>
              <a:rPr lang="ru-RU" sz="9600" b="1" dirty="0"/>
              <a:t>Подвижная игра: «Море волнуется раз».</a:t>
            </a:r>
          </a:p>
          <a:p>
            <a:endParaRPr lang="ru-RU" sz="9600" b="1" dirty="0"/>
          </a:p>
          <a:p>
            <a:r>
              <a:rPr lang="ru-RU" sz="9600" b="1" dirty="0"/>
              <a:t>«Море волнуется раз, море волнуется два, море</a:t>
            </a:r>
          </a:p>
          <a:p>
            <a:endParaRPr lang="ru-RU" sz="5100" b="1" dirty="0"/>
          </a:p>
          <a:p>
            <a:r>
              <a:rPr lang="ru-RU" sz="9600" b="1" dirty="0"/>
              <a:t> волнуется три, морская фигура на месте замри».</a:t>
            </a:r>
          </a:p>
          <a:p>
            <a:endParaRPr lang="ru-RU" sz="5100" b="1" dirty="0"/>
          </a:p>
          <a:p>
            <a:r>
              <a:rPr lang="ru-RU" sz="9600" b="1" dirty="0"/>
              <a:t> После этих слов нужно изобразить любую фигуру. </a:t>
            </a:r>
          </a:p>
          <a:p>
            <a:pPr marL="0" indent="0">
              <a:buNone/>
            </a:pPr>
            <a:r>
              <a:rPr lang="ru-RU" sz="5100" b="1" dirty="0"/>
              <a:t> </a:t>
            </a:r>
          </a:p>
          <a:p>
            <a:pPr marL="0" indent="0">
              <a:buNone/>
            </a:pPr>
            <a:r>
              <a:rPr lang="ru-RU" sz="9600" b="1" dirty="0">
                <a:solidFill>
                  <a:srgbClr val="C00000"/>
                </a:solidFill>
              </a:rPr>
              <a:t>Обращать при этом внимание на прямую спину    </a:t>
            </a:r>
          </a:p>
          <a:p>
            <a:endParaRPr lang="ru-RU" sz="96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b="1" dirty="0"/>
              <a:t>                                                                                                                                    </a:t>
            </a:r>
          </a:p>
        </p:txBody>
      </p:sp>
      <p:pic>
        <p:nvPicPr>
          <p:cNvPr id="7174" name="Picture 6" descr="http://vyatka.ru/oblogki/Kate/syperspring/novyysayt/god/b8d0b77af2e54788a4b0bfeb8f711ca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524" y="2239617"/>
            <a:ext cx="4162097" cy="355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252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7030A0"/>
            </a:gs>
            <a:gs pos="53000">
              <a:srgbClr val="0070C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372" y="677918"/>
            <a:ext cx="7031421" cy="5540768"/>
          </a:xfrm>
          <a:pattFill prst="pct3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r>
              <a:rPr lang="ru-RU" sz="3200" b="1" dirty="0"/>
              <a:t>                      Этюды на формирование регулятивных УУД    </a:t>
            </a:r>
            <a:r>
              <a:rPr lang="ru-RU" sz="2800" b="1" dirty="0"/>
              <a:t>на  активный диалог </a:t>
            </a:r>
          </a:p>
          <a:p>
            <a:r>
              <a:rPr lang="ru-RU" b="1" dirty="0">
                <a:solidFill>
                  <a:srgbClr val="C00000"/>
                </a:solidFill>
              </a:rPr>
              <a:t>А как вы думаете? Влияет ли настроение на осанку? Обращать внимание на осанку в каждой ситуации.</a:t>
            </a: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1.Иван-Царевич не весел, ниже плеч он голову повесил. Вы отвечали у доски и получили отличную отметку. </a:t>
            </a:r>
          </a:p>
          <a:p>
            <a:r>
              <a:rPr lang="ru-RU" sz="2400" b="1" dirty="0"/>
              <a:t>А какие вы приведёте примеры?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8194" name="Picture 2" descr="http://i.ytimg.com/vi/LlPnuNzrgiw/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49" y="1714500"/>
            <a:ext cx="4461642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03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chemeClr val="accent3"/>
            </a:gs>
            <a:gs pos="56000">
              <a:schemeClr val="accent3">
                <a:lumMod val="40000"/>
                <a:lumOff val="6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614856"/>
            <a:ext cx="10820400" cy="5603830"/>
          </a:xfr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ru-RU" b="1" dirty="0"/>
              <a:t>     </a:t>
            </a:r>
            <a:r>
              <a:rPr lang="ru-RU" b="1" dirty="0">
                <a:solidFill>
                  <a:srgbClr val="C00000"/>
                </a:solidFill>
              </a:rPr>
              <a:t>Заключительный этап 7мин.   РЕФЛЕКСИЯ на формирование на </a:t>
            </a:r>
          </a:p>
          <a:p>
            <a:r>
              <a:rPr lang="ru-RU" b="1" dirty="0">
                <a:solidFill>
                  <a:srgbClr val="C00000"/>
                </a:solidFill>
              </a:rPr>
              <a:t>                             личностные и регулятивные  УУД</a:t>
            </a:r>
          </a:p>
          <a:p>
            <a:r>
              <a:rPr lang="ru-RU" dirty="0"/>
              <a:t>- </a:t>
            </a:r>
            <a:r>
              <a:rPr lang="ru-RU" b="1" dirty="0"/>
              <a:t>Ребята, как вы себя чувствуете сейчас? </a:t>
            </a:r>
          </a:p>
          <a:p>
            <a:r>
              <a:rPr lang="ru-RU" b="1" dirty="0"/>
              <a:t>Если вы полны сил и энергии – попрыгайте на месте 5 раз, если вы устали – присядьте.</a:t>
            </a:r>
          </a:p>
          <a:p>
            <a:r>
              <a:rPr lang="ru-RU" b="1" dirty="0"/>
              <a:t>- Какое у вас настроение? Если весёлое – помашите руками, поднятыми вверх, грустное – спрячьте руки за спину.</a:t>
            </a:r>
          </a:p>
          <a:p>
            <a:r>
              <a:rPr lang="ru-RU" b="1" dirty="0"/>
              <a:t>- Что вы испытывали, когда работали в парах? Если вы испытывали трудности – потопайте ногами, было легко – похлопайте в ладоши.</a:t>
            </a:r>
          </a:p>
          <a:p>
            <a:r>
              <a:rPr lang="ru-RU" b="1" u="sng" dirty="0">
                <a:solidFill>
                  <a:srgbClr val="C00000"/>
                </a:solidFill>
              </a:rPr>
              <a:t>Итак, что вы сегодня узнали для себя нового? Что же такое осанка? Как можно определить правильную осанку и что же надо делать для этого</a:t>
            </a:r>
            <a:r>
              <a:rPr lang="ru-RU" b="1" dirty="0">
                <a:solidFill>
                  <a:srgbClr val="C00000"/>
                </a:solidFill>
              </a:rPr>
              <a:t>?</a:t>
            </a:r>
          </a:p>
          <a:p>
            <a:r>
              <a:rPr lang="ru-RU" b="1" dirty="0"/>
              <a:t>Прежде всего укреплять мышцы туловища;</a:t>
            </a:r>
          </a:p>
          <a:p>
            <a:r>
              <a:rPr lang="ru-RU" b="1" dirty="0"/>
              <a:t>- </a:t>
            </a:r>
            <a:r>
              <a:rPr lang="ru-RU" b="1" dirty="0">
                <a:solidFill>
                  <a:srgbClr val="7030A0"/>
                </a:solidFill>
              </a:rPr>
              <a:t>следить за правильным положением туловища, когда сидите, ходите, делаете уроки</a:t>
            </a:r>
          </a:p>
        </p:txBody>
      </p:sp>
    </p:spTree>
    <p:extLst>
      <p:ext uri="{BB962C8B-B14F-4D97-AF65-F5344CB8AC3E}">
        <p14:creationId xmlns:p14="http://schemas.microsoft.com/office/powerpoint/2010/main" val="6689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3000">
              <a:srgbClr val="00B0F0"/>
            </a:gs>
            <a:gs pos="68000">
              <a:srgbClr val="7030A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372" y="804042"/>
            <a:ext cx="6826469" cy="5414644"/>
          </a:xfrm>
          <a:gradFill>
            <a:gsLst>
              <a:gs pos="90000">
                <a:schemeClr val="accent3">
                  <a:lumMod val="40000"/>
                  <a:lumOff val="60000"/>
                </a:schemeClr>
              </a:gs>
              <a:gs pos="90000">
                <a:srgbClr val="0070C0"/>
              </a:gs>
            </a:gsLst>
            <a:lin ang="13500000" scaled="1"/>
          </a:gradFill>
        </p:spPr>
        <p:txBody>
          <a:bodyPr/>
          <a:lstStyle/>
          <a:p>
            <a:r>
              <a:rPr lang="ru-RU" dirty="0"/>
              <a:t>                              </a:t>
            </a:r>
          </a:p>
          <a:p>
            <a:r>
              <a:rPr lang="ru-RU" sz="2800" b="1"/>
              <a:t>       Подведение </a:t>
            </a:r>
            <a:r>
              <a:rPr lang="ru-RU" sz="2800" b="1" dirty="0"/>
              <a:t>итогов    урока </a:t>
            </a:r>
            <a:r>
              <a:rPr lang="ru-RU" sz="2800" b="1"/>
              <a:t>,    оценивание.</a:t>
            </a:r>
            <a:endParaRPr lang="ru-RU" sz="2800" b="1" dirty="0"/>
          </a:p>
          <a:p>
            <a:endParaRPr lang="ru-RU" dirty="0"/>
          </a:p>
          <a:p>
            <a:r>
              <a:rPr lang="ru-RU" b="1" dirty="0"/>
              <a:t>      Похвалить всех детей, выделить особо</a:t>
            </a:r>
          </a:p>
          <a:p>
            <a:pPr marL="0" indent="0">
              <a:buNone/>
            </a:pPr>
            <a:r>
              <a:rPr lang="ru-RU" b="1" dirty="0"/>
              <a:t> отличившихся. </a:t>
            </a:r>
          </a:p>
          <a:p>
            <a:r>
              <a:rPr lang="ru-RU" b="1" dirty="0"/>
              <a:t>Поставить оценки за работу на уроке.</a:t>
            </a:r>
          </a:p>
          <a:p>
            <a:r>
              <a:rPr lang="ru-RU" b="1" dirty="0"/>
              <a:t>Раздать памятки «Королевская осанка».</a:t>
            </a:r>
          </a:p>
          <a:p>
            <a:r>
              <a:rPr lang="ru-RU" b="1" dirty="0"/>
              <a:t>Дать домашнее задание: найти  2 новых </a:t>
            </a:r>
          </a:p>
          <a:p>
            <a:pPr marL="0" indent="0">
              <a:buNone/>
            </a:pPr>
            <a:r>
              <a:rPr lang="ru-RU" b="1" dirty="0"/>
              <a:t>упражнения для коррекции осанки.</a:t>
            </a:r>
          </a:p>
        </p:txBody>
      </p:sp>
      <p:pic>
        <p:nvPicPr>
          <p:cNvPr id="4" name="Picture 2" descr="http://www.pomochnik-vsem.ru/_nw/3/208769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770" y="1813034"/>
            <a:ext cx="4578941" cy="331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88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chemeClr val="accent1">
                <a:lumMod val="40000"/>
                <a:lumOff val="60000"/>
              </a:schemeClr>
            </a:gs>
            <a:gs pos="0">
              <a:schemeClr val="accent4">
                <a:lumMod val="5000"/>
                <a:lumOff val="95000"/>
              </a:schemeClr>
            </a:gs>
            <a:gs pos="14000">
              <a:srgbClr val="FFFF00"/>
            </a:gs>
            <a:gs pos="60000">
              <a:schemeClr val="accent4">
                <a:lumMod val="45000"/>
                <a:lumOff val="55000"/>
              </a:schemeClr>
            </a:gs>
            <a:gs pos="78000">
              <a:schemeClr val="accent1">
                <a:lumMod val="20000"/>
                <a:lumOff val="80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1478" y="1736036"/>
            <a:ext cx="10114721" cy="1046921"/>
          </a:xfr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4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ru-RU" sz="6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 за 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89489073"/>
      </p:ext>
    </p:extLst>
  </p:cSld>
  <p:clrMapOvr>
    <a:masterClrMapping/>
  </p:clrMapOvr>
  <p:transition spd="slow">
    <p:wipe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940904"/>
            <a:ext cx="10820400" cy="5512905"/>
          </a:xfrm>
          <a:gradFill flip="none" rotWithShape="1">
            <a:gsLst>
              <a:gs pos="0">
                <a:srgbClr val="FFFF00"/>
              </a:gs>
              <a:gs pos="21000">
                <a:schemeClr val="accent4">
                  <a:lumMod val="40000"/>
                  <a:lumOff val="60000"/>
                </a:schemeClr>
              </a:gs>
              <a:gs pos="41000">
                <a:schemeClr val="accent4">
                  <a:lumMod val="60000"/>
                  <a:lumOff val="4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r>
              <a:rPr lang="ru-RU" dirty="0"/>
              <a:t>                        </a:t>
            </a:r>
          </a:p>
          <a:p>
            <a:pPr marL="0" indent="0">
              <a:buNone/>
            </a:pPr>
            <a:r>
              <a:rPr lang="ru-RU" dirty="0"/>
              <a:t>              </a:t>
            </a:r>
            <a:r>
              <a:rPr lang="ru-RU" sz="3200" dirty="0"/>
              <a:t>                </a:t>
            </a:r>
          </a:p>
          <a:p>
            <a:pPr marL="0" indent="0">
              <a:buNone/>
            </a:pPr>
            <a:r>
              <a:rPr lang="ru-RU" sz="2800" dirty="0"/>
              <a:t>       </a:t>
            </a:r>
            <a:r>
              <a:rPr lang="ru-RU" sz="3200" b="1" dirty="0"/>
              <a:t>Тема урока: </a:t>
            </a:r>
            <a:r>
              <a:rPr lang="ru-RU" sz="3200" dirty="0"/>
              <a:t>  </a:t>
            </a:r>
            <a:r>
              <a:rPr lang="ru-RU" sz="2800" b="1" dirty="0"/>
              <a:t>Правильная осанка-залог здоровья.</a:t>
            </a:r>
          </a:p>
          <a:p>
            <a:pPr marL="0" indent="0">
              <a:buNone/>
            </a:pPr>
            <a:r>
              <a:rPr lang="ru-RU" sz="3200" b="1" dirty="0"/>
              <a:t>                            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</a:p>
          <a:p>
            <a:pPr marL="0" indent="0">
              <a:buNone/>
            </a:pPr>
            <a:r>
              <a:rPr lang="ru-RU" sz="2800" b="1" dirty="0"/>
              <a:t>              </a:t>
            </a:r>
            <a:r>
              <a:rPr lang="ru-RU" sz="2800" b="1" dirty="0">
                <a:solidFill>
                  <a:srgbClr val="FF0000"/>
                </a:solidFill>
              </a:rPr>
              <a:t>ЦЕЛЬ деятельности учителя:</a:t>
            </a:r>
          </a:p>
          <a:p>
            <a:pPr marL="0" indent="0">
              <a:buNone/>
            </a:pPr>
            <a:r>
              <a:rPr lang="ru-RU" sz="2800" b="1" dirty="0"/>
              <a:t>                  </a:t>
            </a:r>
            <a:r>
              <a:rPr lang="ru-RU" sz="2800" dirty="0"/>
              <a:t>Закрепление  навыка  правильной осанки </a:t>
            </a:r>
          </a:p>
          <a:p>
            <a:pPr marL="0" indent="0">
              <a:buNone/>
            </a:pPr>
            <a:r>
              <a:rPr lang="ru-RU" sz="2800" dirty="0"/>
              <a:t>             посредством гимнастических упражнений. </a:t>
            </a:r>
            <a:endParaRPr lang="ru-RU" sz="2800" b="1" dirty="0"/>
          </a:p>
          <a:p>
            <a:pPr marL="0" indent="0">
              <a:buNone/>
            </a:pPr>
            <a:r>
              <a:rPr lang="ru-RU" sz="2800" b="1" dirty="0"/>
              <a:t>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99059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accent4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351692"/>
            <a:ext cx="10820400" cy="635390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                       </a:t>
            </a:r>
          </a:p>
          <a:p>
            <a:pPr marL="0" indent="0">
              <a:buNone/>
            </a:pPr>
            <a:r>
              <a:rPr lang="ru-RU" dirty="0"/>
              <a:t>          </a:t>
            </a:r>
            <a:r>
              <a:rPr lang="ru-RU" sz="2800" b="1" dirty="0"/>
              <a:t>Планируемые результаты:</a:t>
            </a:r>
            <a:endParaRPr lang="ru-RU" sz="2800" dirty="0"/>
          </a:p>
          <a:p>
            <a:pPr marL="0" lvl="0" indent="0">
              <a:buNone/>
            </a:pPr>
            <a:r>
              <a:rPr lang="ru-RU" b="1" dirty="0"/>
              <a:t>   </a:t>
            </a:r>
            <a:r>
              <a:rPr lang="ru-RU" sz="2800" b="1" dirty="0">
                <a:solidFill>
                  <a:srgbClr val="FF0000"/>
                </a:solidFill>
              </a:rPr>
              <a:t>Предметные: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Понимать значения правильной осанки для здоровья;</a:t>
            </a:r>
          </a:p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Уметь подбирать упражнения для коррекции осанки;</a:t>
            </a:r>
          </a:p>
          <a:p>
            <a:pPr lvl="0"/>
            <a:r>
              <a:rPr lang="ru-RU" sz="2800" b="1" dirty="0"/>
              <a:t>Метапредметные: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b="1" dirty="0"/>
              <a:t>коммуникативные:</a:t>
            </a:r>
            <a:endParaRPr lang="ru-RU" dirty="0"/>
          </a:p>
          <a:p>
            <a:r>
              <a:rPr lang="ru-RU" dirty="0"/>
              <a:t>    Формирование культуры взаимодействия  в достижении общих целей при совместной деятельности;</a:t>
            </a:r>
          </a:p>
          <a:p>
            <a:pPr lvl="0"/>
            <a:r>
              <a:rPr lang="ru-RU" b="1" dirty="0">
                <a:solidFill>
                  <a:srgbClr val="C00000"/>
                </a:solidFill>
              </a:rPr>
              <a:t>познавательные: </a:t>
            </a:r>
            <a:r>
              <a:rPr lang="ru-RU" b="1" dirty="0"/>
              <a:t>Развитие умения извлекать информацию из предложенного на уроке и работать с предметами и дидактическим материалом</a:t>
            </a:r>
            <a:r>
              <a:rPr lang="ru-RU" dirty="0"/>
              <a:t>;</a:t>
            </a:r>
          </a:p>
          <a:p>
            <a:r>
              <a:rPr lang="ru-RU" dirty="0"/>
              <a:t>     </a:t>
            </a:r>
            <a:r>
              <a:rPr lang="ru-RU" b="1" dirty="0"/>
              <a:t>регулятивные:  </a:t>
            </a:r>
            <a:endParaRPr lang="ru-RU" dirty="0"/>
          </a:p>
          <a:p>
            <a:r>
              <a:rPr lang="ru-RU" dirty="0"/>
              <a:t>    Овладение  способностью понимать учебную задачу урока и стремятся ее выполнять.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Личностные: </a:t>
            </a:r>
            <a:r>
              <a:rPr lang="ru-RU" b="1" dirty="0">
                <a:solidFill>
                  <a:srgbClr val="7030A0"/>
                </a:solidFill>
              </a:rPr>
              <a:t>Формирование умения активно включаться в совместную деятельность, проявлять дисциплинированность, трудолюбие и упорство в достижении цели.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63395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3000">
              <a:schemeClr val="accent6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812800"/>
            <a:ext cx="10820400" cy="5405885"/>
          </a:xfrm>
          <a:gradFill flip="none" rotWithShape="1">
            <a:gsLst>
              <a:gs pos="75000">
                <a:schemeClr val="accent3">
                  <a:lumMod val="40000"/>
                  <a:lumOff val="6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500000" scaled="1"/>
            <a:tileRect/>
          </a:gradFill>
        </p:spPr>
        <p:txBody>
          <a:bodyPr/>
          <a:lstStyle/>
          <a:p>
            <a:r>
              <a:rPr lang="ru-RU" dirty="0"/>
              <a:t>     </a:t>
            </a:r>
          </a:p>
          <a:p>
            <a:pPr marL="0" indent="0">
              <a:buNone/>
            </a:pPr>
            <a:r>
              <a:rPr lang="ru-RU" sz="3200" dirty="0"/>
              <a:t>                </a:t>
            </a:r>
            <a:r>
              <a:rPr lang="ru-RU" sz="3200" b="1" dirty="0"/>
              <a:t>Методы и формы обучения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                               </a:t>
            </a:r>
            <a:r>
              <a:rPr lang="ru-RU" b="1" dirty="0">
                <a:solidFill>
                  <a:srgbClr val="C00000"/>
                </a:solidFill>
              </a:rPr>
              <a:t>Частично- поисковый;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                            индивидуальная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                           фронтальная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                            </a:t>
            </a:r>
          </a:p>
          <a:p>
            <a:pPr marL="0" indent="0">
              <a:buNone/>
            </a:pPr>
            <a:r>
              <a:rPr lang="ru-RU" sz="2800" b="1" dirty="0"/>
              <a:t>     Образовательные ресурсы </a:t>
            </a:r>
            <a:r>
              <a:rPr lang="ru-RU" sz="2400" b="1" dirty="0"/>
              <a:t>презентация</a:t>
            </a:r>
            <a:r>
              <a:rPr lang="ru-RU" sz="2800" b="1" dirty="0"/>
              <a:t>,</a:t>
            </a:r>
            <a:r>
              <a:rPr lang="ru-RU" b="1" dirty="0"/>
              <a:t> гимнастические палки, гимнастические маты, секундомер. </a:t>
            </a:r>
          </a:p>
          <a:p>
            <a:pPr marL="0" indent="0">
              <a:buNone/>
            </a:pPr>
            <a:r>
              <a:rPr lang="ru-RU" b="1" dirty="0"/>
              <a:t> </a:t>
            </a:r>
          </a:p>
          <a:p>
            <a:pPr marL="0" indent="0">
              <a:buNone/>
            </a:pPr>
            <a:r>
              <a:rPr lang="ru-RU" sz="2800" b="1" dirty="0"/>
              <a:t>        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/>
              <a:t>      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70032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B0F0"/>
            </a:gs>
            <a:gs pos="47000">
              <a:schemeClr val="accent4">
                <a:lumMod val="60000"/>
                <a:lumOff val="4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322" y="1497496"/>
            <a:ext cx="11131826" cy="496956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b="1" dirty="0"/>
              <a:t>Подготовительный этап на </a:t>
            </a:r>
          </a:p>
          <a:p>
            <a:pPr marL="0" indent="0">
              <a:buNone/>
            </a:pPr>
            <a:r>
              <a:rPr lang="ru-RU" sz="2800" b="1" dirty="0"/>
              <a:t>  формирование  личностных УУД</a:t>
            </a:r>
          </a:p>
          <a:p>
            <a:pPr marL="457200" indent="-457200">
              <a:buAutoNum type="arabicPeriod"/>
            </a:pPr>
            <a:r>
              <a:rPr lang="ru-RU" b="1" dirty="0">
                <a:solidFill>
                  <a:srgbClr val="C00000"/>
                </a:solidFill>
              </a:rPr>
              <a:t>Организационный момент                              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Построение, приветствие</a:t>
            </a:r>
          </a:p>
          <a:p>
            <a:r>
              <a:rPr lang="ru-RU" b="1" dirty="0">
                <a:solidFill>
                  <a:srgbClr val="C00000"/>
                </a:solidFill>
              </a:rPr>
              <a:t>Учитель создаёт ситуацию успеха </a:t>
            </a:r>
          </a:p>
          <a:p>
            <a:r>
              <a:rPr lang="ru-RU" b="1" dirty="0">
                <a:solidFill>
                  <a:schemeClr val="tx2"/>
                </a:solidFill>
              </a:rPr>
              <a:t>Диалог учителя: «Приятно видеть, что вы все готовы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2"/>
                </a:solidFill>
              </a:rPr>
              <a:t> к хорошему  уроку. А как вы думаете какая тема урока…</a:t>
            </a:r>
          </a:p>
          <a:p>
            <a:pPr marL="0" indent="0">
              <a:buNone/>
            </a:pPr>
            <a:r>
              <a:rPr lang="ru-RU" b="1" dirty="0"/>
              <a:t>Подсказка: с играем в игру «скульптор». Изобразите фигуру шахматный конь, а теперь- «гордый орёл». Скажите в чём разница? Дети обсуждают</a:t>
            </a:r>
            <a:r>
              <a:rPr lang="ru-RU" dirty="0"/>
              <a:t>…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2.Формирование темы урока учащимися.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2800" b="1" dirty="0">
                <a:solidFill>
                  <a:srgbClr val="FF0000"/>
                </a:solidFill>
              </a:rPr>
              <a:t>Правильная осанка .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://www.pomochnik-vsem.ru/_nw/3/208769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770" y="185529"/>
            <a:ext cx="4578941" cy="296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05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6000">
              <a:schemeClr val="accent2">
                <a:lumMod val="20000"/>
                <a:lumOff val="80000"/>
              </a:schemeClr>
            </a:gs>
            <a:gs pos="47000">
              <a:schemeClr val="accent4">
                <a:lumMod val="60000"/>
                <a:lumOff val="4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085" y="783771"/>
            <a:ext cx="8505371" cy="5689600"/>
          </a:xfrm>
          <a:gradFill flip="none" rotWithShape="1">
            <a:gsLst>
              <a:gs pos="100000">
                <a:schemeClr val="bg2">
                  <a:lumMod val="50000"/>
                </a:schemeClr>
              </a:gs>
              <a:gs pos="39000">
                <a:schemeClr val="accent4">
                  <a:lumMod val="60000"/>
                  <a:lumOff val="40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pPr marL="0" indent="0">
              <a:buNone/>
            </a:pPr>
            <a:r>
              <a:rPr lang="ru-RU" dirty="0"/>
              <a:t>  </a:t>
            </a:r>
            <a:r>
              <a:rPr lang="ru-RU" sz="2800" b="1" dirty="0"/>
              <a:t>3.Актуализация знаний и постановка учебной цели детьми на формирование регулятивных УУД</a:t>
            </a:r>
            <a:endParaRPr lang="ru-RU" sz="2800" dirty="0"/>
          </a:p>
          <a:p>
            <a:pPr marL="0" indent="0">
              <a:buNone/>
            </a:pPr>
            <a:r>
              <a:rPr lang="ru-RU" sz="2400" b="1" dirty="0"/>
              <a:t>Посмотреть слайд 1.</a:t>
            </a:r>
            <a:r>
              <a:rPr lang="ru-RU" b="1" dirty="0"/>
              <a:t>  презентации правильная осанка.                 Слайд 2  неправильная осанка </a:t>
            </a:r>
          </a:p>
          <a:p>
            <a:pPr marL="0" indent="0">
              <a:buNone/>
            </a:pPr>
            <a:r>
              <a:rPr lang="ru-RU" sz="2800" b="1" dirty="0"/>
              <a:t>     Диалог с наводящими вопросами учителя </a:t>
            </a:r>
          </a:p>
          <a:p>
            <a:pPr lvl="0"/>
            <a:r>
              <a:rPr lang="ru-RU" b="1" i="1" dirty="0"/>
              <a:t>- Что такое осанка?</a:t>
            </a:r>
          </a:p>
          <a:p>
            <a:pPr lvl="0"/>
            <a:r>
              <a:rPr lang="ru-RU" b="1" i="1" dirty="0"/>
              <a:t>- Что характерно для плохой осанки?</a:t>
            </a:r>
          </a:p>
          <a:p>
            <a:pPr lvl="0"/>
            <a:r>
              <a:rPr lang="ru-RU" b="1" i="1" dirty="0"/>
              <a:t>- Вредна ли неправильная осанка?</a:t>
            </a:r>
          </a:p>
          <a:p>
            <a:r>
              <a:rPr lang="ru-RU" b="1" i="1" dirty="0"/>
              <a:t>- Что способствует нарушению осанки?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    Выводы  о правильной осанке  </a:t>
            </a:r>
            <a:r>
              <a:rPr lang="ru-RU" sz="2800" dirty="0">
                <a:solidFill>
                  <a:srgbClr val="C00000"/>
                </a:solidFill>
              </a:rPr>
              <a:t>и неправильной осанке с </a:t>
            </a:r>
            <a:r>
              <a:rPr lang="ru-RU" sz="2800" dirty="0" err="1">
                <a:solidFill>
                  <a:srgbClr val="C00000"/>
                </a:solidFill>
              </a:rPr>
              <a:t>помошью</a:t>
            </a:r>
            <a:r>
              <a:rPr lang="ru-RU" sz="2800" dirty="0">
                <a:solidFill>
                  <a:srgbClr val="C00000"/>
                </a:solidFill>
              </a:rPr>
              <a:t> наводящих вопросов учителя.</a:t>
            </a:r>
          </a:p>
          <a:p>
            <a:pPr lvl="0"/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s://voicecontrol.ru/wp-content/uploads/20a195652376e42152928d1ef2759e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772" y="133914"/>
            <a:ext cx="2583544" cy="316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G_0035"/>
          <p:cNvPicPr>
            <a:picLocks noChangeAspect="1" noChangeArrowheads="1"/>
          </p:cNvPicPr>
          <p:nvPr/>
        </p:nvPicPr>
        <p:blipFill>
          <a:blip r:embed="rId4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772" y="3541487"/>
            <a:ext cx="2583544" cy="3164113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rgbClr val="FFFF00"/>
              </a:gs>
            </a:gsLst>
            <a:lin ang="13500000" scaled="1"/>
          </a:gradFill>
          <a:ln w="9525">
            <a:solidFill>
              <a:srgbClr val="FFC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812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chimes.wav"/>
          </p:stSnd>
        </p:sndAc>
      </p:transition>
    </mc:Choice>
    <mc:Fallback xmlns="">
      <p:transition spd="slow">
        <p:circle/>
        <p:sndAc>
          <p:stSnd>
            <p:snd r:embed="rId5" name="chimes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6000">
              <a:srgbClr val="92D050"/>
            </a:gs>
            <a:gs pos="47000">
              <a:schemeClr val="accent4">
                <a:lumMod val="60000"/>
                <a:lumOff val="4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830" y="551544"/>
            <a:ext cx="8519884" cy="5667142"/>
          </a:xfrm>
          <a:gradFill>
            <a:gsLst>
              <a:gs pos="84000">
                <a:schemeClr val="accent1">
                  <a:lumMod val="40000"/>
                  <a:lumOff val="60000"/>
                </a:schemeClr>
              </a:gs>
              <a:gs pos="75000">
                <a:schemeClr val="accent1">
                  <a:lumMod val="20000"/>
                  <a:lumOff val="80000"/>
                </a:schemeClr>
              </a:gs>
            </a:gsLst>
            <a:lin ang="13500000" scaled="1"/>
          </a:gradFill>
        </p:spPr>
        <p:txBody>
          <a:bodyPr/>
          <a:lstStyle/>
          <a:p>
            <a:r>
              <a:rPr lang="ru-RU" dirty="0"/>
              <a:t>                                                  </a:t>
            </a:r>
            <a:r>
              <a:rPr lang="ru-RU" b="1" dirty="0"/>
              <a:t>          </a:t>
            </a:r>
          </a:p>
          <a:p>
            <a:pPr marL="0" indent="0">
              <a:buNone/>
            </a:pPr>
            <a:r>
              <a:rPr lang="ru-RU" sz="2800" b="1" dirty="0"/>
              <a:t>           Формирование  регулятивных,        коммуникативных и личностных УУД.</a:t>
            </a:r>
          </a:p>
          <a:p>
            <a:r>
              <a:rPr lang="ru-RU" dirty="0"/>
              <a:t>     </a:t>
            </a:r>
            <a:r>
              <a:rPr lang="ru-RU" sz="2400" b="1" dirty="0">
                <a:solidFill>
                  <a:srgbClr val="C00000"/>
                </a:solidFill>
              </a:rPr>
              <a:t>Выводы детей</a:t>
            </a:r>
            <a:r>
              <a:rPr lang="ru-RU" b="1" dirty="0"/>
              <a:t> </a:t>
            </a:r>
            <a:r>
              <a:rPr lang="ru-RU" dirty="0"/>
              <a:t>           </a:t>
            </a:r>
            <a:r>
              <a:rPr lang="ru-RU" b="1" dirty="0"/>
              <a:t>Правильная осанка делает фигуру красивой и   способствует нормальной работе всего организма.</a:t>
            </a:r>
          </a:p>
          <a:p>
            <a:r>
              <a:rPr lang="ru-RU" b="1" dirty="0"/>
              <a:t> Неправильная осанка делает спину , не красивой, нарушает работу внутренних органов: сердца, лёгких, печени.</a:t>
            </a:r>
          </a:p>
          <a:p>
            <a:pPr marL="0" indent="0">
              <a:buNone/>
            </a:pPr>
            <a:r>
              <a:rPr lang="ru-RU" dirty="0"/>
              <a:t>      </a:t>
            </a:r>
            <a:r>
              <a:rPr lang="ru-RU" sz="2800" b="1" dirty="0">
                <a:solidFill>
                  <a:srgbClr val="C00000"/>
                </a:solidFill>
              </a:rPr>
              <a:t>Правильная осанка</a:t>
            </a:r>
            <a:r>
              <a:rPr lang="ru-RU" sz="2800" dirty="0"/>
              <a:t>- </a:t>
            </a:r>
            <a:r>
              <a:rPr lang="ru-RU" sz="2800" b="1" dirty="0"/>
              <a:t>привычное поза в покое и движении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3200" b="1" i="1" u="sng" dirty="0">
                <a:solidFill>
                  <a:srgbClr val="7030A0"/>
                </a:solidFill>
              </a:rPr>
              <a:t>Правильная осанка-залог здоровья </a:t>
            </a:r>
            <a:endParaRPr lang="ru-RU" sz="32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7030A0"/>
                </a:solidFill>
              </a:rPr>
              <a:t>   </a:t>
            </a:r>
          </a:p>
        </p:txBody>
      </p:sp>
      <p:pic>
        <p:nvPicPr>
          <p:cNvPr id="3076" name="Picture 4" descr="http://www.mysportlife.club/resources/img/000/000/019/img_1961_original-800-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3" y="798286"/>
            <a:ext cx="2728686" cy="4746171"/>
          </a:xfrm>
          <a:prstGeom prst="rect">
            <a:avLst/>
          </a:prstGeom>
          <a:gradFill>
            <a:gsLst>
              <a:gs pos="66000">
                <a:schemeClr val="accent2">
                  <a:lumMod val="20000"/>
                  <a:lumOff val="80000"/>
                </a:schemeClr>
              </a:gs>
              <a:gs pos="47000">
                <a:schemeClr val="accent4">
                  <a:lumMod val="60000"/>
                  <a:lumOff val="40000"/>
                </a:schemeClr>
              </a:gs>
            </a:gsLst>
            <a:lin ang="13500000" scaled="1"/>
          </a:gradFill>
        </p:spPr>
      </p:pic>
    </p:spTree>
    <p:extLst>
      <p:ext uri="{BB962C8B-B14F-4D97-AF65-F5344CB8AC3E}">
        <p14:creationId xmlns:p14="http://schemas.microsoft.com/office/powerpoint/2010/main" val="1878788069"/>
      </p:ext>
    </p:extLst>
  </p:cSld>
  <p:clrMapOvr>
    <a:masterClrMapping/>
  </p:clrMapOvr>
  <p:transition spd="slow">
    <p:wipe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chemeClr val="tx2">
                <a:lumMod val="40000"/>
                <a:lumOff val="60000"/>
              </a:schemeClr>
            </a:gs>
            <a:gs pos="69000">
              <a:schemeClr val="accent4">
                <a:lumMod val="60000"/>
                <a:lumOff val="4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725213"/>
            <a:ext cx="7662041" cy="5378796"/>
          </a:xfrm>
        </p:spPr>
        <p:txBody>
          <a:bodyPr>
            <a:normAutofit/>
          </a:bodyPr>
          <a:lstStyle/>
          <a:p>
            <a:r>
              <a:rPr lang="ru-RU" dirty="0"/>
              <a:t>                  </a:t>
            </a:r>
          </a:p>
          <a:p>
            <a:r>
              <a:rPr lang="ru-RU" dirty="0"/>
              <a:t>          </a:t>
            </a:r>
            <a:r>
              <a:rPr lang="ru-RU" sz="2800" b="1" dirty="0">
                <a:solidFill>
                  <a:srgbClr val="C00000"/>
                </a:solidFill>
              </a:rPr>
              <a:t>Постановка цели урока на    формирование     регулятивных  коммуникативных и личностных  УУД</a:t>
            </a:r>
          </a:p>
          <a:p>
            <a:endParaRPr lang="ru-RU" b="1" dirty="0"/>
          </a:p>
          <a:p>
            <a:r>
              <a:rPr lang="ru-RU" sz="2400" b="1" dirty="0"/>
              <a:t>Почему бывает не правильная  </a:t>
            </a:r>
          </a:p>
          <a:p>
            <a:r>
              <a:rPr lang="ru-RU" sz="2400" b="1" dirty="0"/>
              <a:t> осанка?</a:t>
            </a:r>
          </a:p>
          <a:p>
            <a:r>
              <a:rPr lang="ru-RU" sz="2400" b="1" dirty="0"/>
              <a:t>Что делать, чтобы была у каждого правильная  и красивая  осанка?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     Цель урока: </a:t>
            </a:r>
          </a:p>
          <a:p>
            <a:r>
              <a:rPr lang="ru-RU" sz="2800" b="1" dirty="0"/>
              <a:t>Сохранение правильной осанки</a:t>
            </a:r>
          </a:p>
        </p:txBody>
      </p:sp>
      <p:pic>
        <p:nvPicPr>
          <p:cNvPr id="4" name="Объект 3" descr="Всё о фигуре здесь - Всё о фигуре здесь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716" y="1245477"/>
            <a:ext cx="2601312" cy="4858532"/>
          </a:xfrm>
          <a:prstGeom prst="rect">
            <a:avLst/>
          </a:prstGeom>
          <a:gradFill>
            <a:gsLst>
              <a:gs pos="66000">
                <a:schemeClr val="accent3">
                  <a:lumMod val="75000"/>
                </a:schemeClr>
              </a:gs>
              <a:gs pos="47000">
                <a:schemeClr val="accent4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821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61000">
              <a:schemeClr val="accent4">
                <a:lumMod val="60000"/>
                <a:lumOff val="4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497" y="993228"/>
            <a:ext cx="6448096" cy="5502165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sz="2400" dirty="0">
                <a:solidFill>
                  <a:srgbClr val="C00000"/>
                </a:solidFill>
              </a:rPr>
              <a:t>         </a:t>
            </a:r>
            <a:r>
              <a:rPr lang="ru-RU" sz="2400" b="1" dirty="0">
                <a:solidFill>
                  <a:srgbClr val="C00000"/>
                </a:solidFill>
              </a:rPr>
              <a:t>Выполнение упражнений в ходьбе и беге,     комплекса ОРУ с гимнастической палкой на формирование личностных познавательных, коммуникативных  и регулятивных  УУД</a:t>
            </a:r>
          </a:p>
          <a:p>
            <a:pPr marL="0" indent="0">
              <a:buNone/>
            </a:pPr>
            <a:r>
              <a:rPr lang="ru-RU" b="1" dirty="0"/>
              <a:t>Разновидности упражнений в ходьбе на формирование правильной осанки</a:t>
            </a:r>
          </a:p>
          <a:p>
            <a:endParaRPr lang="ru-RU" b="1" dirty="0"/>
          </a:p>
          <a:p>
            <a:r>
              <a:rPr lang="ru-RU" b="1" dirty="0"/>
              <a:t>Разновидности упражнений в беге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  Общеразвивающие упражнения  с гимнастической палкой         </a:t>
            </a:r>
          </a:p>
        </p:txBody>
      </p:sp>
      <p:pic>
        <p:nvPicPr>
          <p:cNvPr id="4104" name="Picture 8" descr="http://dou1ugansk.h18.ru/images/p8_pc0600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26124"/>
            <a:ext cx="4745421" cy="193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doumedvezhonok.ucoz.ru/Soveti/IMG_01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28" y="2261541"/>
            <a:ext cx="4997669" cy="447033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96917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След самолета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1590</TotalTime>
  <Words>840</Words>
  <Application>Microsoft Office PowerPoint</Application>
  <PresentationFormat>Широкоэкранный</PresentationFormat>
  <Paragraphs>144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Century Gothic</vt:lpstr>
      <vt:lpstr>След самолета</vt:lpstr>
      <vt:lpstr>Презентация   урока по  физической культуре В 3 классЕ     «Правильная осанка-залог здоровья»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урока    Подвижные игры</dc:title>
  <dc:creator>Admin Admin</dc:creator>
  <cp:lastModifiedBy>User</cp:lastModifiedBy>
  <cp:revision>116</cp:revision>
  <dcterms:created xsi:type="dcterms:W3CDTF">2017-02-17T14:20:35Z</dcterms:created>
  <dcterms:modified xsi:type="dcterms:W3CDTF">2022-05-15T23:45:54Z</dcterms:modified>
</cp:coreProperties>
</file>