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Lst>
  <p:notesMasterIdLst>
    <p:notesMasterId r:id="rId17"/>
  </p:notesMasterIdLst>
  <p:sldIdLst>
    <p:sldId id="256" r:id="rId2"/>
    <p:sldId id="257" r:id="rId3"/>
    <p:sldId id="258" r:id="rId4"/>
    <p:sldId id="261" r:id="rId5"/>
    <p:sldId id="278" r:id="rId6"/>
    <p:sldId id="279" r:id="rId7"/>
    <p:sldId id="280" r:id="rId8"/>
    <p:sldId id="281" r:id="rId9"/>
    <p:sldId id="282" r:id="rId10"/>
    <p:sldId id="283" r:id="rId11"/>
    <p:sldId id="274" r:id="rId12"/>
    <p:sldId id="275" r:id="rId13"/>
    <p:sldId id="276" r:id="rId14"/>
    <p:sldId id="277" r:id="rId15"/>
    <p:sldId id="268" r:id="rId1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161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5671F3BE-7516-48E5-93B4-D444AB0E7725}" type="datetimeFigureOut">
              <a:rPr lang="ru-RU"/>
              <a:pPr>
                <a:defRPr/>
              </a:pPr>
              <a:t>11.05.2022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D3CD1F24-D3C6-494A-A799-38ECA8C49002}"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Образ слайда 1"/>
          <p:cNvSpPr>
            <a:spLocks noGrp="1" noRot="1" noChangeAspect="1"/>
          </p:cNvSpPr>
          <p:nvPr>
            <p:ph type="sldImg"/>
          </p:nvPr>
        </p:nvSpPr>
        <p:spPr bwMode="auto">
          <a:noFill/>
          <a:ln>
            <a:solidFill>
              <a:srgbClr val="000000"/>
            </a:solidFill>
            <a:miter lim="800000"/>
            <a:headEnd/>
            <a:tailEnd/>
          </a:ln>
        </p:spPr>
      </p:sp>
      <p:sp>
        <p:nvSpPr>
          <p:cNvPr id="2048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048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01E4158-4729-4115-AF7A-8BB18E354FE3}" type="slidenum">
              <a:rPr lang="ru-RU">
                <a:cs typeface="Arial" charset="0"/>
              </a:rPr>
              <a:pPr fontAlgn="base">
                <a:spcBef>
                  <a:spcPct val="0"/>
                </a:spcBef>
                <a:spcAft>
                  <a:spcPct val="0"/>
                </a:spcAft>
              </a:pPr>
              <a:t>4</a:t>
            </a:fld>
            <a:endParaRPr lang="ru-RU">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defRPr/>
            </a:pPr>
            <a:fld id="{CECEE729-7560-4F76-B6E6-FDA02E567403}" type="datetimeFigureOut">
              <a:rPr lang="ru-RU" smtClean="0"/>
              <a:pPr>
                <a:defRPr/>
              </a:pPr>
              <a:t>11.05.2022</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427DB168-7522-4E76-9027-DAE0D51DF13C}" type="slidenum">
              <a:rPr lang="ru-RU" smtClean="0"/>
              <a:pPr>
                <a:defRPr/>
              </a:pPr>
              <a:t>‹#›</a:t>
            </a:fld>
            <a:endParaRPr lang="ru-RU"/>
          </a:p>
        </p:txBody>
      </p:sp>
    </p:spTree>
    <p:extLst>
      <p:ext uri="{BB962C8B-B14F-4D97-AF65-F5344CB8AC3E}">
        <p14:creationId xmlns="" xmlns:p14="http://schemas.microsoft.com/office/powerpoint/2010/main" val="1119686702"/>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fld id="{C26145E6-A583-49B0-A6C6-103924AC69BB}" type="datetimeFigureOut">
              <a:rPr lang="ru-RU" smtClean="0"/>
              <a:pPr>
                <a:defRPr/>
              </a:pPr>
              <a:t>11.05.2022</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FD9D391F-5DDD-485F-A370-59AD94618716}" type="slidenum">
              <a:rPr lang="ru-RU" smtClean="0"/>
              <a:pPr>
                <a:defRPr/>
              </a:pPr>
              <a:t>‹#›</a:t>
            </a:fld>
            <a:endParaRPr lang="ru-RU"/>
          </a:p>
        </p:txBody>
      </p:sp>
    </p:spTree>
    <p:extLst>
      <p:ext uri="{BB962C8B-B14F-4D97-AF65-F5344CB8AC3E}">
        <p14:creationId xmlns="" xmlns:p14="http://schemas.microsoft.com/office/powerpoint/2010/main" val="252617751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fld id="{A6A86DF8-840D-4239-A7A4-E7ED24D09EEA}" type="datetimeFigureOut">
              <a:rPr lang="ru-RU" smtClean="0"/>
              <a:pPr>
                <a:defRPr/>
              </a:pPr>
              <a:t>11.05.2022</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93BDF2DD-1CBC-4A3A-9D24-0C8BC6F0FE58}" type="slidenum">
              <a:rPr lang="ru-RU" smtClean="0"/>
              <a:pPr>
                <a:defRPr/>
              </a:pPr>
              <a:t>‹#›</a:t>
            </a:fld>
            <a:endParaRPr lang="ru-RU"/>
          </a:p>
        </p:txBody>
      </p:sp>
    </p:spTree>
    <p:extLst>
      <p:ext uri="{BB962C8B-B14F-4D97-AF65-F5344CB8AC3E}">
        <p14:creationId xmlns="" xmlns:p14="http://schemas.microsoft.com/office/powerpoint/2010/main" val="243067679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fld id="{93BC553F-5005-4F2E-93EF-8BE532C9C142}" type="datetimeFigureOut">
              <a:rPr lang="ru-RU" smtClean="0"/>
              <a:pPr>
                <a:defRPr/>
              </a:pPr>
              <a:t>11.05.2022</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F4A03038-510D-4BEF-92D3-DD8CC9021E73}" type="slidenum">
              <a:rPr lang="ru-RU" smtClean="0"/>
              <a:pPr>
                <a:defRPr/>
              </a:pPr>
              <a:t>‹#›</a:t>
            </a:fld>
            <a:endParaRPr lang="ru-RU"/>
          </a:p>
        </p:txBody>
      </p:sp>
    </p:spTree>
    <p:extLst>
      <p:ext uri="{BB962C8B-B14F-4D97-AF65-F5344CB8AC3E}">
        <p14:creationId xmlns="" xmlns:p14="http://schemas.microsoft.com/office/powerpoint/2010/main" val="347109295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9"/>
            <a:ext cx="78867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defRPr/>
            </a:pPr>
            <a:fld id="{FAF5A994-499D-4913-B89B-CBF3F6E7BB2E}" type="datetimeFigureOut">
              <a:rPr lang="ru-RU" smtClean="0"/>
              <a:pPr>
                <a:defRPr/>
              </a:pPr>
              <a:t>11.05.2022</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EF060003-043F-4392-91AF-809738E75C5E}" type="slidenum">
              <a:rPr lang="ru-RU" smtClean="0"/>
              <a:pPr>
                <a:defRPr/>
              </a:pPr>
              <a:t>‹#›</a:t>
            </a:fld>
            <a:endParaRPr lang="ru-RU"/>
          </a:p>
        </p:txBody>
      </p:sp>
    </p:spTree>
    <p:extLst>
      <p:ext uri="{BB962C8B-B14F-4D97-AF65-F5344CB8AC3E}">
        <p14:creationId xmlns="" xmlns:p14="http://schemas.microsoft.com/office/powerpoint/2010/main" val="323690537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defRPr/>
            </a:pPr>
            <a:fld id="{DEFA6B8C-5D56-4B5A-B168-30D5A859D4F8}" type="datetimeFigureOut">
              <a:rPr lang="ru-RU" smtClean="0"/>
              <a:pPr>
                <a:defRPr/>
              </a:pPr>
              <a:t>11.05.2022</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A5C0B8D7-F5D6-4605-A887-03221FC0E30E}" type="slidenum">
              <a:rPr lang="ru-RU" smtClean="0"/>
              <a:pPr>
                <a:defRPr/>
              </a:pPr>
              <a:t>‹#›</a:t>
            </a:fld>
            <a:endParaRPr lang="ru-RU"/>
          </a:p>
        </p:txBody>
      </p:sp>
    </p:spTree>
    <p:extLst>
      <p:ext uri="{BB962C8B-B14F-4D97-AF65-F5344CB8AC3E}">
        <p14:creationId xmlns="" xmlns:p14="http://schemas.microsoft.com/office/powerpoint/2010/main" val="6278014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65126"/>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defRPr/>
            </a:pPr>
            <a:fld id="{9166AE32-B603-409C-B670-A6AE2FFA39A7}" type="datetimeFigureOut">
              <a:rPr lang="ru-RU" smtClean="0"/>
              <a:pPr>
                <a:defRPr/>
              </a:pPr>
              <a:t>11.05.2022</a:t>
            </a:fld>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9" name="Номер слайда 8"/>
          <p:cNvSpPr>
            <a:spLocks noGrp="1"/>
          </p:cNvSpPr>
          <p:nvPr>
            <p:ph type="sldNum" sz="quarter" idx="12"/>
          </p:nvPr>
        </p:nvSpPr>
        <p:spPr/>
        <p:txBody>
          <a:bodyPr/>
          <a:lstStyle/>
          <a:p>
            <a:pPr>
              <a:defRPr/>
            </a:pPr>
            <a:fld id="{2CF24CAB-53AE-4ACE-849D-8E802FCCAD16}" type="slidenum">
              <a:rPr lang="ru-RU" smtClean="0"/>
              <a:pPr>
                <a:defRPr/>
              </a:pPr>
              <a:t>‹#›</a:t>
            </a:fld>
            <a:endParaRPr lang="ru-RU"/>
          </a:p>
        </p:txBody>
      </p:sp>
    </p:spTree>
    <p:extLst>
      <p:ext uri="{BB962C8B-B14F-4D97-AF65-F5344CB8AC3E}">
        <p14:creationId xmlns="" xmlns:p14="http://schemas.microsoft.com/office/powerpoint/2010/main" val="332208269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defRPr/>
            </a:pPr>
            <a:fld id="{06C0FE2D-735B-46A0-BE8A-3DA74F580655}" type="datetimeFigureOut">
              <a:rPr lang="ru-RU" smtClean="0"/>
              <a:pPr>
                <a:defRPr/>
              </a:pPr>
              <a:t>11.05.2022</a:t>
            </a:fld>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A71449DE-89B6-43F6-BAA3-1C4F350A2B2A}" type="slidenum">
              <a:rPr lang="ru-RU" smtClean="0"/>
              <a:pPr>
                <a:defRPr/>
              </a:pPr>
              <a:t>‹#›</a:t>
            </a:fld>
            <a:endParaRPr lang="ru-RU"/>
          </a:p>
        </p:txBody>
      </p:sp>
    </p:spTree>
    <p:extLst>
      <p:ext uri="{BB962C8B-B14F-4D97-AF65-F5344CB8AC3E}">
        <p14:creationId xmlns="" xmlns:p14="http://schemas.microsoft.com/office/powerpoint/2010/main" val="90990514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16E83206-0C71-4719-956D-47D3F0991B74}" type="datetimeFigureOut">
              <a:rPr lang="ru-RU" smtClean="0"/>
              <a:pPr>
                <a:defRPr/>
              </a:pPr>
              <a:t>11.05.2022</a:t>
            </a:fld>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F6E3A2AF-AC72-4AAF-9A14-5AC1A9FFF995}" type="slidenum">
              <a:rPr lang="ru-RU" smtClean="0"/>
              <a:pPr>
                <a:defRPr/>
              </a:pPr>
              <a:t>‹#›</a:t>
            </a:fld>
            <a:endParaRPr lang="ru-RU"/>
          </a:p>
        </p:txBody>
      </p:sp>
    </p:spTree>
    <p:extLst>
      <p:ext uri="{BB962C8B-B14F-4D97-AF65-F5344CB8AC3E}">
        <p14:creationId xmlns="" xmlns:p14="http://schemas.microsoft.com/office/powerpoint/2010/main" val="67472812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fld id="{2C259724-A6B9-4B0A-BE50-6DC1DB3EFA6A}" type="datetimeFigureOut">
              <a:rPr lang="ru-RU" smtClean="0"/>
              <a:pPr>
                <a:defRPr/>
              </a:pPr>
              <a:t>11.05.2022</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3C399B5A-9B87-4592-96EF-7CF096E069CA}" type="slidenum">
              <a:rPr lang="ru-RU" smtClean="0"/>
              <a:pPr>
                <a:defRPr/>
              </a:pPr>
              <a:t>‹#›</a:t>
            </a:fld>
            <a:endParaRPr lang="ru-RU"/>
          </a:p>
        </p:txBody>
      </p:sp>
    </p:spTree>
    <p:extLst>
      <p:ext uri="{BB962C8B-B14F-4D97-AF65-F5344CB8AC3E}">
        <p14:creationId xmlns="" xmlns:p14="http://schemas.microsoft.com/office/powerpoint/2010/main" val="235664757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fld id="{80B437BB-873F-4AE7-9818-4E7EA7C859B4}" type="datetimeFigureOut">
              <a:rPr lang="ru-RU" smtClean="0"/>
              <a:pPr>
                <a:defRPr/>
              </a:pPr>
              <a:t>11.05.2022</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374FFBAA-AB2E-46CE-BFED-CAFBF22DBDE8}" type="slidenum">
              <a:rPr lang="ru-RU" smtClean="0"/>
              <a:pPr>
                <a:defRPr/>
              </a:pPr>
              <a:t>‹#›</a:t>
            </a:fld>
            <a:endParaRPr lang="ru-RU"/>
          </a:p>
        </p:txBody>
      </p:sp>
    </p:spTree>
    <p:extLst>
      <p:ext uri="{BB962C8B-B14F-4D97-AF65-F5344CB8AC3E}">
        <p14:creationId xmlns="" xmlns:p14="http://schemas.microsoft.com/office/powerpoint/2010/main" val="117900490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870FA85C-B601-466B-8ABE-C410C12AF017}" type="datetimeFigureOut">
              <a:rPr lang="ru-RU" smtClean="0"/>
              <a:pPr>
                <a:defRPr/>
              </a:pPr>
              <a:t>11.05.2022</a:t>
            </a:fld>
            <a:endParaRPr lang="ru-RU"/>
          </a:p>
        </p:txBody>
      </p:sp>
      <p:sp>
        <p:nvSpPr>
          <p:cNvPr id="5" name="Нижний колонтитул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D77DA77-5044-42B4-ADBD-1919F9E27872}" type="slidenum">
              <a:rPr lang="ru-RU" smtClean="0"/>
              <a:pPr>
                <a:defRPr/>
              </a:pPr>
              <a:t>‹#›</a:t>
            </a:fld>
            <a:endParaRPr lang="ru-RU"/>
          </a:p>
        </p:txBody>
      </p:sp>
      <p:pic>
        <p:nvPicPr>
          <p:cNvPr id="7" name="Рисунок 6"/>
          <p:cNvPicPr>
            <a:picLocks noChangeAspect="1"/>
          </p:cNvPicPr>
          <p:nvPr/>
        </p:nvPicPr>
        <p:blipFill>
          <a:blip r:embed="rId13"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3110202653"/>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ransition>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7.jpeg"/><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9.x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ctrTitle"/>
          </p:nvPr>
        </p:nvSpPr>
        <p:spPr>
          <a:xfrm>
            <a:off x="611560" y="620688"/>
            <a:ext cx="7772400" cy="1752600"/>
          </a:xfrm>
        </p:spPr>
        <p:txBody>
          <a:bodyPr>
            <a:normAutofit fontScale="90000"/>
          </a:bodyPr>
          <a:lstStyle/>
          <a:p>
            <a:r>
              <a:rPr lang="ru-RU" dirty="0" smtClean="0">
                <a:latin typeface="Times New Roman" pitchFamily="18" charset="0"/>
                <a:cs typeface="Times New Roman" pitchFamily="18" charset="0"/>
              </a:rPr>
              <a:t>Свободная художественная роспись футболки.</a:t>
            </a:r>
          </a:p>
        </p:txBody>
      </p:sp>
      <p:graphicFrame>
        <p:nvGraphicFramePr>
          <p:cNvPr id="4" name="Таблица 3"/>
          <p:cNvGraphicFramePr>
            <a:graphicFrameLocks noGrp="1"/>
          </p:cNvGraphicFramePr>
          <p:nvPr/>
        </p:nvGraphicFramePr>
        <p:xfrm>
          <a:off x="5076056" y="5157192"/>
          <a:ext cx="3744664" cy="1577340"/>
        </p:xfrm>
        <a:graphic>
          <a:graphicData uri="http://schemas.openxmlformats.org/drawingml/2006/table">
            <a:tbl>
              <a:tblPr firstRow="1" firstCol="1" bandRow="1">
                <a:tableStyleId>{5C22544A-7EE6-4342-B048-85BDC9FD1C3A}</a:tableStyleId>
              </a:tblPr>
              <a:tblGrid>
                <a:gridCol w="3744664"/>
              </a:tblGrid>
              <a:tr h="1439912">
                <a:tc>
                  <a:txBody>
                    <a:bodyPr/>
                    <a:lstStyle/>
                    <a:p>
                      <a:pPr algn="ctr">
                        <a:lnSpc>
                          <a:spcPct val="115000"/>
                        </a:lnSpc>
                        <a:spcAft>
                          <a:spcPts val="0"/>
                        </a:spcAft>
                      </a:pPr>
                      <a:r>
                        <a:rPr lang="ru-RU" sz="1800" dirty="0">
                          <a:solidFill>
                            <a:schemeClr val="tx1"/>
                          </a:solidFill>
                          <a:effectLst/>
                          <a:latin typeface="Times New Roman" pitchFamily="18" charset="0"/>
                          <a:cs typeface="Times New Roman" pitchFamily="18" charset="0"/>
                        </a:rPr>
                        <a:t>Исполнитель:</a:t>
                      </a:r>
                    </a:p>
                    <a:p>
                      <a:pPr algn="ctr">
                        <a:lnSpc>
                          <a:spcPct val="115000"/>
                        </a:lnSpc>
                        <a:spcAft>
                          <a:spcPts val="0"/>
                        </a:spcAft>
                      </a:pPr>
                      <a:r>
                        <a:rPr lang="ru-RU" sz="1800" dirty="0" smtClean="0">
                          <a:solidFill>
                            <a:schemeClr val="tx1"/>
                          </a:solidFill>
                          <a:effectLst/>
                          <a:latin typeface="Times New Roman" pitchFamily="18" charset="0"/>
                          <a:cs typeface="Times New Roman" pitchFamily="18" charset="0"/>
                        </a:rPr>
                        <a:t>Педагог дополнительного образования</a:t>
                      </a:r>
                    </a:p>
                    <a:p>
                      <a:pPr algn="ctr">
                        <a:lnSpc>
                          <a:spcPct val="115000"/>
                        </a:lnSpc>
                        <a:spcAft>
                          <a:spcPts val="0"/>
                        </a:spcAft>
                      </a:pPr>
                      <a:r>
                        <a:rPr lang="ru-RU" sz="1800" dirty="0" smtClean="0">
                          <a:solidFill>
                            <a:schemeClr val="tx1"/>
                          </a:solidFill>
                          <a:effectLst/>
                          <a:latin typeface="Times New Roman" pitchFamily="18" charset="0"/>
                          <a:cs typeface="Times New Roman" pitchFamily="18" charset="0"/>
                        </a:rPr>
                        <a:t>Баутрушевич</a:t>
                      </a:r>
                      <a:r>
                        <a:rPr lang="ru-RU" sz="1800" baseline="0" dirty="0" smtClean="0">
                          <a:solidFill>
                            <a:schemeClr val="tx1"/>
                          </a:solidFill>
                          <a:effectLst/>
                          <a:latin typeface="Times New Roman" pitchFamily="18" charset="0"/>
                          <a:cs typeface="Times New Roman" pitchFamily="18" charset="0"/>
                        </a:rPr>
                        <a:t> Ольга Николаевна</a:t>
                      </a:r>
                      <a:endParaRPr lang="ru-RU" sz="1800" dirty="0">
                        <a:solidFill>
                          <a:schemeClr val="tx1"/>
                        </a:solidFill>
                        <a:effectLst/>
                        <a:latin typeface="Times New Roman" pitchFamily="18" charset="0"/>
                        <a:cs typeface="Times New Roman" pitchFamily="18" charset="0"/>
                      </a:endParaRPr>
                    </a:p>
                    <a:p>
                      <a:pPr algn="ctr">
                        <a:lnSpc>
                          <a:spcPct val="115000"/>
                        </a:lnSpc>
                        <a:spcAft>
                          <a:spcPts val="0"/>
                        </a:spcAft>
                      </a:pPr>
                      <a:r>
                        <a:rPr lang="ru-RU" sz="1800" dirty="0">
                          <a:solidFill>
                            <a:schemeClr val="tx1"/>
                          </a:solidFill>
                          <a:effectLst/>
                          <a:latin typeface="Times New Roman" pitchFamily="18" charset="0"/>
                          <a:cs typeface="Times New Roman" pitchFamily="18" charset="0"/>
                        </a:rPr>
                        <a:t> </a:t>
                      </a:r>
                    </a:p>
                  </a:txBody>
                  <a:tcPr marL="68580" marR="68580" marT="0" marB="0"/>
                </a:tc>
              </a:tr>
            </a:tbl>
          </a:graphicData>
        </a:graphic>
      </p:graphicFrame>
      <p:pic>
        <p:nvPicPr>
          <p:cNvPr id="5" name="Рисунок 4" descr="Безымянный (1).png"/>
          <p:cNvPicPr>
            <a:picLocks noChangeAspect="1"/>
          </p:cNvPicPr>
          <p:nvPr/>
        </p:nvPicPr>
        <p:blipFill>
          <a:blip r:embed="rId2" cstate="print"/>
          <a:srcRect t="4021" r="3982"/>
          <a:stretch>
            <a:fillRect/>
          </a:stretch>
        </p:blipFill>
        <p:spPr>
          <a:xfrm>
            <a:off x="1979712" y="2348880"/>
            <a:ext cx="4849367" cy="2755982"/>
          </a:xfrm>
          <a:prstGeom prst="rect">
            <a:avLst/>
          </a:prstGeom>
          <a:ln>
            <a:noFill/>
          </a:ln>
          <a:effectLst>
            <a:softEdge rad="112500"/>
          </a:effectLst>
        </p:spPr>
      </p:pic>
      <p:pic>
        <p:nvPicPr>
          <p:cNvPr id="6" name="Рисунок 5" descr="Рисунок2.jpg"/>
          <p:cNvPicPr>
            <a:picLocks noChangeAspect="1"/>
          </p:cNvPicPr>
          <p:nvPr/>
        </p:nvPicPr>
        <p:blipFill>
          <a:blip r:embed="rId3" cstate="print"/>
          <a:stretch>
            <a:fillRect/>
          </a:stretch>
        </p:blipFill>
        <p:spPr>
          <a:xfrm>
            <a:off x="8163065" y="188640"/>
            <a:ext cx="701437" cy="720080"/>
          </a:xfrm>
          <a:prstGeom prst="rect">
            <a:avLst/>
          </a:prstGeom>
          <a:ln>
            <a:noFill/>
          </a:ln>
          <a:effectLst>
            <a:softEdge rad="112500"/>
          </a:effectLst>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188640"/>
            <a:ext cx="7886700" cy="4351338"/>
          </a:xfrm>
        </p:spPr>
        <p:txBody>
          <a:bodyPr>
            <a:normAutofit fontScale="92500" lnSpcReduction="10000"/>
          </a:bodyPr>
          <a:lstStyle/>
          <a:p>
            <a:pPr algn="ctr">
              <a:buNone/>
            </a:pPr>
            <a:r>
              <a:rPr lang="ru-RU" sz="2600" b="1" dirty="0" smtClean="0">
                <a:solidFill>
                  <a:srgbClr val="00B050"/>
                </a:solidFill>
                <a:latin typeface="Times New Roman" pitchFamily="18" charset="0"/>
                <a:cs typeface="Times New Roman" pitchFamily="18" charset="0"/>
              </a:rPr>
              <a:t>Роспись ткани с использованием трафаретов</a:t>
            </a:r>
            <a:r>
              <a:rPr lang="ru-RU" sz="2600" dirty="0" smtClean="0">
                <a:latin typeface="Times New Roman" pitchFamily="18" charset="0"/>
                <a:cs typeface="Times New Roman" pitchFamily="18" charset="0"/>
              </a:rPr>
              <a:t>.</a:t>
            </a:r>
          </a:p>
          <a:p>
            <a:pPr algn="ctr"/>
            <a:r>
              <a:rPr lang="ru-RU" sz="2600" dirty="0" smtClean="0">
                <a:latin typeface="Times New Roman" pitchFamily="18" charset="0"/>
                <a:cs typeface="Times New Roman" pitchFamily="18" charset="0"/>
              </a:rPr>
              <a:t> прорисовывается трафарет (или подбирается в Интернете и распечатывается);</a:t>
            </a:r>
          </a:p>
          <a:p>
            <a:pPr algn="ctr"/>
            <a:r>
              <a:rPr lang="ru-RU" sz="2600" dirty="0" smtClean="0">
                <a:latin typeface="Times New Roman" pitchFamily="18" charset="0"/>
                <a:cs typeface="Times New Roman" pitchFamily="18" charset="0"/>
              </a:rPr>
              <a:t> вырезается по контурам рисунок;</a:t>
            </a:r>
          </a:p>
          <a:p>
            <a:pPr algn="ctr"/>
            <a:r>
              <a:rPr lang="ru-RU" sz="2600" dirty="0" smtClean="0">
                <a:latin typeface="Times New Roman" pitchFamily="18" charset="0"/>
                <a:cs typeface="Times New Roman" pitchFamily="18" charset="0"/>
              </a:rPr>
              <a:t> готовится место на ткани ; </a:t>
            </a:r>
          </a:p>
          <a:p>
            <a:pPr algn="ctr"/>
            <a:r>
              <a:rPr lang="ru-RU" sz="2600" dirty="0" smtClean="0">
                <a:latin typeface="Times New Roman" pitchFamily="18" charset="0"/>
                <a:cs typeface="Times New Roman" pitchFamily="18" charset="0"/>
              </a:rPr>
              <a:t>к ткани прикладывается трафарет, закрепляется. </a:t>
            </a:r>
          </a:p>
          <a:p>
            <a:pPr algn="ctr"/>
            <a:r>
              <a:rPr lang="ru-RU" sz="2600" dirty="0" smtClean="0">
                <a:latin typeface="Times New Roman" pitchFamily="18" charset="0"/>
                <a:cs typeface="Times New Roman" pitchFamily="18" charset="0"/>
              </a:rPr>
              <a:t>затем по ткани  через трафарет прорисовывается контур рисунка  с помощью краски или акрилового маркера (можно использовать простой карандаш);</a:t>
            </a:r>
          </a:p>
          <a:p>
            <a:pPr algn="ctr"/>
            <a:r>
              <a:rPr lang="ru-RU" sz="2600" dirty="0" smtClean="0">
                <a:latin typeface="Times New Roman" pitchFamily="18" charset="0"/>
                <a:cs typeface="Times New Roman" pitchFamily="18" charset="0"/>
              </a:rPr>
              <a:t> трафарет снимается.</a:t>
            </a:r>
            <a:br>
              <a:rPr lang="ru-RU" sz="2600" dirty="0" smtClean="0">
                <a:latin typeface="Times New Roman" pitchFamily="18" charset="0"/>
                <a:cs typeface="Times New Roman" pitchFamily="18" charset="0"/>
              </a:rPr>
            </a:br>
            <a:endParaRPr lang="ru-RU" sz="2600" dirty="0" smtClean="0">
              <a:latin typeface="Times New Roman" pitchFamily="18" charset="0"/>
              <a:cs typeface="Times New Roman" pitchFamily="18" charset="0"/>
            </a:endParaRPr>
          </a:p>
          <a:p>
            <a:endParaRPr lang="ru-RU" dirty="0"/>
          </a:p>
        </p:txBody>
      </p:sp>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95536" y="4005064"/>
            <a:ext cx="3200400" cy="2629853"/>
          </a:xfrm>
          <a:prstGeom prst="rect">
            <a:avLst/>
          </a:prstGeom>
          <a:ln>
            <a:noFill/>
          </a:ln>
          <a:effectLst>
            <a:softEdge rad="112500"/>
          </a:effectLst>
        </p:spPr>
      </p:pic>
      <p:pic>
        <p:nvPicPr>
          <p:cNvPr id="5" name="Рисунок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355976" y="3982450"/>
            <a:ext cx="3600400" cy="2875550"/>
          </a:xfrm>
          <a:prstGeom prst="rect">
            <a:avLst/>
          </a:prstGeom>
          <a:ln>
            <a:noFill/>
          </a:ln>
          <a:effectLst>
            <a:softEdge rad="112500"/>
          </a:effectLst>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ЭТАПЫ РАБОТЫ</a:t>
            </a:r>
            <a:endParaRPr lang="ru-RU" dirty="0"/>
          </a:p>
        </p:txBody>
      </p:sp>
      <p:sp>
        <p:nvSpPr>
          <p:cNvPr id="3" name="Содержимое 2"/>
          <p:cNvSpPr>
            <a:spLocks noGrp="1"/>
          </p:cNvSpPr>
          <p:nvPr>
            <p:ph idx="1"/>
          </p:nvPr>
        </p:nvSpPr>
        <p:spPr/>
        <p:txBody>
          <a:bodyPr/>
          <a:lstStyle/>
          <a:p>
            <a:r>
              <a:rPr lang="ru-RU" dirty="0" smtClean="0"/>
              <a:t>Выбор техники </a:t>
            </a:r>
            <a:r>
              <a:rPr lang="ru-RU" dirty="0" smtClean="0"/>
              <a:t>работа: </a:t>
            </a:r>
            <a:r>
              <a:rPr lang="ru-RU" dirty="0" smtClean="0"/>
              <a:t>с шаблоном для </a:t>
            </a:r>
            <a:r>
              <a:rPr lang="ru-RU" dirty="0" smtClean="0"/>
              <a:t>футболки</a:t>
            </a:r>
            <a:r>
              <a:rPr lang="ru-RU" u="sng" dirty="0" smtClean="0"/>
              <a:t>.</a:t>
            </a:r>
            <a:endParaRPr lang="ru-RU" u="sng" dirty="0" smtClean="0"/>
          </a:p>
          <a:p>
            <a:endParaRPr lang="ru-RU" u="sng" dirty="0" smtClean="0"/>
          </a:p>
          <a:p>
            <a:endParaRPr lang="ru-RU" u="sng" dirty="0" smtClean="0"/>
          </a:p>
          <a:p>
            <a:r>
              <a:rPr lang="ru-RU" dirty="0" smtClean="0"/>
              <a:t>Подложить шаблон под футболку и закрепить рисунок зажимами </a:t>
            </a:r>
          </a:p>
        </p:txBody>
      </p:sp>
      <p:pic>
        <p:nvPicPr>
          <p:cNvPr id="4" name="Рисунок 3" descr="Безымянный.png"/>
          <p:cNvPicPr>
            <a:picLocks noChangeAspect="1"/>
          </p:cNvPicPr>
          <p:nvPr/>
        </p:nvPicPr>
        <p:blipFill>
          <a:blip r:embed="rId2" cstate="print"/>
          <a:stretch>
            <a:fillRect/>
          </a:stretch>
        </p:blipFill>
        <p:spPr>
          <a:xfrm>
            <a:off x="4139952" y="2348880"/>
            <a:ext cx="2026438" cy="1152128"/>
          </a:xfrm>
          <a:prstGeom prst="rect">
            <a:avLst/>
          </a:prstGeom>
        </p:spPr>
      </p:pic>
      <p:pic>
        <p:nvPicPr>
          <p:cNvPr id="5" name="Рисунок 4" descr="cd010fd1-a95e-45f4-9408-15d6fab00b62.jpg"/>
          <p:cNvPicPr>
            <a:picLocks noChangeAspect="1"/>
          </p:cNvPicPr>
          <p:nvPr/>
        </p:nvPicPr>
        <p:blipFill>
          <a:blip r:embed="rId3" cstate="print"/>
          <a:stretch>
            <a:fillRect/>
          </a:stretch>
        </p:blipFill>
        <p:spPr>
          <a:xfrm rot="5400000" flipH="1" flipV="1">
            <a:off x="4757598" y="4035490"/>
            <a:ext cx="1977684" cy="2636912"/>
          </a:xfrm>
          <a:prstGeom prst="rect">
            <a:avLst/>
          </a:prstGeom>
        </p:spPr>
      </p:pic>
      <p:pic>
        <p:nvPicPr>
          <p:cNvPr id="6" name="Рисунок 5" descr="Рисунок2.jpg"/>
          <p:cNvPicPr>
            <a:picLocks noChangeAspect="1"/>
          </p:cNvPicPr>
          <p:nvPr/>
        </p:nvPicPr>
        <p:blipFill>
          <a:blip r:embed="rId4" cstate="print"/>
          <a:stretch>
            <a:fillRect/>
          </a:stretch>
        </p:blipFill>
        <p:spPr>
          <a:xfrm>
            <a:off x="7668344" y="116632"/>
            <a:ext cx="1133459" cy="1163584"/>
          </a:xfrm>
          <a:prstGeom prst="rect">
            <a:avLst/>
          </a:prstGeom>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fec86a63-bd7d-4fff-b538-e1951235ea73.jpg"/>
          <p:cNvPicPr>
            <a:picLocks noGrp="1" noChangeAspect="1"/>
          </p:cNvPicPr>
          <p:nvPr>
            <p:ph sz="quarter" idx="4294967295"/>
          </p:nvPr>
        </p:nvPicPr>
        <p:blipFill>
          <a:blip r:embed="rId2" cstate="print"/>
          <a:stretch>
            <a:fillRect/>
          </a:stretch>
        </p:blipFill>
        <p:spPr>
          <a:xfrm rot="16200000">
            <a:off x="3467473" y="1797224"/>
            <a:ext cx="3311525" cy="4414838"/>
          </a:xfrm>
        </p:spPr>
      </p:pic>
      <p:sp>
        <p:nvSpPr>
          <p:cNvPr id="6" name="Прямоугольник 5"/>
          <p:cNvSpPr/>
          <p:nvPr/>
        </p:nvSpPr>
        <p:spPr>
          <a:xfrm>
            <a:off x="1331640" y="836712"/>
            <a:ext cx="6480720" cy="1077218"/>
          </a:xfrm>
          <a:prstGeom prst="rect">
            <a:avLst/>
          </a:prstGeom>
        </p:spPr>
        <p:txBody>
          <a:bodyPr wrap="square">
            <a:spAutoFit/>
          </a:bodyPr>
          <a:lstStyle/>
          <a:p>
            <a:pPr algn="ctr"/>
            <a:r>
              <a:rPr lang="ru-RU" sz="3200" dirty="0" smtClean="0">
                <a:latin typeface="+mj-lt"/>
              </a:rPr>
              <a:t>Закрасить текст и края сердца в один тон на выбор.</a:t>
            </a:r>
            <a:endParaRPr lang="ru-RU" sz="3200" u="sng" dirty="0" smtClean="0">
              <a:latin typeface="+mj-lt"/>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04664"/>
            <a:ext cx="8534400" cy="758825"/>
          </a:xfrm>
        </p:spPr>
        <p:txBody>
          <a:bodyPr>
            <a:normAutofit fontScale="90000"/>
          </a:bodyPr>
          <a:lstStyle/>
          <a:p>
            <a:r>
              <a:rPr lang="ru-RU" sz="3200" dirty="0" smtClean="0">
                <a:solidFill>
                  <a:schemeClr val="tx1"/>
                </a:solidFill>
              </a:rPr>
              <a:t>Далее выбираем второй цвет для проработки следующих элементов рисунка</a:t>
            </a:r>
            <a:endParaRPr lang="ru-RU" sz="3200" dirty="0">
              <a:solidFill>
                <a:schemeClr val="tx1"/>
              </a:solidFill>
            </a:endParaRPr>
          </a:p>
        </p:txBody>
      </p:sp>
      <p:pic>
        <p:nvPicPr>
          <p:cNvPr id="4" name="Содержимое 3" descr="0b573843-6592-43d3-abd1-9b1ae0ad673a.jpg"/>
          <p:cNvPicPr>
            <a:picLocks noGrp="1" noChangeAspect="1"/>
          </p:cNvPicPr>
          <p:nvPr>
            <p:ph idx="1"/>
          </p:nvPr>
        </p:nvPicPr>
        <p:blipFill>
          <a:blip r:embed="rId2" cstate="print"/>
          <a:stretch>
            <a:fillRect/>
          </a:stretch>
        </p:blipFill>
        <p:spPr>
          <a:xfrm rot="16200000">
            <a:off x="829324" y="906979"/>
            <a:ext cx="3034779" cy="4046372"/>
          </a:xfrm>
        </p:spPr>
      </p:pic>
      <p:pic>
        <p:nvPicPr>
          <p:cNvPr id="5" name="Рисунок 4" descr="82fbb01b-3c43-4c9f-b541-8c3b1804bbf1.jpg"/>
          <p:cNvPicPr>
            <a:picLocks noChangeAspect="1"/>
          </p:cNvPicPr>
          <p:nvPr/>
        </p:nvPicPr>
        <p:blipFill>
          <a:blip r:embed="rId3" cstate="print"/>
          <a:stretch>
            <a:fillRect/>
          </a:stretch>
        </p:blipFill>
        <p:spPr>
          <a:xfrm rot="16200000">
            <a:off x="4914038" y="2438890"/>
            <a:ext cx="3348372" cy="4464496"/>
          </a:xfrm>
          <a:prstGeom prst="rect">
            <a:avLst/>
          </a:prstGeom>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8534400" cy="758825"/>
          </a:xfrm>
        </p:spPr>
        <p:txBody>
          <a:bodyPr>
            <a:normAutofit fontScale="90000"/>
          </a:bodyPr>
          <a:lstStyle/>
          <a:p>
            <a:r>
              <a:rPr lang="ru-RU" b="1" dirty="0" smtClean="0">
                <a:solidFill>
                  <a:schemeClr val="tx1"/>
                </a:solidFill>
              </a:rPr>
              <a:t>Завершаем работу над рисунком</a:t>
            </a:r>
            <a:endParaRPr lang="ru-RU" b="1" dirty="0">
              <a:solidFill>
                <a:schemeClr val="tx1"/>
              </a:solidFill>
            </a:endParaRPr>
          </a:p>
        </p:txBody>
      </p:sp>
      <p:pic>
        <p:nvPicPr>
          <p:cNvPr id="6" name="Содержимое 5" descr="0e304360-1e43-48d5-b379-89da6113ccb6.jpg"/>
          <p:cNvPicPr>
            <a:picLocks noGrp="1" noChangeAspect="1"/>
          </p:cNvPicPr>
          <p:nvPr>
            <p:ph idx="1"/>
          </p:nvPr>
        </p:nvPicPr>
        <p:blipFill>
          <a:blip r:embed="rId2" cstate="print"/>
          <a:stretch>
            <a:fillRect/>
          </a:stretch>
        </p:blipFill>
        <p:spPr>
          <a:xfrm rot="16200000">
            <a:off x="2461202" y="1149133"/>
            <a:ext cx="3753036" cy="5004048"/>
          </a:xfrm>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Заголовок 1"/>
          <p:cNvSpPr>
            <a:spLocks noGrp="1"/>
          </p:cNvSpPr>
          <p:nvPr>
            <p:ph type="title"/>
          </p:nvPr>
        </p:nvSpPr>
        <p:spPr>
          <a:xfrm>
            <a:off x="539552" y="692696"/>
            <a:ext cx="8229600" cy="1143000"/>
          </a:xfrm>
        </p:spPr>
        <p:txBody>
          <a:bodyPr/>
          <a:lstStyle/>
          <a:p>
            <a:pPr algn="ctr"/>
            <a:r>
              <a:rPr lang="ru-RU" dirty="0" smtClean="0">
                <a:solidFill>
                  <a:srgbClr val="FF0000"/>
                </a:solidFill>
                <a:latin typeface="Times New Roman" pitchFamily="18" charset="0"/>
                <a:cs typeface="Times New Roman" pitchFamily="18" charset="0"/>
              </a:rPr>
              <a:t>Спасибо за внимание!</a:t>
            </a:r>
          </a:p>
        </p:txBody>
      </p:sp>
      <p:pic>
        <p:nvPicPr>
          <p:cNvPr id="3" name="Рисунок 2" descr="a6d928e5-ce65-4696-922a-fe2db7be6688.jpg"/>
          <p:cNvPicPr>
            <a:picLocks noChangeAspect="1"/>
          </p:cNvPicPr>
          <p:nvPr/>
        </p:nvPicPr>
        <p:blipFill>
          <a:blip r:embed="rId2" cstate="print"/>
          <a:stretch>
            <a:fillRect/>
          </a:stretch>
        </p:blipFill>
        <p:spPr>
          <a:xfrm>
            <a:off x="2411760" y="1700808"/>
            <a:ext cx="3651869" cy="4869159"/>
          </a:xfrm>
          <a:prstGeom prst="rect">
            <a:avLst/>
          </a:prstGeom>
          <a:ln>
            <a:noFill/>
          </a:ln>
          <a:effectLst>
            <a:softEdge rad="112500"/>
          </a:effectLst>
        </p:spPr>
      </p:pic>
      <p:pic>
        <p:nvPicPr>
          <p:cNvPr id="4" name="Рисунок 3" descr="Рисунок2.jpg"/>
          <p:cNvPicPr>
            <a:picLocks noChangeAspect="1"/>
          </p:cNvPicPr>
          <p:nvPr/>
        </p:nvPicPr>
        <p:blipFill>
          <a:blip r:embed="rId3" cstate="print"/>
          <a:stretch>
            <a:fillRect/>
          </a:stretch>
        </p:blipFill>
        <p:spPr>
          <a:xfrm>
            <a:off x="0" y="5589240"/>
            <a:ext cx="1235912" cy="1268760"/>
          </a:xfrm>
          <a:prstGeom prst="rect">
            <a:avLst/>
          </a:prstGeom>
          <a:ln>
            <a:noFill/>
          </a:ln>
          <a:effectLst>
            <a:softEdge rad="112500"/>
          </a:effectLst>
        </p:spPr>
      </p:pic>
      <p:pic>
        <p:nvPicPr>
          <p:cNvPr id="5" name="Рисунок 4" descr="Безымянный (1).png"/>
          <p:cNvPicPr>
            <a:picLocks noChangeAspect="1"/>
          </p:cNvPicPr>
          <p:nvPr/>
        </p:nvPicPr>
        <p:blipFill>
          <a:blip r:embed="rId4" cstate="print"/>
          <a:stretch>
            <a:fillRect/>
          </a:stretch>
        </p:blipFill>
        <p:spPr>
          <a:xfrm>
            <a:off x="7308304" y="0"/>
            <a:ext cx="1701533" cy="967404"/>
          </a:xfrm>
          <a:prstGeom prst="rect">
            <a:avLst/>
          </a:prstGeom>
          <a:ln>
            <a:noFill/>
          </a:ln>
          <a:effectLst>
            <a:softEdge rad="112500"/>
          </a:effectLst>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Заголовок 1"/>
          <p:cNvSpPr>
            <a:spLocks noGrp="1"/>
          </p:cNvSpPr>
          <p:nvPr>
            <p:ph type="title"/>
          </p:nvPr>
        </p:nvSpPr>
        <p:spPr/>
        <p:txBody>
          <a:bodyPr/>
          <a:lstStyle/>
          <a:p>
            <a:pPr algn="ctr"/>
            <a:r>
              <a:rPr lang="ru-RU" dirty="0" smtClean="0">
                <a:solidFill>
                  <a:srgbClr val="FF0000"/>
                </a:solidFill>
                <a:latin typeface="Times New Roman" pitchFamily="18" charset="0"/>
                <a:cs typeface="Times New Roman" pitchFamily="18" charset="0"/>
              </a:rPr>
              <a:t>Актуальность мероприятия </a:t>
            </a:r>
          </a:p>
        </p:txBody>
      </p:sp>
      <p:sp>
        <p:nvSpPr>
          <p:cNvPr id="3" name="Объект 2"/>
          <p:cNvSpPr>
            <a:spLocks noGrp="1"/>
          </p:cNvSpPr>
          <p:nvPr>
            <p:ph idx="1"/>
          </p:nvPr>
        </p:nvSpPr>
        <p:spPr/>
        <p:txBody>
          <a:bodyPr>
            <a:normAutofit fontScale="85000" lnSpcReduction="10000"/>
          </a:bodyPr>
          <a:lstStyle/>
          <a:p>
            <a:pPr marL="274320" indent="-274320" algn="ctr" fontAlgn="auto">
              <a:spcAft>
                <a:spcPts val="0"/>
              </a:spcAft>
              <a:buFont typeface="Wingdings 2"/>
              <a:buChar char=""/>
              <a:defRPr/>
            </a:pPr>
            <a:r>
              <a:rPr lang="ru-RU" dirty="0" smtClean="0">
                <a:latin typeface="Times New Roman" pitchFamily="18" charset="0"/>
                <a:cs typeface="Times New Roman" pitchFamily="18" charset="0"/>
              </a:rPr>
              <a:t>В наше время невозможно представить себе гардероб современного человека без футболок, потому как она стала неотъемлемой частью гардероба.  </a:t>
            </a:r>
          </a:p>
          <a:p>
            <a:pPr marL="274320" indent="-274320" algn="ctr" fontAlgn="auto">
              <a:spcAft>
                <a:spcPts val="0"/>
              </a:spcAft>
              <a:buFont typeface="Wingdings 2"/>
              <a:buChar char=""/>
              <a:defRPr/>
            </a:pPr>
            <a:r>
              <a:rPr lang="ru-RU" dirty="0" smtClean="0">
                <a:latin typeface="Times New Roman" pitchFamily="18" charset="0"/>
                <a:cs typeface="Times New Roman" pitchFamily="18" charset="0"/>
              </a:rPr>
              <a:t>Возвращается </a:t>
            </a:r>
            <a:r>
              <a:rPr lang="ru-RU" dirty="0">
                <a:latin typeface="Times New Roman" pitchFamily="18" charset="0"/>
                <a:cs typeface="Times New Roman" pitchFamily="18" charset="0"/>
              </a:rPr>
              <a:t>мода на изготовление и декорирование вещей своими руками, которые несут тепло души их создателей, подчеркивает индивидуальность своего хозяина, нередко отражают его внутренние убеждение и взгляды на жизнь. Именно поэтому футболки расписанные своими руками популярны сегодня. Нанесение надписей или рисунка на футболку занимает небольшое количество времени, а удовольствие от ее обладания  несоразмерны с той небольшой суммой, в которую входит стоимость самой футболки.</a:t>
            </a:r>
          </a:p>
          <a:p>
            <a:pPr marL="274320" indent="-274320" fontAlgn="auto">
              <a:spcAft>
                <a:spcPts val="0"/>
              </a:spcAft>
              <a:buFont typeface="Wingdings 2"/>
              <a:buChar char=""/>
              <a:defRPr/>
            </a:pPr>
            <a:endParaRPr lang="ru-RU" dirty="0"/>
          </a:p>
        </p:txBody>
      </p:sp>
      <p:pic>
        <p:nvPicPr>
          <p:cNvPr id="4" name="Рисунок 3" descr="Рисунок2.jpg"/>
          <p:cNvPicPr>
            <a:picLocks noChangeAspect="1"/>
          </p:cNvPicPr>
          <p:nvPr/>
        </p:nvPicPr>
        <p:blipFill>
          <a:blip r:embed="rId2" cstate="print"/>
          <a:stretch>
            <a:fillRect/>
          </a:stretch>
        </p:blipFill>
        <p:spPr>
          <a:xfrm>
            <a:off x="8316416" y="188640"/>
            <a:ext cx="566729" cy="581792"/>
          </a:xfrm>
          <a:prstGeom prst="rect">
            <a:avLst/>
          </a:prstGeom>
          <a:ln>
            <a:noFill/>
          </a:ln>
          <a:effectLst>
            <a:softEdge rad="112500"/>
          </a:effectLst>
        </p:spPr>
      </p:pic>
      <p:pic>
        <p:nvPicPr>
          <p:cNvPr id="5" name="Рисунок 4" descr="Безымянный (1).png"/>
          <p:cNvPicPr>
            <a:picLocks noChangeAspect="1"/>
          </p:cNvPicPr>
          <p:nvPr/>
        </p:nvPicPr>
        <p:blipFill>
          <a:blip r:embed="rId3" cstate="print"/>
          <a:stretch>
            <a:fillRect/>
          </a:stretch>
        </p:blipFill>
        <p:spPr>
          <a:xfrm>
            <a:off x="0" y="0"/>
            <a:ext cx="1448229" cy="823388"/>
          </a:xfrm>
          <a:prstGeom prst="rect">
            <a:avLst/>
          </a:prstGeom>
          <a:ln>
            <a:noFill/>
          </a:ln>
          <a:effectLst>
            <a:softEdge rad="112500"/>
          </a:effectLst>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Заголовок 1"/>
          <p:cNvSpPr>
            <a:spLocks noGrp="1"/>
          </p:cNvSpPr>
          <p:nvPr>
            <p:ph type="title"/>
          </p:nvPr>
        </p:nvSpPr>
        <p:spPr>
          <a:xfrm>
            <a:off x="683568" y="692696"/>
            <a:ext cx="7886700" cy="1325563"/>
          </a:xfrm>
        </p:spPr>
        <p:txBody>
          <a:bodyPr>
            <a:noAutofit/>
          </a:bodyPr>
          <a:lstStyle/>
          <a:p>
            <a:pPr algn="ctr"/>
            <a:r>
              <a:rPr lang="ru-RU" sz="2800" dirty="0" smtClean="0">
                <a:latin typeface="Times New Roman" pitchFamily="18" charset="0"/>
                <a:cs typeface="Times New Roman" pitchFamily="18" charset="0"/>
              </a:rPr>
              <a:t>Роспись по ткани акриловыми красками позволяет создавать неповторимые и эксклюзивные вещи из обычных повседневных предметов гардероба</a:t>
            </a:r>
            <a:br>
              <a:rPr lang="ru-RU" sz="2800"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 Рисовать акриловыми красками легко и интересно. </a:t>
            </a:r>
          </a:p>
        </p:txBody>
      </p:sp>
      <p:pic>
        <p:nvPicPr>
          <p:cNvPr id="5" name="Содержимое 4"/>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051720" y="2348880"/>
            <a:ext cx="5419958" cy="3600400"/>
          </a:xfrm>
          <a:prstGeom prst="rect">
            <a:avLst/>
          </a:prstGeom>
        </p:spPr>
      </p:pic>
      <p:pic>
        <p:nvPicPr>
          <p:cNvPr id="6" name="Рисунок 5" descr="Рисунок2.jpg"/>
          <p:cNvPicPr>
            <a:picLocks noChangeAspect="1"/>
          </p:cNvPicPr>
          <p:nvPr/>
        </p:nvPicPr>
        <p:blipFill>
          <a:blip r:embed="rId3" cstate="print"/>
          <a:stretch>
            <a:fillRect/>
          </a:stretch>
        </p:blipFill>
        <p:spPr>
          <a:xfrm>
            <a:off x="0" y="5733256"/>
            <a:ext cx="1095624" cy="1124744"/>
          </a:xfrm>
          <a:prstGeom prst="rect">
            <a:avLst/>
          </a:prstGeom>
          <a:ln>
            <a:noFill/>
          </a:ln>
          <a:effectLst>
            <a:softEdge rad="112500"/>
          </a:effectLst>
        </p:spPr>
      </p:pic>
      <p:pic>
        <p:nvPicPr>
          <p:cNvPr id="7" name="Рисунок 6" descr="Безымянный (1).png"/>
          <p:cNvPicPr>
            <a:picLocks noChangeAspect="1"/>
          </p:cNvPicPr>
          <p:nvPr/>
        </p:nvPicPr>
        <p:blipFill>
          <a:blip r:embed="rId4" cstate="print"/>
          <a:stretch>
            <a:fillRect/>
          </a:stretch>
        </p:blipFill>
        <p:spPr>
          <a:xfrm>
            <a:off x="7668344" y="6106620"/>
            <a:ext cx="1321576" cy="751380"/>
          </a:xfrm>
          <a:prstGeom prst="rect">
            <a:avLst/>
          </a:prstGeom>
          <a:ln>
            <a:noFill/>
          </a:ln>
          <a:effectLst>
            <a:softEdge rad="112500"/>
          </a:effectLst>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899592" y="188640"/>
            <a:ext cx="5184576" cy="1080120"/>
          </a:xfrm>
        </p:spPr>
        <p:txBody>
          <a:bodyPr>
            <a:normAutofit/>
          </a:bodyPr>
          <a:lstStyle/>
          <a:p>
            <a:pPr algn="ctr"/>
            <a:r>
              <a:rPr lang="ru-RU" sz="3600" dirty="0" smtClean="0">
                <a:solidFill>
                  <a:srgbClr val="FF0000"/>
                </a:solidFill>
                <a:latin typeface="Times New Roman" pitchFamily="18" charset="0"/>
                <a:cs typeface="Times New Roman" pitchFamily="18" charset="0"/>
              </a:rPr>
              <a:t>Акриловые краски</a:t>
            </a:r>
            <a:endParaRPr lang="ru-RU" sz="3600" dirty="0">
              <a:solidFill>
                <a:srgbClr val="FF0000"/>
              </a:solidFill>
              <a:latin typeface="Times New Roman" pitchFamily="18" charset="0"/>
              <a:cs typeface="Times New Roman" pitchFamily="18" charset="0"/>
            </a:endParaRPr>
          </a:p>
        </p:txBody>
      </p:sp>
      <p:sp>
        <p:nvSpPr>
          <p:cNvPr id="19458" name="Объект 2"/>
          <p:cNvSpPr>
            <a:spLocks noGrp="1"/>
          </p:cNvSpPr>
          <p:nvPr>
            <p:ph type="body" sz="half" idx="2"/>
          </p:nvPr>
        </p:nvSpPr>
        <p:spPr/>
        <p:txBody>
          <a:bodyPr/>
          <a:lstStyle/>
          <a:p>
            <a:endParaRPr lang="ru-RU" smtClean="0"/>
          </a:p>
          <a:p>
            <a:endParaRPr lang="ru-RU" smtClean="0"/>
          </a:p>
        </p:txBody>
      </p:sp>
      <p:sp>
        <p:nvSpPr>
          <p:cNvPr id="9" name="Прямоугольник 8"/>
          <p:cNvSpPr/>
          <p:nvPr/>
        </p:nvSpPr>
        <p:spPr>
          <a:xfrm>
            <a:off x="395536" y="1628800"/>
            <a:ext cx="3168352" cy="4401205"/>
          </a:xfrm>
          <a:prstGeom prst="rect">
            <a:avLst/>
          </a:prstGeom>
        </p:spPr>
        <p:txBody>
          <a:bodyPr wrap="square">
            <a:spAutoFit/>
          </a:bodyPr>
          <a:lstStyle/>
          <a:p>
            <a:pPr algn="ctr"/>
            <a:r>
              <a:rPr lang="ru-RU" sz="2000" dirty="0" smtClean="0">
                <a:latin typeface="Times New Roman" pitchFamily="18" charset="0"/>
                <a:cs typeface="Times New Roman" pitchFamily="18" charset="0"/>
              </a:rPr>
              <a:t>Лучшие краски для рисования на ткани и на предметах одежды – это акриловые красители, которые созданы на основе полимеров.</a:t>
            </a:r>
          </a:p>
          <a:p>
            <a:pPr marL="0" indent="0" algn="ctr">
              <a:buNone/>
            </a:pPr>
            <a:r>
              <a:rPr lang="ru-RU" sz="2000" dirty="0" smtClean="0">
                <a:latin typeface="Times New Roman" pitchFamily="18" charset="0"/>
                <a:cs typeface="Times New Roman" pitchFamily="18" charset="0"/>
              </a:rPr>
              <a:t> Это означает, что красящий пигмент не проникает внутрь волокон, а как бы покрывает их защитной пленкой. Структура становится более плотной и теряет свою эластичность.</a:t>
            </a:r>
            <a:endParaRPr lang="ru-RU" sz="2000" dirty="0">
              <a:latin typeface="Times New Roman" pitchFamily="18" charset="0"/>
              <a:cs typeface="Times New Roman" pitchFamily="18" charset="0"/>
            </a:endParaRPr>
          </a:p>
        </p:txBody>
      </p:sp>
      <p:pic>
        <p:nvPicPr>
          <p:cNvPr id="12" name="Рисунок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563888" y="2492896"/>
            <a:ext cx="2995729" cy="2376264"/>
          </a:xfrm>
          <a:prstGeom prst="rect">
            <a:avLst/>
          </a:prstGeom>
        </p:spPr>
      </p:pic>
      <p:pic>
        <p:nvPicPr>
          <p:cNvPr id="11" name="Рисунок 10"/>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364088" y="4509120"/>
            <a:ext cx="3647922" cy="2348880"/>
          </a:xfrm>
          <a:prstGeom prst="rect">
            <a:avLst/>
          </a:prstGeom>
        </p:spPr>
      </p:pic>
      <p:pic>
        <p:nvPicPr>
          <p:cNvPr id="10" name="Рисунок 9"/>
          <p:cNvPicPr>
            <a:picLocks noGrp="1" noChangeAspect="1"/>
          </p:cNvPicPr>
          <p:nvPr>
            <p:ph type="pic" idx="1"/>
          </p:nvPr>
        </p:nvPicPr>
        <p:blipFill>
          <a:blip r:embed="rId5" cstate="print">
            <a:extLst>
              <a:ext uri="{28A0092B-C50C-407E-A947-70E740481C1C}">
                <a14:useLocalDpi xmlns="" xmlns:a14="http://schemas.microsoft.com/office/drawing/2010/main" val="0"/>
              </a:ext>
            </a:extLst>
          </a:blip>
          <a:srcRect l="2508" r="2508"/>
          <a:stretch>
            <a:fillRect/>
          </a:stretch>
        </p:blipFill>
        <p:spPr>
          <a:xfrm>
            <a:off x="6156176" y="764704"/>
            <a:ext cx="2583636" cy="2720083"/>
          </a:xfrm>
          <a:prstGeom prst="rect">
            <a:avLst/>
          </a:prstGeom>
        </p:spPr>
      </p:pic>
      <p:pic>
        <p:nvPicPr>
          <p:cNvPr id="13" name="Рисунок 12" descr="Рисунок2.jpg"/>
          <p:cNvPicPr>
            <a:picLocks noChangeAspect="1"/>
          </p:cNvPicPr>
          <p:nvPr/>
        </p:nvPicPr>
        <p:blipFill>
          <a:blip r:embed="rId6" cstate="print"/>
          <a:stretch>
            <a:fillRect/>
          </a:stretch>
        </p:blipFill>
        <p:spPr>
          <a:xfrm>
            <a:off x="0" y="0"/>
            <a:ext cx="987592" cy="1013840"/>
          </a:xfrm>
          <a:prstGeom prst="rect">
            <a:avLst/>
          </a:prstGeom>
          <a:ln>
            <a:noFill/>
          </a:ln>
          <a:effectLst>
            <a:softEdge rad="112500"/>
          </a:effectLst>
        </p:spPr>
      </p:pic>
      <p:pic>
        <p:nvPicPr>
          <p:cNvPr id="14" name="Рисунок 13" descr="Безымянный (1).png"/>
          <p:cNvPicPr>
            <a:picLocks noChangeAspect="1"/>
          </p:cNvPicPr>
          <p:nvPr/>
        </p:nvPicPr>
        <p:blipFill>
          <a:blip r:embed="rId7" cstate="print"/>
          <a:stretch>
            <a:fillRect/>
          </a:stretch>
        </p:blipFill>
        <p:spPr>
          <a:xfrm>
            <a:off x="7949076" y="0"/>
            <a:ext cx="1194924" cy="679372"/>
          </a:xfrm>
          <a:prstGeom prst="rect">
            <a:avLst/>
          </a:prstGeom>
          <a:ln>
            <a:noFill/>
          </a:ln>
          <a:effectLst>
            <a:softEdge rad="112500"/>
          </a:effectLst>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79512" y="116632"/>
            <a:ext cx="4662239" cy="3811588"/>
          </a:xfrm>
        </p:spPr>
        <p:txBody>
          <a:bodyPr>
            <a:noAutofit/>
          </a:bodyPr>
          <a:lstStyle/>
          <a:p>
            <a:pPr algn="ctr"/>
            <a:r>
              <a:rPr lang="ru-RU" sz="2800" dirty="0" smtClean="0">
                <a:latin typeface="Times New Roman" pitchFamily="18" charset="0"/>
                <a:cs typeface="Times New Roman" pitchFamily="18" charset="0"/>
              </a:rPr>
              <a:t>Красками для рисования на ткани можно не только расписывать предметы гардероба, но и украсить текстильную обувь, разрисовать сумочку или нанести не смывающийся рисунок на зонтик.</a:t>
            </a:r>
            <a:br>
              <a:rPr lang="ru-RU" sz="2800"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
            </a:r>
            <a:br>
              <a:rPr lang="ru-RU" sz="2800" dirty="0" smtClean="0">
                <a:latin typeface="Times New Roman" pitchFamily="18" charset="0"/>
                <a:cs typeface="Times New Roman" pitchFamily="18" charset="0"/>
              </a:rPr>
            </a:br>
            <a:endParaRPr lang="ru-RU" sz="2800" dirty="0" smtClean="0">
              <a:latin typeface="Times New Roman" pitchFamily="18" charset="0"/>
              <a:cs typeface="Times New Roman" pitchFamily="18" charset="0"/>
            </a:endParaRPr>
          </a:p>
          <a:p>
            <a:pPr algn="ctr"/>
            <a:endParaRPr lang="ru-RU" sz="2800" dirty="0">
              <a:latin typeface="Times New Roman" pitchFamily="18" charset="0"/>
              <a:cs typeface="Times New Roman" pitchFamily="18" charset="0"/>
            </a:endParaRPr>
          </a:p>
        </p:txBody>
      </p:sp>
      <p:pic>
        <p:nvPicPr>
          <p:cNvPr id="5" name="Рисунок 4"/>
          <p:cNvPicPr>
            <a:picLocks noGrp="1" noChangeAspect="1"/>
          </p:cNvPicPr>
          <p:nvPr>
            <p:ph type="pic" idx="1"/>
          </p:nvPr>
        </p:nvPicPr>
        <p:blipFill>
          <a:blip r:embed="rId2" cstate="print">
            <a:extLst>
              <a:ext uri="{28A0092B-C50C-407E-A947-70E740481C1C}">
                <a14:useLocalDpi xmlns="" xmlns:a14="http://schemas.microsoft.com/office/drawing/2010/main" val="0"/>
              </a:ext>
            </a:extLst>
          </a:blip>
          <a:srcRect l="16186" r="16186"/>
          <a:stretch>
            <a:fillRect/>
          </a:stretch>
        </p:blipFill>
        <p:spPr>
          <a:xfrm>
            <a:off x="5580112" y="188640"/>
            <a:ext cx="2952328" cy="31082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283968" y="3573016"/>
            <a:ext cx="2895088" cy="3051562"/>
          </a:xfrm>
          <a:prstGeom prst="rect">
            <a:avLst/>
          </a:prstGeom>
          <a:ln>
            <a:noFill/>
          </a:ln>
          <a:effectLst>
            <a:softEdge rad="112500"/>
          </a:effectLst>
        </p:spPr>
      </p:pic>
      <p:pic>
        <p:nvPicPr>
          <p:cNvPr id="7" name="Рисунок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99592" y="3284984"/>
            <a:ext cx="2520280" cy="3411628"/>
          </a:xfrm>
          <a:prstGeom prst="rect">
            <a:avLst/>
          </a:prstGeom>
          <a:ln>
            <a:noFill/>
          </a:ln>
          <a:effectLst>
            <a:softEdge rad="112500"/>
          </a:effectLst>
        </p:spPr>
      </p:pic>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188640"/>
            <a:ext cx="7399734" cy="1119658"/>
          </a:xfrm>
        </p:spPr>
        <p:txBody>
          <a:bodyPr/>
          <a:lstStyle/>
          <a:p>
            <a:pPr algn="ctr"/>
            <a:r>
              <a:rPr lang="ru-RU" dirty="0" smtClean="0">
                <a:solidFill>
                  <a:srgbClr val="FF0000"/>
                </a:solidFill>
                <a:latin typeface="Times New Roman" pitchFamily="18" charset="0"/>
                <a:cs typeface="Times New Roman" pitchFamily="18" charset="0"/>
              </a:rPr>
              <a:t>Виды окрашивания ткани</a:t>
            </a:r>
            <a:endParaRPr lang="ru-RU"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a:xfrm>
            <a:off x="683568" y="1052736"/>
            <a:ext cx="7886700" cy="4351338"/>
          </a:xfrm>
        </p:spPr>
        <p:txBody>
          <a:bodyPr/>
          <a:lstStyle/>
          <a:p>
            <a:pPr algn="ctr">
              <a:buNone/>
            </a:pPr>
            <a:r>
              <a:rPr lang="ru-RU" b="1" dirty="0" smtClean="0">
                <a:solidFill>
                  <a:srgbClr val="00B050"/>
                </a:solidFill>
                <a:latin typeface="Times New Roman" pitchFamily="18" charset="0"/>
                <a:cs typeface="Times New Roman" pitchFamily="18" charset="0"/>
              </a:rPr>
              <a:t>Горячий батик </a:t>
            </a:r>
            <a:r>
              <a:rPr lang="ru-RU" dirty="0" smtClean="0">
                <a:latin typeface="Times New Roman" pitchFamily="18" charset="0"/>
                <a:cs typeface="Times New Roman" pitchFamily="18" charset="0"/>
              </a:rPr>
              <a:t>с использованием расплавленного воска. Относятся к наиболее сложной технике росписи. Позволяет получить колоритные структурированные рисунки с необычными оттенками базовых цветосочетаний;</a:t>
            </a:r>
            <a:endParaRPr lang="ru-RU" dirty="0">
              <a:latin typeface="Times New Roman" pitchFamily="18" charset="0"/>
              <a:cs typeface="Times New Roman" pitchFamily="18" charset="0"/>
            </a:endParaRPr>
          </a:p>
        </p:txBody>
      </p:sp>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83568" y="3356992"/>
            <a:ext cx="2952750" cy="2952750"/>
          </a:xfrm>
          <a:prstGeom prst="rect">
            <a:avLst/>
          </a:prstGeom>
          <a:ln>
            <a:noFill/>
          </a:ln>
          <a:effectLst>
            <a:softEdge rad="112500"/>
          </a:effectLst>
        </p:spPr>
      </p:pic>
      <p:pic>
        <p:nvPicPr>
          <p:cNvPr id="5" name="Рисунок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139952" y="3153230"/>
            <a:ext cx="4104456" cy="3585905"/>
          </a:xfrm>
          <a:prstGeom prst="rect">
            <a:avLst/>
          </a:prstGeom>
          <a:ln>
            <a:noFill/>
          </a:ln>
          <a:effectLst>
            <a:softEdge rad="112500"/>
          </a:effectLst>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188640"/>
            <a:ext cx="8280920" cy="3456384"/>
          </a:xfrm>
        </p:spPr>
        <p:txBody>
          <a:bodyPr>
            <a:normAutofit/>
          </a:bodyPr>
          <a:lstStyle/>
          <a:p>
            <a:pPr algn="ctr">
              <a:buNone/>
            </a:pPr>
            <a:r>
              <a:rPr lang="ru-RU" b="1" dirty="0" smtClean="0">
                <a:solidFill>
                  <a:srgbClr val="00B050"/>
                </a:solidFill>
                <a:latin typeface="Times New Roman" pitchFamily="18" charset="0"/>
                <a:cs typeface="Times New Roman" pitchFamily="18" charset="0"/>
              </a:rPr>
              <a:t>Холодный батик </a:t>
            </a:r>
            <a:r>
              <a:rPr lang="ru-RU" dirty="0" smtClean="0">
                <a:latin typeface="Times New Roman" pitchFamily="18" charset="0"/>
                <a:cs typeface="Times New Roman" pitchFamily="18" charset="0"/>
              </a:rPr>
              <a:t>на основе контуров из резервирующих составов. Эти контуры не дают акрилу растекаться, что придаёт узорам чётко прорисованный графический вид. Качество работы зависит от качества нанесения резервирующего контура. Часто используется для нанесения контура готовые трафареты для рисования на ткани </a:t>
            </a:r>
            <a:r>
              <a:rPr lang="ru-RU" dirty="0" smtClean="0">
                <a:latin typeface="Times New Roman" pitchFamily="18" charset="0"/>
                <a:cs typeface="Times New Roman" pitchFamily="18" charset="0"/>
              </a:rPr>
              <a:t>несмываемыми </a:t>
            </a:r>
            <a:r>
              <a:rPr lang="ru-RU" dirty="0" smtClean="0">
                <a:latin typeface="Times New Roman" pitchFamily="18" charset="0"/>
                <a:cs typeface="Times New Roman" pitchFamily="18" charset="0"/>
              </a:rPr>
              <a:t>акриловыми красками</a:t>
            </a:r>
            <a:endParaRPr lang="ru-RU" dirty="0">
              <a:latin typeface="Times New Roman" pitchFamily="18" charset="0"/>
              <a:cs typeface="Times New Roman" pitchFamily="18" charset="0"/>
            </a:endParaRPr>
          </a:p>
        </p:txBody>
      </p:sp>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95536" y="3284984"/>
            <a:ext cx="3853815" cy="3373280"/>
          </a:xfrm>
          <a:prstGeom prst="rect">
            <a:avLst/>
          </a:prstGeom>
          <a:ln>
            <a:noFill/>
          </a:ln>
          <a:effectLst>
            <a:softEdge rad="112500"/>
          </a:effectLst>
        </p:spPr>
      </p:pic>
      <p:pic>
        <p:nvPicPr>
          <p:cNvPr id="5" name="Рисунок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932040" y="3284984"/>
            <a:ext cx="3547110" cy="3394710"/>
          </a:xfrm>
          <a:prstGeom prst="rect">
            <a:avLst/>
          </a:prstGeom>
          <a:ln>
            <a:noFill/>
          </a:ln>
          <a:effectLst>
            <a:softEdge rad="112500"/>
          </a:effectLst>
        </p:spPr>
      </p:pic>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560" y="116632"/>
            <a:ext cx="7886700" cy="3816424"/>
          </a:xfrm>
        </p:spPr>
        <p:txBody>
          <a:bodyPr>
            <a:normAutofit/>
          </a:bodyPr>
          <a:lstStyle/>
          <a:p>
            <a:pPr algn="ctr">
              <a:buNone/>
            </a:pPr>
            <a:r>
              <a:rPr lang="ru-RU" b="1" dirty="0" smtClean="0">
                <a:solidFill>
                  <a:srgbClr val="00B050"/>
                </a:solidFill>
                <a:latin typeface="Times New Roman" pitchFamily="18" charset="0"/>
                <a:cs typeface="Times New Roman" pitchFamily="18" charset="0"/>
              </a:rPr>
              <a:t>Узелковый батик</a:t>
            </a:r>
            <a:r>
              <a:rPr lang="ru-RU" dirty="0" smtClean="0">
                <a:latin typeface="Times New Roman" pitchFamily="18" charset="0"/>
                <a:cs typeface="Times New Roman" pitchFamily="18" charset="0"/>
              </a:rPr>
              <a:t>. Этот вид окрашивания заключается в том, что схема узора формируется с помощью небольших узелков. Поле </a:t>
            </a:r>
            <a:r>
              <a:rPr lang="ru-RU" dirty="0" err="1" smtClean="0">
                <a:latin typeface="Times New Roman" pitchFamily="18" charset="0"/>
                <a:cs typeface="Times New Roman" pitchFamily="18" charset="0"/>
              </a:rPr>
              <a:t>прокрашивания</a:t>
            </a:r>
            <a:r>
              <a:rPr lang="ru-RU" dirty="0" smtClean="0">
                <a:latin typeface="Times New Roman" pitchFamily="18" charset="0"/>
                <a:cs typeface="Times New Roman" pitchFamily="18" charset="0"/>
              </a:rPr>
              <a:t> одних узелков, их убирают и делают новые, снова красят. Вместо вязания узелков часто перед покраской куски ткани туго скручивают.</a:t>
            </a:r>
            <a:endParaRPr lang="ru-RU" dirty="0">
              <a:latin typeface="Times New Roman" pitchFamily="18" charset="0"/>
              <a:cs typeface="Times New Roman" pitchFamily="18" charset="0"/>
            </a:endParaRPr>
          </a:p>
        </p:txBody>
      </p:sp>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564904"/>
            <a:ext cx="3304878" cy="2540323"/>
          </a:xfrm>
          <a:prstGeom prst="rect">
            <a:avLst/>
          </a:prstGeom>
          <a:ln>
            <a:noFill/>
          </a:ln>
          <a:effectLst>
            <a:softEdge rad="112500"/>
          </a:effectLst>
        </p:spPr>
      </p:pic>
      <p:pic>
        <p:nvPicPr>
          <p:cNvPr id="5" name="Рисунок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868144" y="2780928"/>
            <a:ext cx="3103909" cy="2736304"/>
          </a:xfrm>
          <a:prstGeom prst="rect">
            <a:avLst/>
          </a:prstGeom>
          <a:ln>
            <a:noFill/>
          </a:ln>
          <a:effectLst>
            <a:softEdge rad="112500"/>
          </a:effectLst>
        </p:spPr>
      </p:pic>
      <p:pic>
        <p:nvPicPr>
          <p:cNvPr id="6" name="Рисунок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843808" y="3645024"/>
            <a:ext cx="3168352" cy="2933200"/>
          </a:xfrm>
          <a:prstGeom prst="rect">
            <a:avLst/>
          </a:prstGeom>
          <a:ln>
            <a:noFill/>
          </a:ln>
          <a:effectLst>
            <a:softEdge rad="112500"/>
          </a:effectLst>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188640"/>
            <a:ext cx="7886700" cy="4351338"/>
          </a:xfrm>
        </p:spPr>
        <p:txBody>
          <a:bodyPr/>
          <a:lstStyle/>
          <a:p>
            <a:pPr algn="ctr">
              <a:buNone/>
            </a:pPr>
            <a:r>
              <a:rPr lang="ru-RU" b="1" dirty="0" smtClean="0">
                <a:solidFill>
                  <a:srgbClr val="00B050"/>
                </a:solidFill>
                <a:latin typeface="Times New Roman" pitchFamily="18" charset="0"/>
                <a:cs typeface="Times New Roman" pitchFamily="18" charset="0"/>
              </a:rPr>
              <a:t>Способ с использованием аэрографа</a:t>
            </a:r>
            <a:r>
              <a:rPr lang="ru-RU" dirty="0" smtClean="0">
                <a:latin typeface="Times New Roman" pitchFamily="18" charset="0"/>
                <a:cs typeface="Times New Roman" pitchFamily="18" charset="0"/>
              </a:rPr>
              <a:t>. Принцип действия этого инструмента основан на распылении мельчайших частичек краски. Меняя угол нанесения красителя, получают различные по насыщенности тона.</a:t>
            </a:r>
          </a:p>
          <a:p>
            <a:endParaRPr lang="ru-RU" dirty="0"/>
          </a:p>
        </p:txBody>
      </p:sp>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79512" y="2204864"/>
            <a:ext cx="4236720" cy="4053840"/>
          </a:xfrm>
          <a:prstGeom prst="rect">
            <a:avLst/>
          </a:prstGeom>
          <a:ln>
            <a:noFill/>
          </a:ln>
          <a:effectLst>
            <a:softEdge rad="112500"/>
          </a:effectLst>
        </p:spPr>
      </p:pic>
      <p:pic>
        <p:nvPicPr>
          <p:cNvPr id="5" name="Рисунок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355976" y="2780928"/>
            <a:ext cx="4660776" cy="2530057"/>
          </a:xfrm>
          <a:prstGeom prst="rect">
            <a:avLst/>
          </a:prstGeom>
        </p:spPr>
      </p:pic>
    </p:spTree>
  </p:cSld>
  <p:clrMapOvr>
    <a:masterClrMapping/>
  </p:clrMapOvr>
  <p:transition>
    <p:fade/>
  </p:transition>
</p:sld>
</file>

<file path=ppt/theme/theme1.xml><?xml version="1.0" encoding="utf-8"?>
<a:theme xmlns:a="http://schemas.openxmlformats.org/drawingml/2006/main" name="0006ac1a-65d6dc25">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0006ac1a-65d6dc25</Template>
  <TotalTime>803</TotalTime>
  <Words>455</Words>
  <Application>Microsoft Office PowerPoint</Application>
  <PresentationFormat>Экран (4:3)</PresentationFormat>
  <Paragraphs>35</Paragraphs>
  <Slides>15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0006ac1a-65d6dc25</vt:lpstr>
      <vt:lpstr>Свободная художественная роспись футболки.</vt:lpstr>
      <vt:lpstr>Актуальность мероприятия </vt:lpstr>
      <vt:lpstr>Роспись по ткани акриловыми красками позволяет создавать неповторимые и эксклюзивные вещи из обычных повседневных предметов гардероба  Рисовать акриловыми красками легко и интересно. </vt:lpstr>
      <vt:lpstr>Акриловые краски</vt:lpstr>
      <vt:lpstr>Слайд 5</vt:lpstr>
      <vt:lpstr>Виды окрашивания ткани</vt:lpstr>
      <vt:lpstr>Слайд 7</vt:lpstr>
      <vt:lpstr>Слайд 8</vt:lpstr>
      <vt:lpstr>Слайд 9</vt:lpstr>
      <vt:lpstr>Слайд 10</vt:lpstr>
      <vt:lpstr>ЭТАПЫ РАБОТЫ</vt:lpstr>
      <vt:lpstr>Слайд 12</vt:lpstr>
      <vt:lpstr>Далее выбираем второй цвет для проработки следующих элементов рисунка</vt:lpstr>
      <vt:lpstr>Завершаем работу над рисунком</vt:lpstr>
      <vt:lpstr>Спасибо за внимание!</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User</cp:lastModifiedBy>
  <cp:revision>69</cp:revision>
  <dcterms:created xsi:type="dcterms:W3CDTF">2013-11-21T10:02:21Z</dcterms:created>
  <dcterms:modified xsi:type="dcterms:W3CDTF">2022-05-11T08:39:41Z</dcterms:modified>
</cp:coreProperties>
</file>