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_rels/notesSlide9.xml.rels" ContentType="application/vnd.openxmlformats-package.relationships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3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8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15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media/image1.png" ContentType="image/png"/>
  <Override PartName="/ppt/media/image2.jpeg" ContentType="image/jpeg"/>
  <Override PartName="/ppt/media/image3.png" ContentType="image/png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9144000" cy="5143500"/>
  <p:notesSz cx="14401800" cy="108077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
</Relationships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plotArea>
      <c:layout>
        <c:manualLayout>
          <c:layoutTarget val="inner"/>
          <c:xMode val="edge"/>
          <c:yMode val="edge"/>
          <c:x val="0.0366704161979752"/>
          <c:y val="0.135441580299407"/>
          <c:w val="0.962924634420697"/>
          <c:h val="0.7661440340154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%</c:v>
                </c:pt>
              </c:strCache>
            </c:strRef>
          </c:tx>
          <c:spPr>
            <a:pattFill prst="ltHorz">
              <a:fgClr>
                <a:srgbClr val="4f81bd"/>
              </a:fgClr>
              <a:bgClr>
                <a:srgbClr val="dce6f2"/>
              </a:bgClr>
            </a:pattFill>
            <a:ln>
              <a:noFill/>
            </a:ln>
          </c:spPr>
          <c:invertIfNegative val="0"/>
          <c:dLbls>
            <c:numFmt formatCode="General" sourceLinked="1"/>
            <c:txPr>
              <a:bodyPr/>
              <a:lstStyle/>
              <a:p>
                <a:pPr>
                  <a:defRPr b="0" sz="1400" spc="-1" strike="noStrike">
                    <a:solidFill>
                      <a:srgbClr val="ffffff"/>
                    </a:solidFill>
                    <a:latin typeface="Calibri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3"/>
                <c:pt idx="0">
                  <c:v>Не используют</c:v>
                </c:pt>
                <c:pt idx="1">
                  <c:v>Используют</c:v>
                </c:pt>
                <c:pt idx="2">
                  <c:v>Редко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11</c:v>
                </c:pt>
                <c:pt idx="1">
                  <c:v>70</c:v>
                </c:pt>
                <c:pt idx="2">
                  <c:v>19</c:v>
                </c:pt>
              </c:numCache>
            </c:numRef>
          </c:val>
        </c:ser>
        <c:gapWidth val="164"/>
        <c:overlap val="-22"/>
        <c:axId val="60462434"/>
        <c:axId val="80855024"/>
      </c:barChart>
      <c:catAx>
        <c:axId val="60462434"/>
        <c:scaling>
          <c:orientation val="minMax"/>
        </c:scaling>
        <c:delete val="0"/>
        <c:axPos val="b"/>
        <c:numFmt formatCode="[$-419]DD/MM/YYYY" sourceLinked="1"/>
        <c:majorTickMark val="none"/>
        <c:minorTickMark val="none"/>
        <c:tickLblPos val="nextTo"/>
        <c:spPr>
          <a:ln w="19080">
            <a:solidFill>
              <a:srgbClr val="bfbfbf"/>
            </a:solidFill>
            <a:round/>
          </a:ln>
        </c:spPr>
        <c:txPr>
          <a:bodyPr/>
          <a:lstStyle/>
          <a:p>
            <a:pPr>
              <a:defRPr b="0" sz="1400" spc="-1" strike="noStrike">
                <a:solidFill>
                  <a:srgbClr val="ffffff"/>
                </a:solidFill>
                <a:latin typeface="Calibri"/>
              </a:defRPr>
            </a:pPr>
          </a:p>
        </c:txPr>
        <c:crossAx val="80855024"/>
        <c:crosses val="autoZero"/>
        <c:auto val="1"/>
        <c:lblAlgn val="ctr"/>
        <c:lblOffset val="100"/>
      </c:catAx>
      <c:valAx>
        <c:axId val="80855024"/>
        <c:scaling>
          <c:orientation val="minMax"/>
        </c:scaling>
        <c:delete val="1"/>
        <c:axPos val="l"/>
        <c:numFmt formatCode="General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000" spc="-1" strike="noStrike">
                <a:solidFill>
                  <a:srgbClr val="ffffff"/>
                </a:solidFill>
                <a:latin typeface="Calibri"/>
              </a:defRPr>
            </a:pPr>
          </a:p>
        </c:txPr>
        <c:crossAx val="60462434"/>
      </c:valAx>
      <c:spPr>
        <a:noFill/>
        <a:ln>
          <a:noFill/>
        </a:ln>
      </c:spPr>
    </c:plotArea>
    <c:legend>
      <c:legendPos val="t"/>
      <c:overlay val="0"/>
      <c:spPr>
        <a:noFill/>
        <a:ln>
          <a:noFill/>
        </a:ln>
      </c:spPr>
      <c:txPr>
        <a:bodyPr/>
        <a:lstStyle/>
        <a:p>
          <a:pPr>
            <a:defRPr b="0" sz="1600" spc="-1" strike="noStrike">
              <a:solidFill>
                <a:srgbClr val="ffffff"/>
              </a:solidFill>
              <a:latin typeface="Calibri"/>
            </a:defRPr>
          </a:pPr>
        </a:p>
      </c:txPr>
    </c:legend>
    <c:plotVisOnly val="1"/>
    <c:dispBlanksAs val="gap"/>
  </c:chart>
  <c:spPr>
    <a:noFill/>
    <a:ln w="9360">
      <a:noFill/>
    </a:ln>
  </c:spPr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plotArea>
      <c:layout>
        <c:manualLayout>
          <c:layoutTarget val="inner"/>
          <c:xMode val="edge"/>
          <c:yMode val="edge"/>
          <c:x val="0.0479428765725944"/>
          <c:y val="0.0280804322792098"/>
          <c:w val="0.510613493952494"/>
          <c:h val="0.931171937284082"/>
        </c:manualLayout>
      </c:layout>
      <c:pie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</c:spPr>
          <c:explosion val="0"/>
          <c:dPt>
            <c:idx val="0"/>
            <c:spPr>
              <a:solidFill>
                <a:srgbClr val="4f81bd"/>
              </a:solidFill>
              <a:ln>
                <a:noFill/>
              </a:ln>
            </c:spPr>
          </c:dPt>
          <c:dPt>
            <c:idx val="1"/>
            <c:spPr>
              <a:solidFill>
                <a:srgbClr val="c0504d"/>
              </a:solidFill>
              <a:ln>
                <a:noFill/>
              </a:ln>
            </c:spPr>
          </c:dPt>
          <c:dPt>
            <c:idx val="2"/>
            <c:spPr>
              <a:solidFill>
                <a:srgbClr val="9bbb59"/>
              </a:solidFill>
              <a:ln>
                <a:noFill/>
              </a:ln>
            </c:spPr>
          </c:dPt>
          <c:dLbls>
            <c:numFmt formatCode="0.0%" sourceLinked="1"/>
            <c:dLbl>
              <c:idx val="0"/>
              <c:numFmt formatCode="0.0%" sourceLinked="1"/>
              <c:txPr>
                <a:bodyPr/>
                <a:lstStyle/>
                <a:p>
                  <a:pPr>
                    <a:defRPr b="0" sz="1000" spc="-1" strike="noStrike">
                      <a:solidFill>
                        <a:srgbClr val="000000"/>
                      </a:solidFill>
                      <a:latin typeface="Calibri"/>
                    </a:defRPr>
                  </a:pPr>
                </a:p>
              </c:txPr>
              <c:tx>
                <c:rich>
                  <a:bodyPr/>
                  <a:p>
                    <a:fld id="{45FA139C-8974-41AF-8724-4F92A98957B5}" type="VALUE">
                      <a:rPr b="0" lang="en-US" sz="1300" spc="-1" strike="noStrike">
                        <a:latin typeface="Arial"/>
                      </a:rPr>
                      <a:t>30,0%</a:t>
                    </a:fld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eparator>
</c:separator>
            </c:dLbl>
            <c:dLbl>
              <c:idx val="1"/>
              <c:numFmt formatCode="0.0%" sourceLinked="1"/>
              <c:txPr>
                <a:bodyPr/>
                <a:lstStyle/>
                <a:p>
                  <a:pPr>
                    <a:defRPr b="0" sz="1000" spc="-1" strike="noStrike">
                      <a:solidFill>
                        <a:srgbClr val="000000"/>
                      </a:solidFill>
                      <a:latin typeface="Calibri"/>
                    </a:defRPr>
                  </a:pPr>
                </a:p>
              </c:txPr>
              <c:tx>
                <c:rich>
                  <a:bodyPr/>
                  <a:p>
                    <a:fld id="{9A6703EA-F20D-48A8-95D6-237ED0292DBB}" type="VALUE">
                      <a:rPr b="0" lang="en-US" sz="1300" spc="-1" strike="noStrike">
                        <a:latin typeface="Arial"/>
                      </a:rPr>
                      <a:t>63,0%</a:t>
                    </a:fld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eparator>
</c:separator>
            </c:dLbl>
            <c:dLbl>
              <c:idx val="2"/>
              <c:numFmt formatCode="0.0%" sourceLinked="1"/>
              <c:txPr>
                <a:bodyPr/>
                <a:lstStyle/>
                <a:p>
                  <a:pPr>
                    <a:defRPr b="0" sz="1000" spc="-1" strike="noStrike">
                      <a:solidFill>
                        <a:srgbClr val="000000"/>
                      </a:solidFill>
                      <a:latin typeface="Calibri"/>
                    </a:defRPr>
                  </a:pPr>
                </a:p>
              </c:txPr>
              <c:tx>
                <c:rich>
                  <a:bodyPr/>
                  <a:p>
                    <a:fld id="{FD35B08E-B08F-4388-B1A4-95B0D9D2E919}" type="VALUE">
                      <a:rPr b="0" lang="en-US" sz="1300" spc="-1" strike="noStrike">
                        <a:latin typeface="Arial"/>
                      </a:rPr>
                      <a:t>7,0%</a:t>
                    </a:fld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eparator>
</c:separator>
            </c:dLbl>
            <c:txPr>
              <a:bodyPr/>
              <a:lstStyle/>
              <a:p>
                <a:pPr>
                  <a:defRPr b="1" sz="1330" spc="-1" strike="noStrike">
                    <a:solidFill>
                      <a:srgbClr val="ffffff"/>
                    </a:solidFill>
                    <a:latin typeface="Calibri"/>
                  </a:defRPr>
                </a:pPr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eparator>
</c:separator>
            <c:showLeaderLines val="0"/>
          </c:dLbls>
          <c:cat>
            <c:strRef>
              <c:f>categories</c:f>
              <c:strCache>
                <c:ptCount val="3"/>
                <c:pt idx="0">
                  <c:v>Понятно в большей части случаев</c:v>
                </c:pt>
                <c:pt idx="1">
                  <c:v>Знакомы со значением</c:v>
                </c:pt>
                <c:pt idx="2">
                  <c:v>Редко когда понимают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0.3</c:v>
                </c:pt>
                <c:pt idx="1">
                  <c:v>0.63</c:v>
                </c:pt>
                <c:pt idx="2">
                  <c:v>0.07</c:v>
                </c:pt>
              </c:numCache>
            </c:numRef>
          </c:val>
        </c:ser>
        <c:firstSliceAng val="0"/>
      </c:pieChart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611650657046367"/>
          <c:y val="0.0603900098425197"/>
          <c:w val="0.378067708475993"/>
          <c:h val="0.879219980314961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b="0" sz="1600" spc="-1" strike="noStrike">
              <a:solidFill>
                <a:srgbClr val="ffffff"/>
              </a:solidFill>
              <a:latin typeface="Calibri"/>
            </a:defRPr>
          </a:pPr>
        </a:p>
      </c:txPr>
    </c:legend>
    <c:plotVisOnly val="1"/>
    <c:dispBlanksAs val="gap"/>
  </c:chart>
  <c:spPr>
    <a:noFill/>
    <a:ln w="9360">
      <a:noFill/>
    </a:ln>
  </c:spPr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plotArea>
      <c:layout>
        <c:manualLayout>
          <c:layoutTarget val="inner"/>
          <c:xMode val="edge"/>
          <c:yMode val="edge"/>
          <c:x val="0.0479428765725944"/>
          <c:y val="0.0280804322792098"/>
          <c:w val="0.510613493952494"/>
          <c:h val="0.931171937284082"/>
        </c:manualLayout>
      </c:layout>
      <c:pie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</c:spPr>
          <c:explosion val="0"/>
          <c:dPt>
            <c:idx val="0"/>
            <c:spPr>
              <a:solidFill>
                <a:srgbClr val="4f81bd"/>
              </a:solidFill>
              <a:ln>
                <a:noFill/>
              </a:ln>
            </c:spPr>
          </c:dPt>
          <c:dPt>
            <c:idx val="1"/>
            <c:spPr>
              <a:solidFill>
                <a:srgbClr val="c0504d"/>
              </a:solidFill>
              <a:ln>
                <a:noFill/>
              </a:ln>
            </c:spPr>
          </c:dPt>
          <c:dPt>
            <c:idx val="2"/>
            <c:spPr>
              <a:solidFill>
                <a:srgbClr val="9bbb59"/>
              </a:solidFill>
              <a:ln>
                <a:noFill/>
              </a:ln>
            </c:spPr>
          </c:dPt>
          <c:dLbls>
            <c:numFmt formatCode="0.0%" sourceLinked="1"/>
            <c:dLbl>
              <c:idx val="0"/>
              <c:numFmt formatCode="0.0%" sourceLinked="1"/>
              <c:txPr>
                <a:bodyPr/>
                <a:lstStyle/>
                <a:p>
                  <a:pPr>
                    <a:defRPr b="0" sz="1000" spc="-1" strike="noStrike">
                      <a:solidFill>
                        <a:srgbClr val="000000"/>
                      </a:solidFill>
                      <a:latin typeface="Calibri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1"/>
              <c:numFmt formatCode="0.0%" sourceLinked="1"/>
              <c:txPr>
                <a:bodyPr/>
                <a:lstStyle/>
                <a:p>
                  <a:pPr>
                    <a:defRPr b="0" sz="1000" spc="-1" strike="noStrike">
                      <a:solidFill>
                        <a:srgbClr val="000000"/>
                      </a:solidFill>
                      <a:latin typeface="Calibri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2"/>
              <c:numFmt formatCode="0.0%" sourceLinked="1"/>
              <c:txPr>
                <a:bodyPr/>
                <a:lstStyle/>
                <a:p>
                  <a:pPr>
                    <a:defRPr b="0" sz="1000" spc="-1" strike="noStrike">
                      <a:solidFill>
                        <a:srgbClr val="000000"/>
                      </a:solidFill>
                      <a:latin typeface="Calibri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eparator>
</c:separator>
            </c:dLbl>
            <c:txPr>
              <a:bodyPr/>
              <a:lstStyle/>
              <a:p>
                <a:pPr>
                  <a:defRPr b="1" sz="1330" spc="-1" strike="noStrike">
                    <a:solidFill>
                      <a:srgbClr val="ffffff"/>
                    </a:solidFill>
                    <a:latin typeface="Calibri"/>
                  </a:defRPr>
                </a:pPr>
              </a:p>
            </c:txPr>
            <c:dLblPos val="ctr"/>
            <c:showLegendKey val="0"/>
            <c:showVal val="0"/>
            <c:showCatName val="1"/>
            <c:showSerName val="0"/>
            <c:showPercent val="1"/>
            <c:separator>
</c:separator>
            <c:showLeaderLines val="0"/>
          </c:dLbls>
          <c:cat>
            <c:strRef>
              <c:f>categories</c:f>
              <c:strCache>
                <c:ptCount val="3"/>
                <c:pt idx="0">
                  <c:v>Используют для улучшения навыков общения на английском</c:v>
                </c:pt>
                <c:pt idx="1">
                  <c:v>Привычка</c:v>
                </c:pt>
                <c:pt idx="2">
                  <c:v>Желание не отстаывать от сверстников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0.19</c:v>
                </c:pt>
                <c:pt idx="1">
                  <c:v>0.48</c:v>
                </c:pt>
                <c:pt idx="2">
                  <c:v>0.33</c:v>
                </c:pt>
              </c:numCache>
            </c:numRef>
          </c:val>
        </c:ser>
        <c:firstSliceAng val="0"/>
      </c:pieChart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611650657046367"/>
          <c:y val="0.0603900098425197"/>
          <c:w val="0.378067708475993"/>
          <c:h val="0.879219980314961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b="0" sz="1600" spc="-1" strike="noStrike">
              <a:solidFill>
                <a:srgbClr val="ffffff"/>
              </a:solidFill>
              <a:latin typeface="Calibri"/>
            </a:defRPr>
          </a:pPr>
        </a:p>
      </c:txPr>
    </c:legend>
    <c:plotVisOnly val="1"/>
    <c:dispBlanksAs val="gap"/>
  </c:chart>
  <c:spPr>
    <a:noFill/>
    <a:ln w="9360">
      <a:noFill/>
    </a:ln>
  </c:spPr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000" spc="-1" strike="noStrike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 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 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 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8E8DE105-E25C-49C0-B217-D24FC38B21EA}" type="slidenum">
              <a:rPr b="0" lang="ru-RU" sz="1400" spc="-1" strike="noStrike">
                <a:latin typeface="Times New Roman"/>
              </a:rPr>
              <a:t>1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rmAutofit/>
          </a:bodyPr>
          <a:p>
            <a:pPr marL="216000" indent="-216000">
              <a:lnSpc>
                <a:spcPct val="100000"/>
              </a:lnSpc>
            </a:pPr>
            <a:r>
              <a:rPr b="0" lang="ru-RU" sz="800" spc="-1" strike="noStrike">
                <a:solidFill>
                  <a:srgbClr val="000000"/>
                </a:solidFill>
                <a:latin typeface="+mn-lt"/>
                <a:ea typeface="+mn-ea"/>
              </a:rPr>
              <a:t>Здравствуйте, председатели и члены аттестационной комиссии и присутствующие.</a:t>
            </a:r>
            <a:endParaRPr b="0" lang="ru-RU" sz="8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800" spc="-1" strike="noStrike">
                <a:solidFill>
                  <a:srgbClr val="000000"/>
                </a:solidFill>
                <a:latin typeface="+mn-lt"/>
                <a:ea typeface="+mn-ea"/>
              </a:rPr>
              <a:t>Вашему вниманию представлена выпускная квалификационная</a:t>
            </a:r>
            <a:r>
              <a:rPr b="1" lang="ru-RU" sz="800" spc="-1" strike="noStrike">
                <a:solidFill>
                  <a:srgbClr val="333333"/>
                </a:solidFill>
                <a:latin typeface="+mn-lt"/>
                <a:ea typeface="+mn-ea"/>
              </a:rPr>
              <a:t> </a:t>
            </a:r>
            <a:r>
              <a:rPr b="0" lang="ru-RU" sz="800" spc="-1" strike="noStrike">
                <a:solidFill>
                  <a:srgbClr val="000000"/>
                </a:solidFill>
                <a:latin typeface="+mn-lt"/>
                <a:ea typeface="+mn-ea"/>
              </a:rPr>
              <a:t>работа на тему: ..</a:t>
            </a:r>
            <a:endParaRPr b="0" lang="ru-RU" sz="800" spc="-1" strike="noStrike">
              <a:latin typeface="Arial"/>
            </a:endParaRPr>
          </a:p>
        </p:txBody>
      </p:sp>
      <p:sp>
        <p:nvSpPr>
          <p:cNvPr id="136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3A8D36C0-9220-4C44-834E-D912DE98B02D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62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63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7A3D6377-4BAF-4F94-89CC-FE52ED6F8014}" type="slidenum">
              <a:rPr b="0" lang="ru-RU" sz="1200" spc="-1" strike="noStrike">
                <a:latin typeface="Times New Roman"/>
              </a:rPr>
              <a:t>9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66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EBE88518-9BB9-4F5B-80D4-7FB7F744E1E6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rmAutofit/>
          </a:bodyPr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..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69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2BC620BB-474D-45C1-93E3-C6CAB9D044FB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39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54AB6A4E-05EC-4E84-88B2-0D093055D67A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2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42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C5F23A55-F011-4928-AEBD-38CE1D94D88D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3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45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4A7AFB70-B13F-4480-9FE2-745D9121BC4A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4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48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B8825713-0F7F-40C9-A788-810978007324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5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51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620E4F10-EDC6-47E3-9C4E-E574D0CC83CE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6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54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F32A3957-49B6-495B-B2E9-FA82DBDC7266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7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57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95EAAFC3-599D-4813-9D6A-DDF0F4BE4741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8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sldImg"/>
          </p:nvPr>
        </p:nvSpPr>
        <p:spPr>
          <a:xfrm>
            <a:off x="3598920" y="811080"/>
            <a:ext cx="7203600" cy="4052520"/>
          </a:xfrm>
          <a:prstGeom prst="rect">
            <a:avLst/>
          </a:prstGeom>
        </p:spPr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1440000" y="5133960"/>
            <a:ext cx="11521800" cy="486216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60" name="TextShape 3"/>
          <p:cNvSpPr txBox="1"/>
          <p:nvPr/>
        </p:nvSpPr>
        <p:spPr>
          <a:xfrm>
            <a:off x="8158320" y="10264680"/>
            <a:ext cx="6240240" cy="5410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1520537F-D44B-4F81-8457-77DDE8A7C448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9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7355880" cy="1022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893880" y="1150920"/>
            <a:ext cx="7355880" cy="1022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6344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893880" y="115092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663440" y="115092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381120" y="103860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5868360" y="103860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893880" y="115092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381120" y="115092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5868360" y="115092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893880" y="690120"/>
            <a:ext cx="7355880" cy="9118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7355880" cy="21492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3589560" cy="214920"/>
          </a:xfrm>
          <a:prstGeom prst="rect">
            <a:avLst/>
          </a:prstGeom>
        </p:spPr>
        <p:txBody>
          <a:bodyPr lIns="0" rIns="0" tIns="0" bIns="0">
            <a:normAutofit fontScale="31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63440" y="1038600"/>
            <a:ext cx="3589560" cy="214920"/>
          </a:xfrm>
          <a:prstGeom prst="rect">
            <a:avLst/>
          </a:prstGeom>
        </p:spPr>
        <p:txBody>
          <a:bodyPr lIns="0" rIns="0" tIns="0" bIns="0">
            <a:normAutofit fontScale="31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75560" y="435960"/>
            <a:ext cx="8192880" cy="199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63440" y="1038600"/>
            <a:ext cx="3589560" cy="214920"/>
          </a:xfrm>
          <a:prstGeom prst="rect">
            <a:avLst/>
          </a:prstGeom>
        </p:spPr>
        <p:txBody>
          <a:bodyPr lIns="0" rIns="0" tIns="0" bIns="0">
            <a:normAutofit fontScale="31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893880" y="115092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893880" y="690120"/>
            <a:ext cx="7355880" cy="9118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3589560" cy="214920"/>
          </a:xfrm>
          <a:prstGeom prst="rect">
            <a:avLst/>
          </a:prstGeom>
        </p:spPr>
        <p:txBody>
          <a:bodyPr lIns="0" rIns="0" tIns="0" bIns="0">
            <a:normAutofit fontScale="31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6344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663440" y="115092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6344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893880" y="1150920"/>
            <a:ext cx="7355880" cy="1022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7355880" cy="1022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893880" y="1150920"/>
            <a:ext cx="7355880" cy="1022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6344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893880" y="115092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663440" y="115092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3381120" y="103860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5868360" y="103860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893880" y="115092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3381120" y="115092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5868360" y="1150920"/>
            <a:ext cx="2368440" cy="102240"/>
          </a:xfrm>
          <a:prstGeom prst="rect">
            <a:avLst/>
          </a:prstGeom>
        </p:spPr>
        <p:txBody>
          <a:bodyPr lIns="0" rIns="0" tIns="0" bIns="0">
            <a:normAutofit fontScale="5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7355880" cy="21492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3589560" cy="214920"/>
          </a:xfrm>
          <a:prstGeom prst="rect">
            <a:avLst/>
          </a:prstGeom>
        </p:spPr>
        <p:txBody>
          <a:bodyPr lIns="0" rIns="0" tIns="0" bIns="0">
            <a:normAutofit fontScale="31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63440" y="1038600"/>
            <a:ext cx="3589560" cy="214920"/>
          </a:xfrm>
          <a:prstGeom prst="rect">
            <a:avLst/>
          </a:prstGeom>
        </p:spPr>
        <p:txBody>
          <a:bodyPr lIns="0" rIns="0" tIns="0" bIns="0">
            <a:normAutofit fontScale="31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75560" y="435960"/>
            <a:ext cx="8192880" cy="199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63440" y="1038600"/>
            <a:ext cx="3589560" cy="214920"/>
          </a:xfrm>
          <a:prstGeom prst="rect">
            <a:avLst/>
          </a:prstGeom>
        </p:spPr>
        <p:txBody>
          <a:bodyPr lIns="0" rIns="0" tIns="0" bIns="0">
            <a:normAutofit fontScale="31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893880" y="115092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3589560" cy="214920"/>
          </a:xfrm>
          <a:prstGeom prst="rect">
            <a:avLst/>
          </a:prstGeom>
        </p:spPr>
        <p:txBody>
          <a:bodyPr lIns="0" rIns="0" tIns="0" bIns="0">
            <a:normAutofit fontScale="31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6344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63440" y="115092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89388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63440" y="1038600"/>
            <a:ext cx="3589560" cy="102240"/>
          </a:xfrm>
          <a:prstGeom prst="rect">
            <a:avLst/>
          </a:prstGeom>
        </p:spPr>
        <p:txBody>
          <a:bodyPr lIns="0" rIns="0" tIns="0" bIns="0">
            <a:normAutofit fontScale="10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893880" y="1150920"/>
            <a:ext cx="7355880" cy="102240"/>
          </a:xfrm>
          <a:prstGeom prst="rect">
            <a:avLst/>
          </a:prstGeom>
        </p:spPr>
        <p:txBody>
          <a:bodyPr lIns="0" rIns="0" tIns="0" bIns="0">
            <a:normAutofit fontScale="28000"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1440"/>
            <a:ext cx="9142920" cy="5139360"/>
          </a:xfrm>
          <a:custGeom>
            <a:avLst/>
            <a:gdLst/>
            <a:ahLst/>
            <a:rect l="l" t="t" r="r" b="b"/>
            <a:pathLst>
              <a:path w="14400530" h="10800080">
                <a:moveTo>
                  <a:pt x="0" y="10800003"/>
                </a:moveTo>
                <a:lnTo>
                  <a:pt x="14400021" y="10800003"/>
                </a:lnTo>
                <a:lnTo>
                  <a:pt x="14400021" y="0"/>
                </a:lnTo>
                <a:lnTo>
                  <a:pt x="0" y="0"/>
                </a:lnTo>
                <a:lnTo>
                  <a:pt x="0" y="10800003"/>
                </a:lnTo>
                <a:close/>
              </a:path>
            </a:pathLst>
          </a:custGeom>
          <a:solidFill>
            <a:srgbClr val="031828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PlaceHolder 2"/>
          <p:cNvSpPr>
            <a:spLocks noGrp="1"/>
          </p:cNvSpPr>
          <p:nvPr>
            <p:ph type="title"/>
          </p:nvPr>
        </p:nvSpPr>
        <p:spPr>
          <a:xfrm>
            <a:off x="685800" y="1594440"/>
            <a:ext cx="7772040" cy="1523880"/>
          </a:xfrm>
          <a:prstGeom prst="rect">
            <a:avLst/>
          </a:prstGeom>
        </p:spPr>
        <p:txBody>
          <a:bodyPr lIns="0" rIns="0" tIns="0" bIns="0">
            <a:spAutoFit/>
          </a:bodyPr>
          <a:p>
            <a:r>
              <a:rPr b="0" lang="ru-RU" sz="50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5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08960" y="4783320"/>
            <a:ext cx="2925720" cy="1533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/>
          </p:nvPr>
        </p:nvSpPr>
        <p:spPr>
          <a:xfrm>
            <a:off x="457200" y="4783320"/>
            <a:ext cx="2102760" cy="1533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fld id="{CADB0EE4-C9EF-4FF1-9EAC-B457B802D1B4}" type="datetime1">
              <a:rPr b="0" lang="ru-RU" sz="1000" spc="-1" strike="noStrike">
                <a:solidFill>
                  <a:srgbClr val="b2b2b2"/>
                </a:solidFill>
                <a:latin typeface="Calibri"/>
              </a:rPr>
              <a:t>12.05.2022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83680" y="4783320"/>
            <a:ext cx="2102760" cy="1533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9497F8AD-6F37-4035-9B54-3A3A9A85FD13}" type="slidenum">
              <a:rPr b="0" lang="ru-RU" sz="1000" spc="-1" strike="noStrike">
                <a:solidFill>
                  <a:srgbClr val="b2b2b2"/>
                </a:solidFill>
                <a:latin typeface="Calibri"/>
              </a:rPr>
              <a:t>&lt;номер&gt;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 hidden="1"/>
          <p:cNvSpPr/>
          <p:nvPr/>
        </p:nvSpPr>
        <p:spPr>
          <a:xfrm>
            <a:off x="0" y="1440"/>
            <a:ext cx="9142920" cy="5139360"/>
          </a:xfrm>
          <a:custGeom>
            <a:avLst/>
            <a:gdLst/>
            <a:ahLst/>
            <a:rect l="l" t="t" r="r" b="b"/>
            <a:pathLst>
              <a:path w="14400530" h="10800080">
                <a:moveTo>
                  <a:pt x="0" y="10800003"/>
                </a:moveTo>
                <a:lnTo>
                  <a:pt x="14400021" y="10800003"/>
                </a:lnTo>
                <a:lnTo>
                  <a:pt x="14400021" y="0"/>
                </a:lnTo>
                <a:lnTo>
                  <a:pt x="0" y="0"/>
                </a:lnTo>
                <a:lnTo>
                  <a:pt x="0" y="10800003"/>
                </a:lnTo>
                <a:close/>
              </a:path>
            </a:pathLst>
          </a:custGeom>
          <a:solidFill>
            <a:srgbClr val="031828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" name="CustomShape 2"/>
          <p:cNvSpPr/>
          <p:nvPr/>
        </p:nvSpPr>
        <p:spPr>
          <a:xfrm>
            <a:off x="0" y="1440"/>
            <a:ext cx="9142920" cy="5139360"/>
          </a:xfrm>
          <a:custGeom>
            <a:avLst/>
            <a:gdLst/>
            <a:ahLst/>
            <a:rect l="l" t="t" r="r" b="b"/>
            <a:pathLst>
              <a:path w="14400530" h="10800080">
                <a:moveTo>
                  <a:pt x="0" y="10800003"/>
                </a:moveTo>
                <a:lnTo>
                  <a:pt x="14400021" y="10800003"/>
                </a:lnTo>
                <a:lnTo>
                  <a:pt x="14400021" y="0"/>
                </a:lnTo>
                <a:lnTo>
                  <a:pt x="0" y="0"/>
                </a:lnTo>
                <a:lnTo>
                  <a:pt x="0" y="10800003"/>
                </a:lnTo>
                <a:close/>
              </a:path>
            </a:pathLst>
          </a:custGeom>
          <a:solidFill>
            <a:srgbClr val="031828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" name="CustomShape 3"/>
          <p:cNvSpPr/>
          <p:nvPr/>
        </p:nvSpPr>
        <p:spPr>
          <a:xfrm>
            <a:off x="0" y="2543400"/>
            <a:ext cx="9142560" cy="259740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" name="PlaceHolder 4"/>
          <p:cNvSpPr>
            <a:spLocks noGrp="1"/>
          </p:cNvSpPr>
          <p:nvPr>
            <p:ph type="title"/>
          </p:nvPr>
        </p:nvSpPr>
        <p:spPr>
          <a:xfrm>
            <a:off x="475560" y="435960"/>
            <a:ext cx="8192880" cy="430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893880" y="1038600"/>
            <a:ext cx="7355880" cy="214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ftr"/>
          </p:nvPr>
        </p:nvSpPr>
        <p:spPr>
          <a:xfrm>
            <a:off x="3108960" y="4783320"/>
            <a:ext cx="2925720" cy="1533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dt"/>
          </p:nvPr>
        </p:nvSpPr>
        <p:spPr>
          <a:xfrm>
            <a:off x="457200" y="4783320"/>
            <a:ext cx="2102760" cy="1533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fld id="{A47C8053-BC67-4B2A-B532-D3576C54341E}" type="datetime1">
              <a:rPr b="0" lang="ru-RU" sz="1000" spc="-1" strike="noStrike">
                <a:solidFill>
                  <a:srgbClr val="b2b2b2"/>
                </a:solidFill>
                <a:latin typeface="Calibri"/>
              </a:rPr>
              <a:t>12.05.2022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49" name="PlaceHolder 8"/>
          <p:cNvSpPr>
            <a:spLocks noGrp="1"/>
          </p:cNvSpPr>
          <p:nvPr>
            <p:ph type="sldNum"/>
          </p:nvPr>
        </p:nvSpPr>
        <p:spPr>
          <a:xfrm>
            <a:off x="6583680" y="4783320"/>
            <a:ext cx="2102760" cy="1533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6D1759AC-EA84-4C0D-B701-5867DE59D4BB}" type="slidenum">
              <a:rPr b="0" lang="ru-RU" sz="1000" spc="-1" strike="noStrike">
                <a:solidFill>
                  <a:srgbClr val="b2b2b2"/>
                </a:solidFill>
                <a:latin typeface="Calibri"/>
              </a:rPr>
              <a:t>1</a:t>
            </a:fld>
            <a:endParaRPr b="0" lang="ru-RU" sz="10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chart" Target="../charts/chart8.xml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chart" Target="../charts/chart9.xml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chart" Target="../charts/chart7.xml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6120" y="1616760"/>
            <a:ext cx="9143640" cy="823680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lin ang="16200000"/>
          </a:gradFill>
          <a:ln>
            <a:noFill/>
          </a:ln>
          <a:effectLst>
            <a:outerShdw blurRad="4000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/>
        </p:style>
        <p:txBody>
          <a:bodyPr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Влияние заимствованных сленговых слов и выражений американских подростков на речь подростков в России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93" name="CustomShape 2"/>
          <p:cNvSpPr/>
          <p:nvPr/>
        </p:nvSpPr>
        <p:spPr>
          <a:xfrm>
            <a:off x="-7560" y="287280"/>
            <a:ext cx="9143640" cy="325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81720" rIns="81720" tIns="40680" bIns="40680" anchor="ctr">
            <a:spAutoFit/>
          </a:bodyPr>
          <a:p>
            <a:pPr algn="ctr">
              <a:lnSpc>
                <a:spcPct val="100000"/>
              </a:lnSpc>
            </a:pPr>
            <a:r>
              <a:rPr b="1" lang="ru-RU" sz="1600" spc="-1" strike="noStrike" cap="all">
                <a:solidFill>
                  <a:srgbClr val="ffbf00"/>
                </a:solidFill>
                <a:latin typeface="Times New Roman"/>
              </a:rPr>
              <a:t>учебно-ИССЛЕДОВАТЕЛЬСКАЯ РАБОТА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94" name="CustomShape 3"/>
          <p:cNvSpPr/>
          <p:nvPr/>
        </p:nvSpPr>
        <p:spPr>
          <a:xfrm>
            <a:off x="5257800" y="3029040"/>
            <a:ext cx="3885840" cy="129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81720" rIns="81720" tIns="40680" bIns="40680" anchor="ctr">
            <a:noAutofit/>
          </a:bodyPr>
          <a:p>
            <a:pPr>
              <a:lnSpc>
                <a:spcPct val="100000"/>
              </a:lnSpc>
              <a:spcBef>
                <a:spcPts val="380"/>
              </a:spcBef>
            </a:pPr>
            <a:r>
              <a:rPr b="1" lang="ru-RU" sz="1900" spc="-1" strike="noStrike">
                <a:solidFill>
                  <a:srgbClr val="ffffff"/>
                </a:solidFill>
                <a:latin typeface="Calibri"/>
              </a:rPr>
              <a:t>Автор: </a:t>
            </a:r>
            <a:r>
              <a:rPr b="0" lang="ru-RU" sz="1900" spc="-1" strike="noStrike">
                <a:solidFill>
                  <a:srgbClr val="ffffff"/>
                </a:solidFill>
                <a:latin typeface="Calibri"/>
              </a:rPr>
              <a:t>Пышненко О</a:t>
            </a:r>
            <a:r>
              <a:rPr b="1" lang="ru-RU" sz="1900" spc="-1" strike="noStrike">
                <a:solidFill>
                  <a:srgbClr val="ffffff"/>
                </a:solidFill>
                <a:latin typeface="Calibri"/>
              </a:rPr>
              <a:t>.</a:t>
            </a:r>
            <a:r>
              <a:rPr b="0" lang="ru-RU" sz="1900" spc="-1" strike="noStrike">
                <a:solidFill>
                  <a:srgbClr val="ffffff"/>
                </a:solidFill>
                <a:latin typeface="Calibri"/>
              </a:rPr>
              <a:t>С.</a:t>
            </a:r>
            <a:endParaRPr b="0" lang="ru-RU" sz="19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900" spc="-1" strike="noStrike">
                <a:solidFill>
                  <a:srgbClr val="ffffff"/>
                </a:solidFill>
                <a:latin typeface="Calibri"/>
              </a:rPr>
              <a:t>Руководитель: </a:t>
            </a:r>
            <a:r>
              <a:rPr b="0" lang="ru-RU" sz="1900" spc="-1" strike="noStrike">
                <a:solidFill>
                  <a:srgbClr val="ffffff"/>
                </a:solidFill>
                <a:latin typeface="Calibri"/>
              </a:rPr>
              <a:t>Бабкина Н.П.</a:t>
            </a:r>
            <a:endParaRPr b="0" lang="ru-RU" sz="1900" spc="-1" strike="noStrike">
              <a:latin typeface="Arial"/>
            </a:endParaRPr>
          </a:p>
        </p:txBody>
      </p:sp>
      <p:sp>
        <p:nvSpPr>
          <p:cNvPr id="95" name="CustomShape 4"/>
          <p:cNvSpPr/>
          <p:nvPr/>
        </p:nvSpPr>
        <p:spPr>
          <a:xfrm>
            <a:off x="0" y="4609080"/>
            <a:ext cx="9143640" cy="37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81720" rIns="81720" tIns="40680" bIns="40680"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1900" spc="-1" strike="noStrike">
                <a:solidFill>
                  <a:srgbClr val="ffffff"/>
                </a:solidFill>
                <a:latin typeface="Calibri"/>
              </a:rPr>
              <a:t>2022 год</a:t>
            </a:r>
            <a:endParaRPr b="0" lang="ru-RU" sz="1900" spc="-1" strike="noStrike">
              <a:latin typeface="Arial"/>
            </a:endParaRPr>
          </a:p>
        </p:txBody>
      </p:sp>
    </p:spTree>
  </p:cSld>
  <p:transition>
    <p:blinds dir="vert"/>
  </p:transition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304920" y="435960"/>
            <a:ext cx="8838720" cy="553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ffbf00"/>
                </a:solidFill>
                <a:latin typeface="Arial"/>
              </a:rPr>
              <a:t>Уровень осведомленности о значении заимствованных слов и выражений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TextShape 2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E642C275-4802-4E7F-8FE4-2AC06620EE79}" type="slidenum">
              <a:rPr b="0" lang="ru-RU" sz="1000" spc="-1" strike="noStrike">
                <a:solidFill>
                  <a:srgbClr val="b2b2b2"/>
                </a:solidFill>
                <a:latin typeface="Calibri"/>
              </a:rPr>
              <a:t>4</a:t>
            </a:fld>
            <a:endParaRPr b="0" lang="ru-RU" sz="1000" spc="-1" strike="noStrike">
              <a:latin typeface="Times New Roman"/>
            </a:endParaRPr>
          </a:p>
        </p:txBody>
      </p:sp>
      <p:graphicFrame>
        <p:nvGraphicFramePr>
          <p:cNvPr id="119" name="Диаграмма 4"/>
          <p:cNvGraphicFramePr/>
          <p:nvPr/>
        </p:nvGraphicFramePr>
        <p:xfrm>
          <a:off x="866520" y="1079640"/>
          <a:ext cx="7410960" cy="406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transition>
    <p:blinds dir="vert"/>
  </p:transition>
  <p:timing>
    <p:tnLst>
      <p:par>
        <p:cTn id="199" dur="indefinite" restart="never" nodeType="tmRoot">
          <p:childTnLst>
            <p:seq>
              <p:cTn id="200" dur="indefinite" nodeType="mainSeq"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0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0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1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1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500760" y="438120"/>
            <a:ext cx="8192880" cy="276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ffbf00"/>
                </a:solidFill>
                <a:latin typeface="Arial"/>
              </a:rPr>
              <a:t>Причины использования заимствованных слов и выражений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TextShape 2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EC590DE8-916C-443D-8AB4-D5DA5CB9FD0E}" type="slidenum">
              <a:rPr b="0" lang="ru-RU" sz="1000" spc="-1" strike="noStrike">
                <a:solidFill>
                  <a:srgbClr val="b2b2b2"/>
                </a:solidFill>
                <a:latin typeface="Calibri"/>
              </a:rPr>
              <a:t>4</a:t>
            </a:fld>
            <a:endParaRPr b="0" lang="ru-RU" sz="1000" spc="-1" strike="noStrike">
              <a:latin typeface="Times New Roman"/>
            </a:endParaRPr>
          </a:p>
        </p:txBody>
      </p:sp>
      <p:graphicFrame>
        <p:nvGraphicFramePr>
          <p:cNvPr id="122" name="Диаграмма 4"/>
          <p:cNvGraphicFramePr/>
          <p:nvPr/>
        </p:nvGraphicFramePr>
        <p:xfrm>
          <a:off x="866520" y="1079640"/>
          <a:ext cx="7410960" cy="406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transition>
    <p:blinds dir="vert"/>
  </p:transition>
  <p:timing>
    <p:tnLst>
      <p:par>
        <p:cTn id="219" dur="indefinite" restart="never" nodeType="tmRoot">
          <p:childTnLst>
            <p:seq>
              <p:cTn id="220" dur="indefinite" nodeType="mainSeq"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2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000"/>
                            </p:stCondLst>
                            <p:childTnLst>
                              <p:par>
                                <p:cTn id="231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500"/>
                            </p:stCondLst>
                            <p:childTnLst>
                              <p:par>
                                <p:cTn id="235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509760" y="209520"/>
            <a:ext cx="8192880" cy="61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ffbf00"/>
                </a:solidFill>
                <a:latin typeface="Calibri"/>
              </a:rPr>
              <a:t>Основные плюсы использования заимствованной лексики </a:t>
            </a:r>
            <a:br/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TextShape 2"/>
          <p:cNvSpPr txBox="1"/>
          <p:nvPr/>
        </p:nvSpPr>
        <p:spPr>
          <a:xfrm>
            <a:off x="475560" y="743760"/>
            <a:ext cx="8192880" cy="3539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c000"/>
              </a:buClr>
              <a:buFont typeface="StarSymbol"/>
              <a:buAutoNum type="arabicPeriod"/>
            </a:pP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Заимствованные иностранные слова </a:t>
            </a:r>
            <a:r>
              <a:rPr b="0" lang="ru-RU" sz="2000" spc="-1" strike="noStrike">
                <a:solidFill>
                  <a:srgbClr val="ffc000"/>
                </a:solidFill>
                <a:latin typeface="Calibri"/>
              </a:rPr>
              <a:t>обогащают язык</a:t>
            </a: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, помогают ему развиваться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c000"/>
              </a:buClr>
              <a:buFont typeface="StarSymbol"/>
              <a:buAutoNum type="arabicPeriod"/>
            </a:pP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Заимствования </a:t>
            </a:r>
            <a:r>
              <a:rPr b="0" lang="ru-RU" sz="2000" spc="-1" strike="noStrike">
                <a:solidFill>
                  <a:srgbClr val="ffc000"/>
                </a:solidFill>
                <a:latin typeface="Calibri"/>
              </a:rPr>
              <a:t>помогают выработать единую терминологию </a:t>
            </a: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и классификацию явлений, объектов и понятий.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c000"/>
              </a:buClr>
              <a:buFont typeface="StarSymbol"/>
              <a:buAutoNum type="arabicPeriod"/>
            </a:pP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Заимствования </a:t>
            </a:r>
            <a:r>
              <a:rPr b="0" lang="ru-RU" sz="2000" spc="-1" strike="noStrike">
                <a:solidFill>
                  <a:srgbClr val="ffc000"/>
                </a:solidFill>
                <a:latin typeface="Calibri"/>
              </a:rPr>
              <a:t>облегчают коммуникацию людей</a:t>
            </a: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, говорящих на разных языках.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c000"/>
              </a:buClr>
              <a:buFont typeface="StarSymbol"/>
              <a:buAutoNum type="arabicPeriod"/>
            </a:pP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Длинные словосочетания в русском языке легко </a:t>
            </a:r>
            <a:r>
              <a:rPr b="0" lang="ru-RU" sz="2000" spc="-1" strike="noStrike">
                <a:solidFill>
                  <a:srgbClr val="ffc000"/>
                </a:solidFill>
                <a:latin typeface="Calibri"/>
              </a:rPr>
              <a:t>заменить</a:t>
            </a: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 короткими </a:t>
            </a:r>
            <a:r>
              <a:rPr b="0" lang="ru-RU" sz="2000" spc="-1" strike="noStrike">
                <a:solidFill>
                  <a:srgbClr val="ffc000"/>
                </a:solidFill>
                <a:latin typeface="Calibri"/>
              </a:rPr>
              <a:t>заимствованными</a:t>
            </a: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 </a:t>
            </a:r>
            <a:r>
              <a:rPr b="0" lang="ru-RU" sz="2000" spc="-1" strike="noStrike">
                <a:solidFill>
                  <a:srgbClr val="ffc000"/>
                </a:solidFill>
                <a:latin typeface="Calibri"/>
              </a:rPr>
              <a:t>синонимами</a:t>
            </a: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TextShape 3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1C5F3C35-C448-4701-AD48-CEF2888C570C}" type="slidenum">
              <a:rPr b="0" lang="ru-RU" sz="1000" spc="-1" strike="noStrike">
                <a:solidFill>
                  <a:srgbClr val="b2b2b2"/>
                </a:solidFill>
                <a:latin typeface="Calibri"/>
              </a:rPr>
              <a:t>4</a:t>
            </a:fld>
            <a:endParaRPr b="0" lang="ru-RU" sz="1000" spc="-1" strike="noStrike">
              <a:latin typeface="Times New Roman"/>
            </a:endParaRPr>
          </a:p>
        </p:txBody>
      </p:sp>
    </p:spTree>
  </p:cSld>
  <p:transition>
    <p:blinds dir="vert"/>
  </p:transition>
  <p:timing>
    <p:tnLst>
      <p:par>
        <p:cTn id="238" dur="indefinite" restart="never" nodeType="tmRoot">
          <p:childTnLst>
            <p:seq>
              <p:cTn id="239" dur="indefinite" nodeType="mainSeq"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4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1"/>
          <p:cNvSpPr txBox="1"/>
          <p:nvPr/>
        </p:nvSpPr>
        <p:spPr>
          <a:xfrm>
            <a:off x="509760" y="209520"/>
            <a:ext cx="8192880" cy="61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ffbf00"/>
                </a:solidFill>
                <a:latin typeface="Calibri"/>
              </a:rPr>
              <a:t>Основные минусы использования заимствованной лексики </a:t>
            </a:r>
            <a:br/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TextShape 2"/>
          <p:cNvSpPr txBox="1"/>
          <p:nvPr/>
        </p:nvSpPr>
        <p:spPr>
          <a:xfrm>
            <a:off x="475560" y="743760"/>
            <a:ext cx="8192880" cy="375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Избыточное заимствование иностранной лексики приводит к </a:t>
            </a:r>
            <a:r>
              <a:rPr b="0" lang="ru-RU" sz="1800" spc="-1" strike="noStrike">
                <a:solidFill>
                  <a:srgbClr val="ffc000"/>
                </a:solidFill>
                <a:latin typeface="Calibri"/>
              </a:rPr>
              <a:t>потере самобытности</a:t>
            </a: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 родного языка.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Слова иноязычного происхождения, в частности англицизмы, постепенно </a:t>
            </a:r>
            <a:r>
              <a:rPr b="0" lang="ru-RU" sz="1800" spc="-1" strike="noStrike">
                <a:solidFill>
                  <a:srgbClr val="ffc000"/>
                </a:solidFill>
                <a:latin typeface="Calibri"/>
              </a:rPr>
              <a:t>вытесняют уже имеющие </a:t>
            </a: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в русском языке синонимы.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ffc000"/>
                </a:solidFill>
                <a:latin typeface="Calibri"/>
              </a:rPr>
              <a:t>Смысл</a:t>
            </a: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 заимствованных слов </a:t>
            </a:r>
            <a:r>
              <a:rPr b="0" lang="ru-RU" sz="1800" spc="-1" strike="noStrike">
                <a:solidFill>
                  <a:srgbClr val="ffc000"/>
                </a:solidFill>
                <a:latin typeface="Calibri"/>
              </a:rPr>
              <a:t>понятен</a:t>
            </a: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 далеко </a:t>
            </a:r>
            <a:r>
              <a:rPr b="0" lang="ru-RU" sz="1800" spc="-1" strike="noStrike">
                <a:solidFill>
                  <a:srgbClr val="ffc000"/>
                </a:solidFill>
                <a:latin typeface="Calibri"/>
              </a:rPr>
              <a:t>не всем</a:t>
            </a: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.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Широкое использование англицизмов – в основном является «</a:t>
            </a:r>
            <a:r>
              <a:rPr b="0" lang="ru-RU" sz="1800" spc="-1" strike="noStrike">
                <a:solidFill>
                  <a:srgbClr val="ffc000"/>
                </a:solidFill>
                <a:latin typeface="Calibri"/>
              </a:rPr>
              <a:t>данью моде</a:t>
            </a: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».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ffc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Употребление заимствованной научной терминологии с целью </a:t>
            </a:r>
            <a:r>
              <a:rPr b="0" lang="ru-RU" sz="1800" spc="-1" strike="noStrike">
                <a:solidFill>
                  <a:srgbClr val="ffc000"/>
                </a:solidFill>
                <a:latin typeface="Calibri"/>
              </a:rPr>
              <a:t>камуфлирования примитивности мыслей</a:t>
            </a: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.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TextShape 3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A09882FB-7827-42AC-8600-7A6E56DD60A2}" type="slidenum">
              <a:rPr b="0" lang="ru-RU" sz="1000" spc="-1" strike="noStrike">
                <a:solidFill>
                  <a:srgbClr val="b2b2b2"/>
                </a:solidFill>
                <a:latin typeface="Calibri"/>
              </a:rPr>
              <a:t>4</a:t>
            </a:fld>
            <a:endParaRPr b="0" lang="ru-RU" sz="1000" spc="-1" strike="noStrike">
              <a:latin typeface="Times New Roman"/>
            </a:endParaRPr>
          </a:p>
        </p:txBody>
      </p:sp>
    </p:spTree>
  </p:cSld>
  <p:transition>
    <p:blinds dir="vert"/>
  </p:transition>
  <p:timing>
    <p:tnLst>
      <p:par>
        <p:cTn id="247" dur="indefinite" restart="never" nodeType="tmRoot">
          <p:childTnLst>
            <p:seq>
              <p:cTn id="248" dur="indefinite" nodeType="mainSeq"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5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B9166E29-FB31-474F-BE60-44DD259970AF}" type="slidenum">
              <a:rPr b="0" lang="ru-RU" sz="1000" spc="-1" strike="noStrike">
                <a:solidFill>
                  <a:srgbClr val="ffffff"/>
                </a:solidFill>
                <a:latin typeface="Calibri"/>
              </a:rPr>
              <a:t>4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130" name="CustomShape 2"/>
          <p:cNvSpPr/>
          <p:nvPr/>
        </p:nvSpPr>
        <p:spPr>
          <a:xfrm>
            <a:off x="609480" y="514440"/>
            <a:ext cx="7924320" cy="3808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Times New Roman"/>
              </a:rPr>
              <a:t>      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Times New Roman"/>
              </a:rPr>
              <a:t>В данной работе мы определили </a:t>
            </a:r>
            <a:r>
              <a:rPr b="0" lang="ru-RU" sz="1800" spc="-1" strike="noStrike">
                <a:solidFill>
                  <a:srgbClr val="ffbf00"/>
                </a:solidFill>
                <a:latin typeface="Times New Roman"/>
                <a:ea typeface="Times New Roman"/>
              </a:rPr>
              <a:t>понятие заимствование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Times New Roman"/>
              </a:rPr>
              <a:t>, основные </a:t>
            </a:r>
            <a:r>
              <a:rPr b="0" lang="ru-RU" sz="1800" spc="-1" strike="noStrike">
                <a:solidFill>
                  <a:srgbClr val="ffbf00"/>
                </a:solidFill>
                <a:latin typeface="Times New Roman"/>
                <a:ea typeface="Times New Roman"/>
              </a:rPr>
              <a:t>типы заимствованных слов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Times New Roman"/>
              </a:rPr>
              <a:t>, </a:t>
            </a:r>
            <a:r>
              <a:rPr b="0" lang="ru-RU" sz="1800" spc="-1" strike="noStrike">
                <a:solidFill>
                  <a:srgbClr val="ffbf00"/>
                </a:solidFill>
                <a:latin typeface="Times New Roman"/>
                <a:ea typeface="Times New Roman"/>
              </a:rPr>
              <a:t>способы и причины 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Times New Roman"/>
              </a:rPr>
              <a:t>заимствований. Практическое исследование показало </a:t>
            </a:r>
            <a:r>
              <a:rPr b="0" lang="ru-RU" sz="1800" spc="-1" strike="noStrike">
                <a:solidFill>
                  <a:srgbClr val="ffbf00"/>
                </a:solidFill>
                <a:latin typeface="Times New Roman"/>
                <a:ea typeface="Times New Roman"/>
              </a:rPr>
              <a:t>наличие данной лексики в речи подростков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Times New Roman"/>
              </a:rPr>
              <a:t>. 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Times New Roman"/>
              </a:rPr>
              <a:t>В результате исследования мы сделали вывод о том, что </a:t>
            </a:r>
            <a:r>
              <a:rPr b="0" lang="ru-RU" sz="1800" spc="-1" strike="noStrike">
                <a:solidFill>
                  <a:srgbClr val="ffbf00"/>
                </a:solidFill>
                <a:latin typeface="Times New Roman"/>
                <a:ea typeface="Times New Roman"/>
              </a:rPr>
              <a:t>заимствования обогащают язык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Times New Roman"/>
              </a:rPr>
              <a:t>, когда используются </a:t>
            </a:r>
            <a:r>
              <a:rPr b="0" lang="ru-RU" sz="1800" spc="-1" strike="noStrike">
                <a:solidFill>
                  <a:srgbClr val="ffbf00"/>
                </a:solidFill>
                <a:latin typeface="Times New Roman"/>
                <a:ea typeface="Times New Roman"/>
              </a:rPr>
              <a:t>при необходимости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Times New Roman"/>
              </a:rPr>
              <a:t>, но не когда наблюдается засилье иностранных слов, а тем более, когда они оказывают не очень хорошее влияние на подрастающее поколение.</a:t>
            </a:r>
            <a:br/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Times New Roman"/>
              </a:rPr>
              <a:t>      </a:t>
            </a:r>
            <a:br/>
            <a:br/>
            <a:br/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Times New Roman"/>
              </a:rPr>
              <a:t>       Таким образом, можно утверждать, что поставленная в начале исследования </a:t>
            </a:r>
            <a:r>
              <a:rPr b="0" lang="ru-RU" sz="1800" spc="-1" strike="noStrike">
                <a:solidFill>
                  <a:srgbClr val="ffbf00"/>
                </a:solidFill>
                <a:latin typeface="Times New Roman"/>
                <a:ea typeface="Times New Roman"/>
              </a:rPr>
              <a:t>гипотеза подтвердилась.</a:t>
            </a:r>
            <a:br/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131" name="CustomShape 3"/>
          <p:cNvSpPr/>
          <p:nvPr/>
        </p:nvSpPr>
        <p:spPr>
          <a:xfrm>
            <a:off x="457200" y="590400"/>
            <a:ext cx="8229240" cy="4038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ransition>
    <p:blinds dir="vert"/>
  </p:transition>
  <p:timing>
    <p:tnLst>
      <p:par>
        <p:cTn id="256" dur="indefinite" restart="never" nodeType="tmRoot">
          <p:childTnLst>
            <p:seq>
              <p:cTn id="257" dur="indefinite" nodeType="mainSeq"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nodeType="afterEffect" fill="hold" presetClass="entr" presetID="22" presetSubtype="1">
                                  <p:stCondLst>
                                    <p:cond delay="0"/>
                                  </p:stCondLst>
                                  <p:endCondLst>
                                    <p:cond delay="0" evt="begin">
                                      <p:tn val="2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26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000"/>
                            </p:stCondLst>
                            <p:childTnLst>
                              <p:par>
                                <p:cTn id="264" nodeType="afterEffect" fill="hold" presetClass="entr" presetID="42">
                                  <p:stCondLst>
                                    <p:cond delay="0"/>
                                  </p:stCondLst>
                                  <p:endCondLst>
                                    <p:cond delay="0" evt="begin">
                                      <p:tn val="2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6" dur="10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67" dur="10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8" dur="10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Рисунок 16" descr="image4.png"/>
          <p:cNvPicPr/>
          <p:nvPr/>
        </p:nvPicPr>
        <p:blipFill>
          <a:blip r:embed="rId1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>
            <a:noFill/>
          </a:ln>
        </p:spPr>
      </p:pic>
      <p:sp>
        <p:nvSpPr>
          <p:cNvPr id="133" name="CustomShape 1"/>
          <p:cNvSpPr/>
          <p:nvPr/>
        </p:nvSpPr>
        <p:spPr>
          <a:xfrm>
            <a:off x="2000160" y="1990800"/>
            <a:ext cx="5143320" cy="42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 cap="all">
                <a:solidFill>
                  <a:srgbClr val="ffbf00"/>
                </a:solidFill>
                <a:latin typeface="Calibri"/>
              </a:rPr>
              <a:t>Благодарю за внимание</a:t>
            </a:r>
            <a:endParaRPr b="0" lang="ru-RU" sz="2800" spc="-1" strike="noStrike">
              <a:latin typeface="Arial"/>
            </a:endParaRPr>
          </a:p>
        </p:txBody>
      </p:sp>
    </p:spTree>
  </p:cSld>
  <p:transition>
    <p:blinds dir="vert"/>
  </p:transition>
  <p:timing>
    <p:tnLst>
      <p:par>
        <p:cTn id="269" dur="indefinite" restart="never" nodeType="tmRoot">
          <p:childTnLst>
            <p:seq>
              <p:cTn id="270" dur="indefinite" nodeType="mainSeq"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nodeType="withEffect" fill="hold" presetClass="entr" presetID="8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out)" transition="in">
                                      <p:cBhvr additive="repl">
                                        <p:cTn id="27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00"/>
                            </p:stCondLst>
                            <p:childTnLst>
                              <p:par>
                                <p:cTn id="277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B4701722-6601-435E-BCB7-0D9F62BC7A38}" type="slidenum">
              <a:rPr b="0" lang="ru-RU" sz="1000" spc="-1" strike="noStrike">
                <a:solidFill>
                  <a:srgbClr val="ffffff"/>
                </a:solidFill>
                <a:latin typeface="Calibri"/>
              </a:rPr>
              <a:t>1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97" name="CustomShape 2"/>
          <p:cNvSpPr/>
          <p:nvPr/>
        </p:nvSpPr>
        <p:spPr>
          <a:xfrm>
            <a:off x="457200" y="590400"/>
            <a:ext cx="8229240" cy="4038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rm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bf00"/>
                </a:solidFill>
                <a:latin typeface="Calibri"/>
              </a:rPr>
              <a:t>Объект исследования</a:t>
            </a:r>
            <a:r>
              <a:rPr b="1" lang="ru-RU" sz="2400" spc="-1" strike="noStrike">
                <a:solidFill>
                  <a:srgbClr val="ffffff"/>
                </a:solidFill>
                <a:latin typeface="Calibri"/>
              </a:rPr>
              <a:t> – </a:t>
            </a:r>
            <a:r>
              <a:rPr b="0" lang="ru-RU" sz="2400" spc="-1" strike="noStrike">
                <a:solidFill>
                  <a:srgbClr val="ffffff"/>
                </a:solidFill>
                <a:latin typeface="Calibri"/>
              </a:rPr>
              <a:t>сленговая речь американских подростков.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bf00"/>
                </a:solidFill>
                <a:latin typeface="Calibri"/>
              </a:rPr>
              <a:t>Предмет исследования </a:t>
            </a:r>
            <a:r>
              <a:rPr b="0" lang="ru-RU" sz="2400" spc="-1" strike="noStrike">
                <a:solidFill>
                  <a:srgbClr val="ffffff"/>
                </a:solidFill>
                <a:latin typeface="Calibri"/>
              </a:rPr>
              <a:t>– ее влияние на подростков в России.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bf00"/>
                </a:solidFill>
                <a:latin typeface="Calibri"/>
              </a:rPr>
              <a:t>Цель</a:t>
            </a:r>
            <a:r>
              <a:rPr b="1" lang="ru-RU" sz="2400" spc="-1" strike="noStrike">
                <a:solidFill>
                  <a:srgbClr val="333333"/>
                </a:solidFill>
                <a:latin typeface="Calibri"/>
              </a:rPr>
              <a:t> </a:t>
            </a:r>
            <a:r>
              <a:rPr b="1" lang="ru-RU" sz="2400" spc="-1" strike="noStrike">
                <a:solidFill>
                  <a:srgbClr val="ffbf00"/>
                </a:solidFill>
                <a:latin typeface="Calibri"/>
              </a:rPr>
              <a:t>исследования</a:t>
            </a:r>
            <a:r>
              <a:rPr b="0" lang="ru-RU" sz="2400" spc="-1" strike="noStrike">
                <a:solidFill>
                  <a:srgbClr val="ffffff"/>
                </a:solidFill>
                <a:latin typeface="Calibri"/>
              </a:rPr>
              <a:t>: выявить распространенность и дать оценку влияния англо-американского сленга подростков США на речь подростков в России.</a:t>
            </a:r>
            <a:endParaRPr b="0" lang="ru-RU" sz="2400" spc="-1" strike="noStrike">
              <a:latin typeface="Arial"/>
            </a:endParaRPr>
          </a:p>
          <a:p>
            <a:pPr marL="361800" indent="450720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</p:spTree>
  </p:cSld>
  <p:transition>
    <p:blinds dir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fill="hold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1000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8" dur="1000" fill="hold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" dur="1000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4" dur="1000" fill="hold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1000" fill="hold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16628AF5-9B54-432C-947D-637DB3C6ED56}" type="slidenum">
              <a:rPr b="0" lang="ru-RU" sz="1000" spc="-1" strike="noStrike">
                <a:solidFill>
                  <a:srgbClr val="ffffff"/>
                </a:solidFill>
                <a:latin typeface="Calibri"/>
              </a:rPr>
              <a:t>2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457200" y="590400"/>
            <a:ext cx="8229240" cy="4038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rm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bf00"/>
                </a:solidFill>
                <a:latin typeface="Calibri"/>
              </a:rPr>
              <a:t>Гипотеза исследования</a:t>
            </a:r>
            <a:r>
              <a:rPr b="1" lang="ru-RU" sz="2400" spc="-1" strike="noStrike">
                <a:solidFill>
                  <a:srgbClr val="ffffff"/>
                </a:solidFill>
                <a:latin typeface="Calibri"/>
              </a:rPr>
              <a:t> – </a:t>
            </a:r>
            <a:r>
              <a:rPr b="0" lang="ru-RU" sz="2400" spc="-1" strike="noStrike">
                <a:solidFill>
                  <a:srgbClr val="ffffff"/>
                </a:solidFill>
                <a:latin typeface="Calibri"/>
              </a:rPr>
              <a:t>заимствованные слова, при правильном использовании, оказывают положительное влияние на речь подростков в России, обогащая их словарный запас.</a:t>
            </a:r>
            <a:endParaRPr b="0" lang="ru-RU" sz="2400" spc="-1" strike="noStrike">
              <a:latin typeface="Arial"/>
            </a:endParaRPr>
          </a:p>
        </p:txBody>
      </p:sp>
    </p:spTree>
  </p:cSld>
  <p:transition>
    <p:blinds dir="vert"/>
  </p:transition>
  <p:timing>
    <p:tnLst>
      <p:par>
        <p:cTn id="26" dur="indefinite" restart="never" nodeType="tmRoot">
          <p:childTnLst>
            <p:seq>
              <p:cTn id="27" dur="indefinite" nodeType="mainSeq"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afterEffect" fill="hold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3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" dur="10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7" dur="10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10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F4CA1E39-0000-4A74-848E-32E36C7530A8}" type="slidenum">
              <a:rPr b="0" lang="ru-RU" sz="1000" spc="-1" strike="noStrike">
                <a:solidFill>
                  <a:srgbClr val="ffffff"/>
                </a:solidFill>
                <a:latin typeface="Calibri"/>
              </a:rPr>
              <a:t>3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101" name="CustomShape 2"/>
          <p:cNvSpPr/>
          <p:nvPr/>
        </p:nvSpPr>
        <p:spPr>
          <a:xfrm>
            <a:off x="457200" y="590400"/>
            <a:ext cx="8229240" cy="4038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rm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bf00"/>
                </a:solidFill>
                <a:latin typeface="Calibri"/>
              </a:rPr>
              <a:t>Сленг </a:t>
            </a:r>
            <a:r>
              <a:rPr b="1" lang="ru-RU" sz="2400" spc="-1" strike="noStrike">
                <a:solidFill>
                  <a:srgbClr val="ffffff"/>
                </a:solidFill>
                <a:latin typeface="Calibri"/>
              </a:rPr>
              <a:t>— это нелитературная лексика, находящаяся за пределами литературного языка — с точки зрения современной литературной нормы.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alibri"/>
              </a:rPr>
              <a:t>Сленг имеет ограниченное стилистическое употребление, имеет ярко выраженную фамильярную окраску, имеющую большое разнообразие оттенков (шутка, пренебрежение, ирония, насмешка, грубость и т. д.).</a:t>
            </a:r>
            <a:endParaRPr b="0" lang="ru-RU" sz="2400" spc="-1" strike="noStrike">
              <a:latin typeface="Arial"/>
            </a:endParaRPr>
          </a:p>
        </p:txBody>
      </p:sp>
    </p:spTree>
  </p:cSld>
  <p:transition>
    <p:blinds dir="vert"/>
  </p:transition>
  <p:timing>
    <p:tnLst>
      <p:par>
        <p:cTn id="39" dur="indefinite" restart="never" nodeType="tmRoot">
          <p:childTnLst>
            <p:seq>
              <p:cTn id="40" dur="indefinite" nodeType="mainSeq"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afterEffect" fill="hold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4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" dur="10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0" dur="10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1" dur="10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5" dur="1000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6" dur="1000" fill="hold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7" dur="1000" fill="hold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475560" y="435960"/>
            <a:ext cx="8192880" cy="4305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bf00"/>
                </a:solidFill>
                <a:latin typeface="Arial"/>
              </a:rPr>
              <a:t>Основные функции сленга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TextShape 2"/>
          <p:cNvSpPr txBox="1"/>
          <p:nvPr/>
        </p:nvSpPr>
        <p:spPr>
          <a:xfrm>
            <a:off x="475560" y="1200240"/>
            <a:ext cx="8210880" cy="2721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343080" indent="-342720">
              <a:lnSpc>
                <a:spcPct val="150000"/>
              </a:lnSpc>
              <a:buClr>
                <a:srgbClr val="ffc0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Функция идентификации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50000"/>
              </a:lnSpc>
              <a:buClr>
                <a:srgbClr val="ffc0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Коммуникативная функция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50000"/>
              </a:lnSpc>
              <a:buClr>
                <a:srgbClr val="ffc0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Эмоционально-экспрессивная функция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50000"/>
              </a:lnSpc>
              <a:buClr>
                <a:srgbClr val="ffc0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Оценочная функция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50000"/>
              </a:lnSpc>
              <a:buClr>
                <a:srgbClr val="ffc0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Манипулятивная функция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50000"/>
              </a:lnSpc>
              <a:buClr>
                <a:srgbClr val="ffc0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 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TextShape 3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0858AD9C-374F-4DCB-A449-34E965BA0F9B}" type="slidenum">
              <a:rPr b="0" lang="ru-RU" sz="1000" spc="-1" strike="noStrike">
                <a:solidFill>
                  <a:srgbClr val="ffffff"/>
                </a:solidFill>
                <a:latin typeface="Calibri"/>
              </a:rPr>
              <a:t>4</a:t>
            </a:fld>
            <a:endParaRPr b="0" lang="ru-RU" sz="1000" spc="-1" strike="noStrike">
              <a:latin typeface="Times New Roman"/>
            </a:endParaRPr>
          </a:p>
        </p:txBody>
      </p:sp>
    </p:spTree>
  </p:cSld>
  <mc:AlternateContent>
    <mc:Choice Requires="p14">
      <p:transition p14:dur="10"/>
    </mc:Choice>
    <mc:Fallback>
      <p:transition/>
    </mc:Fallback>
  </mc:AlternateContent>
  <p:timing>
    <p:tnLst>
      <p:par>
        <p:cTn id="58" dur="indefinite" restart="never" nodeType="tmRoot">
          <p:childTnLst>
            <p:seq>
              <p:cTn id="59" dur="indefinite" nodeType="mainSeq"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10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5" dur="10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6" dur="10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0" dur="1000"/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71" dur="1000" fill="hold"/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2" dur="1000" fill="hold"/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6" dur="1000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77" dur="1000" fill="hold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8" dur="1000" fill="hold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2" dur="1000"/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3" dur="1000" fill="hold"/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4" dur="1000" fill="hold"/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8" dur="1000"/>
                                        <p:tgtEl>
                                          <p:spTgt spid="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9" dur="1000" fill="hold"/>
                                        <p:tgtEl>
                                          <p:spTgt spid="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0" dur="1000" fill="hold"/>
                                        <p:tgtEl>
                                          <p:spTgt spid="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4" dur="1000"/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95" dur="1000" fill="hold"/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6" dur="1000" fill="hold"/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475560" y="435960"/>
            <a:ext cx="8192880" cy="4305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bf00"/>
                </a:solidFill>
                <a:latin typeface="Arial"/>
              </a:rPr>
              <a:t>Основные способы заимствования лексики 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TextShape 2"/>
          <p:cNvSpPr txBox="1"/>
          <p:nvPr/>
        </p:nvSpPr>
        <p:spPr>
          <a:xfrm>
            <a:off x="457200" y="1902960"/>
            <a:ext cx="8210880" cy="13370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343080" indent="-342720">
              <a:lnSpc>
                <a:spcPct val="150000"/>
              </a:lnSpc>
              <a:buClr>
                <a:srgbClr val="ffc0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Транскрипция </a:t>
            </a: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(фонетический способ)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50000"/>
              </a:lnSpc>
              <a:buClr>
                <a:srgbClr val="ffc0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Транслитерация 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50000"/>
              </a:lnSpc>
              <a:buClr>
                <a:srgbClr val="ffc0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 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329ABDCD-CCB3-43A6-92AC-461D77D7C170}" type="slidenum">
              <a:rPr b="0" lang="ru-RU" sz="1000" spc="-1" strike="noStrike">
                <a:solidFill>
                  <a:srgbClr val="ffffff"/>
                </a:solidFill>
                <a:latin typeface="Calibri"/>
              </a:rPr>
              <a:t>4</a:t>
            </a:fld>
            <a:endParaRPr b="0" lang="ru-RU" sz="1000" spc="-1" strike="noStrike">
              <a:latin typeface="Times New Roman"/>
            </a:endParaRPr>
          </a:p>
        </p:txBody>
      </p:sp>
    </p:spTree>
  </p:cSld>
  <mc:AlternateContent>
    <mc:Choice Requires="p14">
      <p:transition p14:dur="10"/>
    </mc:Choice>
    <mc:Fallback>
      <p:transition/>
    </mc:Fallback>
  </mc:AlternateContent>
  <p:timing>
    <p:tnLst>
      <p:par>
        <p:cTn id="97" dur="indefinite" restart="never" nodeType="tmRoot">
          <p:childTnLst>
            <p:seq>
              <p:cTn id="98" dur="indefinite" nodeType="mainSeq"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3" dur="10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04" dur="1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5" dur="1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0" dur="1000"/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11" dur="1000" fill="hold"/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2" dur="1000" fill="hold"/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7" dur="1000"/>
                                        <p:tgtEl>
                                          <p:spTgt spid="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18" dur="1000" fill="hold"/>
                                        <p:tgtEl>
                                          <p:spTgt spid="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9" dur="1000" fill="hold"/>
                                        <p:tgtEl>
                                          <p:spTgt spid="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475560" y="435960"/>
            <a:ext cx="8192880" cy="4305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bf00"/>
                </a:solidFill>
                <a:latin typeface="Arial"/>
              </a:rPr>
              <a:t>Порядок проведения исследования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TextShape 2"/>
          <p:cNvSpPr txBox="1"/>
          <p:nvPr/>
        </p:nvSpPr>
        <p:spPr>
          <a:xfrm>
            <a:off x="475560" y="1200240"/>
            <a:ext cx="8210880" cy="3174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>
              <a:lnSpc>
                <a:spcPct val="150000"/>
              </a:lnSpc>
              <a:spcAft>
                <a:spcPts val="1199"/>
              </a:spcAft>
            </a:pPr>
            <a:r>
              <a:rPr b="1" lang="ru-RU" sz="2400" spc="-1" strike="noStrike">
                <a:solidFill>
                  <a:srgbClr val="ffbf00"/>
                </a:solidFill>
                <a:latin typeface="Calibri"/>
              </a:rPr>
              <a:t>Генеральная совокупность</a:t>
            </a:r>
            <a:r>
              <a:rPr b="0" lang="ru-RU" sz="2000" spc="-1" strike="noStrike">
                <a:solidFill>
                  <a:srgbClr val="ffffff"/>
                </a:solidFill>
                <a:latin typeface="Calibri"/>
              </a:rPr>
              <a:t> </a:t>
            </a:r>
            <a:r>
              <a:rPr b="1" lang="ru-RU" sz="2400" spc="-1" strike="noStrike">
                <a:solidFill>
                  <a:srgbClr val="ffffff"/>
                </a:solidFill>
                <a:latin typeface="Calibri"/>
              </a:rPr>
              <a:t>- ученики школы № 7. 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spcAft>
                <a:spcPts val="1199"/>
              </a:spcAft>
            </a:pPr>
            <a:r>
              <a:rPr b="1" lang="ru-RU" sz="2400" spc="-1" strike="noStrike">
                <a:solidFill>
                  <a:srgbClr val="ffbf00"/>
                </a:solidFill>
                <a:latin typeface="Calibri"/>
              </a:rPr>
              <a:t>Выборочная совокупность </a:t>
            </a:r>
            <a:r>
              <a:rPr b="1" lang="ru-RU" sz="2400" spc="-1" strike="noStrike">
                <a:solidFill>
                  <a:srgbClr val="ffffff"/>
                </a:solidFill>
                <a:latin typeface="Calibri"/>
              </a:rPr>
              <a:t>-</a:t>
            </a:r>
            <a:r>
              <a:rPr b="1" lang="ru-RU" sz="2400" spc="-1" strike="noStrike">
                <a:solidFill>
                  <a:srgbClr val="ffbf00"/>
                </a:solidFill>
                <a:latin typeface="Calibri"/>
              </a:rPr>
              <a:t> </a:t>
            </a:r>
            <a:r>
              <a:rPr b="1" lang="ru-RU" sz="2400" spc="-1" strike="noStrike">
                <a:solidFill>
                  <a:srgbClr val="ffffff"/>
                </a:solidFill>
                <a:latin typeface="Calibri"/>
              </a:rPr>
              <a:t>обучающиеся параллели 10-х классов школы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spcAft>
                <a:spcPts val="1199"/>
              </a:spcAft>
            </a:pPr>
            <a:r>
              <a:rPr b="1" lang="ru-RU" sz="2400" spc="-1" strike="noStrike">
                <a:solidFill>
                  <a:srgbClr val="ffbf00"/>
                </a:solidFill>
                <a:latin typeface="Calibri"/>
              </a:rPr>
              <a:t>Общий объем выборки </a:t>
            </a:r>
            <a:r>
              <a:rPr b="1" lang="ru-RU" sz="2400" spc="-1" strike="noStrike">
                <a:solidFill>
                  <a:srgbClr val="ffffff"/>
                </a:solidFill>
                <a:latin typeface="Calibri"/>
              </a:rPr>
              <a:t>- 27 респондентов</a:t>
            </a:r>
            <a:r>
              <a:rPr b="0" lang="ru-RU" sz="2400" spc="-1" strike="noStrike">
                <a:solidFill>
                  <a:srgbClr val="ffffff"/>
                </a:solidFill>
                <a:latin typeface="Calibri"/>
              </a:rPr>
              <a:t> (от 15 до 17 лет)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spcAft>
                <a:spcPts val="1199"/>
              </a:spcAft>
            </a:pPr>
            <a:r>
              <a:rPr b="1" lang="ru-RU" sz="2400" spc="-1" strike="noStrike">
                <a:solidFill>
                  <a:srgbClr val="ffbf00"/>
                </a:solidFill>
                <a:latin typeface="Calibri"/>
              </a:rPr>
              <a:t>Метод сбора информации </a:t>
            </a:r>
            <a:r>
              <a:rPr b="1" lang="ru-RU" sz="2400" spc="-1" strike="noStrike">
                <a:solidFill>
                  <a:srgbClr val="ffffff"/>
                </a:solidFill>
                <a:latin typeface="Calibri"/>
              </a:rPr>
              <a:t>- 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TextShape 3"/>
          <p:cNvSpPr txBox="1"/>
          <p:nvPr/>
        </p:nvSpPr>
        <p:spPr>
          <a:xfrm>
            <a:off x="6565320" y="471816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6C8FA095-00C6-4156-92FC-9DB6D96AC226}" type="slidenum">
              <a:rPr b="0" lang="ru-RU" sz="1000" spc="-1" strike="noStrike">
                <a:solidFill>
                  <a:srgbClr val="ffffff"/>
                </a:solidFill>
                <a:latin typeface="Calibri"/>
              </a:rPr>
              <a:t>4</a:t>
            </a:fld>
            <a:endParaRPr b="0" lang="ru-RU" sz="1000" spc="-1" strike="noStrike">
              <a:latin typeface="Times New Roman"/>
            </a:endParaRPr>
          </a:p>
        </p:txBody>
      </p:sp>
    </p:spTree>
  </p:cSld>
  <mc:AlternateContent>
    <mc:Choice Requires="p14">
      <p:transition p14:dur="10"/>
    </mc:Choice>
    <mc:Fallback>
      <p:transition/>
    </mc:Fallback>
  </mc:AlternateContent>
  <p:timing>
    <p:tnLst>
      <p:par>
        <p:cTn id="120" dur="indefinite" restart="never" nodeType="tmRoot">
          <p:childTnLst>
            <p:seq>
              <p:cTn id="121" dur="indefinite" nodeType="mainSeq"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6" dur="10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27" dur="1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8" dur="1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2" dur="1000"/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3" dur="1000" fill="hold"/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4" dur="1000" fill="hold"/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8" dur="1000"/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9" dur="1000" fill="hold"/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0" dur="1000" fill="hold"/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42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4" dur="1000"/>
                                        <p:tgtEl>
                                          <p:spTgt spid="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5" dur="1000" fill="hold"/>
                                        <p:tgtEl>
                                          <p:spTgt spid="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6" dur="1000" fill="hold"/>
                                        <p:tgtEl>
                                          <p:spTgt spid="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475560" y="435960"/>
            <a:ext cx="8363520" cy="276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ffbf00"/>
                </a:solidFill>
                <a:latin typeface="Arial"/>
              </a:rPr>
              <a:t>Количество респондентов, использующих заимствованные слова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TextShape 2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E07A3695-EA8E-43B9-8DA5-1FE45BC32A52}" type="slidenum">
              <a:rPr b="0" lang="ru-RU" sz="1000" spc="-1" strike="noStrike">
                <a:solidFill>
                  <a:srgbClr val="ffffff"/>
                </a:solidFill>
                <a:latin typeface="Calibri"/>
              </a:rPr>
              <a:t>4</a:t>
            </a:fld>
            <a:endParaRPr b="0" lang="ru-RU" sz="1000" spc="-1" strike="noStrike">
              <a:latin typeface="Times New Roman"/>
            </a:endParaRPr>
          </a:p>
        </p:txBody>
      </p:sp>
      <p:graphicFrame>
        <p:nvGraphicFramePr>
          <p:cNvPr id="113" name="Диаграмма 5"/>
          <p:cNvGraphicFramePr/>
          <p:nvPr/>
        </p:nvGraphicFramePr>
        <p:xfrm>
          <a:off x="380880" y="722880"/>
          <a:ext cx="8000640" cy="406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mc:AlternateContent>
    <mc:Choice Requires="p14">
      <p:transition p14:dur="10"/>
    </mc:Choice>
    <mc:Fallback>
      <p:transition/>
    </mc:Fallback>
  </mc:AlternateContent>
  <p:timing>
    <p:tnLst>
      <p:par>
        <p:cTn id="147" dur="indefinite" restart="never" nodeType="tmRoot">
          <p:childTnLst>
            <p:seq>
              <p:cTn id="148" dur="indefinite" nodeType="mainSeq"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afterEffect" fill="hold" presetClass="entr" presetID="2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5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5" nodeType="afterEffect" fill="hold" presetClass="entr" presetID="2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5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000"/>
                            </p:stCondLst>
                            <p:childTnLst>
                              <p:par>
                                <p:cTn id="159" nodeType="afterEffect" fill="hold" presetClass="entr" presetID="2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6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500"/>
                            </p:stCondLst>
                            <p:childTnLst>
                              <p:par>
                                <p:cTn id="163" nodeType="afterEffect" fill="hold" presetClass="entr" presetID="22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6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475560" y="435960"/>
            <a:ext cx="8192880" cy="369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bf00"/>
                </a:solidFill>
                <a:latin typeface="Arial"/>
              </a:rPr>
              <a:t>Заимствованные слова, употребляемые чаще всего 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TextShape 2"/>
          <p:cNvSpPr txBox="1"/>
          <p:nvPr/>
        </p:nvSpPr>
        <p:spPr>
          <a:xfrm>
            <a:off x="475560" y="1200240"/>
            <a:ext cx="8210880" cy="3574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marL="343080" indent="-342720">
              <a:lnSpc>
                <a:spcPct val="150000"/>
              </a:lnSpc>
              <a:spcAft>
                <a:spcPts val="1199"/>
              </a:spcAft>
              <a:buClr>
                <a:srgbClr val="ffbf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c000"/>
                </a:solidFill>
                <a:latin typeface="Calibri"/>
              </a:rPr>
              <a:t>Повседневная речь: </a:t>
            </a: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окей, кул, сорри, супер, кринж.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50000"/>
              </a:lnSpc>
              <a:spcAft>
                <a:spcPts val="1199"/>
              </a:spcAft>
              <a:buClr>
                <a:srgbClr val="ffbf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c000"/>
                </a:solidFill>
                <a:latin typeface="Calibri"/>
              </a:rPr>
              <a:t>Компьютеры: </a:t>
            </a: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хакер, комп, винда, вай-фай, ноут.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50000"/>
              </a:lnSpc>
              <a:spcAft>
                <a:spcPts val="1199"/>
              </a:spcAft>
              <a:buClr>
                <a:srgbClr val="ffbf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c000"/>
                </a:solidFill>
                <a:latin typeface="Calibri"/>
              </a:rPr>
              <a:t>Компьютерные игры: </a:t>
            </a: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гамать, бот, читерить, геймер, гг (гуд гейм). 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50000"/>
              </a:lnSpc>
              <a:spcAft>
                <a:spcPts val="1199"/>
              </a:spcAft>
              <a:buClr>
                <a:srgbClr val="ffbf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c000"/>
                </a:solidFill>
                <a:latin typeface="Calibri"/>
              </a:rPr>
              <a:t>Интернет: </a:t>
            </a: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гуглить, чат, блогер, никнейм, ава, спам, онлайн, файл.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50000"/>
              </a:lnSpc>
              <a:spcAft>
                <a:spcPts val="1199"/>
              </a:spcAft>
              <a:buClr>
                <a:srgbClr val="ffbf00"/>
              </a:buClr>
              <a:buFont typeface="Wingdings" charset="2"/>
              <a:buChar char=""/>
            </a:pPr>
            <a:r>
              <a:rPr b="1" lang="ru-RU" sz="2000" spc="-1" strike="noStrike">
                <a:solidFill>
                  <a:srgbClr val="ffc000"/>
                </a:solidFill>
                <a:latin typeface="Calibri"/>
              </a:rPr>
              <a:t>Телевидение: </a:t>
            </a:r>
            <a:r>
              <a:rPr b="1" lang="ru-RU" sz="2000" spc="-1" strike="noStrike">
                <a:solidFill>
                  <a:srgbClr val="ffffff"/>
                </a:solidFill>
                <a:latin typeface="Calibri"/>
              </a:rPr>
              <a:t>ремейк, ток шоу, фешн, хит-парад, чат. 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TextShape 3"/>
          <p:cNvSpPr txBox="1"/>
          <p:nvPr/>
        </p:nvSpPr>
        <p:spPr>
          <a:xfrm>
            <a:off x="6583680" y="4783320"/>
            <a:ext cx="2102760" cy="15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D74E45D9-292A-4D24-9997-1B58800D4C43}" type="slidenum">
              <a:rPr b="0" lang="ru-RU" sz="1000" spc="-1" strike="noStrike">
                <a:solidFill>
                  <a:srgbClr val="ffffff"/>
                </a:solidFill>
                <a:latin typeface="Calibri"/>
              </a:rPr>
              <a:t>4</a:t>
            </a:fld>
            <a:endParaRPr b="0" lang="ru-RU" sz="1000" spc="-1" strike="noStrike">
              <a:latin typeface="Times New Roman"/>
            </a:endParaRPr>
          </a:p>
        </p:txBody>
      </p:sp>
    </p:spTree>
  </p:cSld>
  <mc:AlternateContent>
    <mc:Choice Requires="p14">
      <p:transition p14:dur="10"/>
    </mc:Choice>
    <mc:Fallback>
      <p:transition/>
    </mc:Fallback>
  </mc:AlternateContent>
  <p:timing>
    <p:tnLst>
      <p:par>
        <p:cTn id="166" dur="indefinite" restart="never" nodeType="tmRoot">
          <p:childTnLst>
            <p:seq>
              <p:cTn id="167" dur="indefinite" nodeType="mainSeq"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2" dur="10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73" dur="10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4" dur="10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8" dur="1000"/>
                                        <p:tgtEl>
                                          <p:spTgt spid="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79" dur="1000" fill="hold"/>
                                        <p:tgtEl>
                                          <p:spTgt spid="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0" dur="1000" fill="hold"/>
                                        <p:tgtEl>
                                          <p:spTgt spid="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000"/>
                            </p:stCondLst>
                            <p:childTnLst>
                              <p:par>
                                <p:cTn id="182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4" dur="1000"/>
                                        <p:tgtEl>
                                          <p:spTgt spid="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85" dur="1000" fill="hold"/>
                                        <p:tgtEl>
                                          <p:spTgt spid="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6" dur="1000" fill="hold"/>
                                        <p:tgtEl>
                                          <p:spTgt spid="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8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0" dur="1000"/>
                                        <p:tgtEl>
                                          <p:spTgt spid="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91" dur="1000" fill="hold"/>
                                        <p:tgtEl>
                                          <p:spTgt spid="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2" dur="1000" fill="hold"/>
                                        <p:tgtEl>
                                          <p:spTgt spid="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000"/>
                            </p:stCondLst>
                            <p:childTnLst>
                              <p:par>
                                <p:cTn id="194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6" dur="1000"/>
                                        <p:tgtEl>
                                          <p:spTgt spid="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97" dur="1000" fill="hold"/>
                                        <p:tgtEl>
                                          <p:spTgt spid="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8" dur="1000" fill="hold"/>
                                        <p:tgtEl>
                                          <p:spTgt spid="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1567</TotalTime>
  <Application>LibreOffice/6.3.1.2$Windows_x86 LibreOffice_project/b79626edf0065ac373bd1df5c28bd630b4424273</Application>
  <Words>564</Words>
  <Paragraphs>89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2018-06-06T14:55:11Z</dcterms:created>
  <dc:creator/>
  <dc:description/>
  <dc:language>ru-RU</dc:language>
  <cp:lastModifiedBy/>
  <dcterms:modified xsi:type="dcterms:W3CDTF">2022-05-12T03:37:56Z</dcterms:modified>
  <cp:revision>473</cp:revision>
  <dc:subject/>
  <dc:title>Презентация ICS_web.pdf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reated">
    <vt:filetime>2017-06-09T00:00:00Z</vt:filetime>
  </property>
  <property fmtid="{D5CDD505-2E9C-101B-9397-08002B2CF9AE}" pid="4" name="Creator">
    <vt:lpwstr>Serif Affinity</vt:lpwstr>
  </property>
  <property fmtid="{D5CDD505-2E9C-101B-9397-08002B2CF9AE}" pid="5" name="HiddenSlides">
    <vt:i4>0</vt:i4>
  </property>
  <property fmtid="{D5CDD505-2E9C-101B-9397-08002B2CF9AE}" pid="6" name="HyperlinksChanged">
    <vt:bool>0</vt:bool>
  </property>
  <property fmtid="{D5CDD505-2E9C-101B-9397-08002B2CF9AE}" pid="7" name="LastSaved">
    <vt:filetime>2018-06-06T00:00:00Z</vt:filetime>
  </property>
  <property fmtid="{D5CDD505-2E9C-101B-9397-08002B2CF9AE}" pid="8" name="LinksUpToDate">
    <vt:bool>0</vt:bool>
  </property>
  <property fmtid="{D5CDD505-2E9C-101B-9397-08002B2CF9AE}" pid="9" name="MMClips">
    <vt:i4>0</vt:i4>
  </property>
  <property fmtid="{D5CDD505-2E9C-101B-9397-08002B2CF9AE}" pid="10" name="Notes">
    <vt:i4>12</vt:i4>
  </property>
  <property fmtid="{D5CDD505-2E9C-101B-9397-08002B2CF9AE}" pid="11" name="PresentationFormat">
    <vt:lpwstr>Экран (16:9)</vt:lpwstr>
  </property>
  <property fmtid="{D5CDD505-2E9C-101B-9397-08002B2CF9AE}" pid="12" name="ScaleCrop">
    <vt:bool>0</vt:bool>
  </property>
  <property fmtid="{D5CDD505-2E9C-101B-9397-08002B2CF9AE}" pid="13" name="ShareDoc">
    <vt:bool>0</vt:bool>
  </property>
  <property fmtid="{D5CDD505-2E9C-101B-9397-08002B2CF9AE}" pid="14" name="Slides">
    <vt:i4>15</vt:i4>
  </property>
</Properties>
</file>