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698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602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85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0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8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448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84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35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01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160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20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2E28E-CF64-4729-A2E7-9D5BF9AD2C07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F0146-66D1-4853-B2F9-41C749C0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68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98765"/>
            <a:ext cx="9144000" cy="77585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Теория и практика задание 21 из ЕГЭ по русскому языку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382" y="1662545"/>
            <a:ext cx="10418618" cy="3595255"/>
          </a:xfrm>
        </p:spPr>
        <p:txBody>
          <a:bodyPr/>
          <a:lstStyle/>
          <a:p>
            <a:pPr algn="l"/>
            <a:r>
              <a:rPr lang="ru-RU" b="1" dirty="0" smtClean="0"/>
              <a:t>Учитель русского языка и литературы: </a:t>
            </a:r>
            <a:r>
              <a:rPr lang="ru-RU" dirty="0" smtClean="0"/>
              <a:t>Вагнер Жанна Владимировна</a:t>
            </a:r>
          </a:p>
          <a:p>
            <a:pPr algn="l"/>
            <a:r>
              <a:rPr lang="ru-RU" b="1" dirty="0" smtClean="0"/>
              <a:t>Цель:</a:t>
            </a:r>
            <a:r>
              <a:rPr lang="ru-RU" dirty="0" smtClean="0"/>
              <a:t> повторить ранее изученные знания (постановка тире, двоеточия, запятые), научиться применять алгоритм для выполнения 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69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71055"/>
            <a:ext cx="9144000" cy="69272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Задание 21</a:t>
            </a:r>
            <a:br>
              <a:rPr lang="ru-RU" sz="3200" b="1" dirty="0" smtClean="0"/>
            </a:br>
            <a:r>
              <a:rPr lang="ru-RU" sz="3200" b="1" dirty="0" smtClean="0"/>
              <a:t>Пунктуационный анализ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3345" y="1330035"/>
            <a:ext cx="10958946" cy="5250873"/>
          </a:xfrm>
        </p:spPr>
        <p:txBody>
          <a:bodyPr/>
          <a:lstStyle/>
          <a:p>
            <a:pPr algn="l"/>
            <a:r>
              <a:rPr lang="ru-RU" dirty="0" smtClean="0"/>
              <a:t>Найдите предложения, в которых двоеточие (тире, запятая) ставится в соответствии с одним и тем же правилом пунктуации. Запишите номера этих предложений.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90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Двоеточие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u="sng" dirty="0" smtClean="0"/>
              <a:t>Перечисление с обобщающим словом</a:t>
            </a:r>
          </a:p>
          <a:p>
            <a:pPr marL="0" indent="0">
              <a:buNone/>
            </a:pPr>
            <a:r>
              <a:rPr lang="ru-RU" i="1" dirty="0" smtClean="0"/>
              <a:t>Птица была </a:t>
            </a:r>
            <a:r>
              <a:rPr lang="ru-RU" b="1" i="1" dirty="0" smtClean="0"/>
              <a:t>везде:</a:t>
            </a:r>
            <a:r>
              <a:rPr lang="ru-RU" i="1" dirty="0" smtClean="0"/>
              <a:t> в саду, в огороде, на улице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u="sng" dirty="0" smtClean="0"/>
              <a:t>Сложное предложение</a:t>
            </a:r>
          </a:p>
          <a:p>
            <a:pPr marL="0" indent="0">
              <a:buNone/>
            </a:pPr>
            <a:r>
              <a:rPr lang="ru-RU" i="1" dirty="0" smtClean="0"/>
              <a:t>Пароход не мог идти дальше: за туманом не видно ни бакенов, ни перевальных огней.</a:t>
            </a:r>
          </a:p>
          <a:p>
            <a:pPr marL="0" indent="0">
              <a:buNone/>
            </a:pPr>
            <a:r>
              <a:rPr lang="ru-RU" i="1" dirty="0" smtClean="0"/>
              <a:t>3. </a:t>
            </a:r>
            <a:r>
              <a:rPr lang="ru-RU" u="sng" dirty="0" smtClean="0"/>
              <a:t>Прямая речь</a:t>
            </a:r>
          </a:p>
          <a:p>
            <a:pPr marL="0" indent="0">
              <a:buNone/>
            </a:pPr>
            <a:r>
              <a:rPr lang="ru-RU" i="1" dirty="0" smtClean="0"/>
              <a:t>И молвил он, сверкнув очами: «Ребята, не Москва ль за нами?»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588420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Тире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1372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u="sng" dirty="0" smtClean="0"/>
              <a:t>Перечисление с обобщающим словом</a:t>
            </a:r>
          </a:p>
          <a:p>
            <a:pPr marL="0" indent="0">
              <a:buNone/>
            </a:pPr>
            <a:r>
              <a:rPr lang="ru-RU" i="1" dirty="0" smtClean="0"/>
              <a:t>Ни знатный род, ни красота, ни сила, ни богатство -</a:t>
            </a:r>
            <a:r>
              <a:rPr lang="ru-RU" b="1" i="1" dirty="0" smtClean="0"/>
              <a:t>ничто</a:t>
            </a:r>
            <a:r>
              <a:rPr lang="ru-RU" i="1" dirty="0" smtClean="0"/>
              <a:t> беды не может миновать.</a:t>
            </a:r>
          </a:p>
          <a:p>
            <a:pPr marL="0" indent="0">
              <a:buNone/>
            </a:pPr>
            <a:r>
              <a:rPr lang="ru-RU" i="1" dirty="0" smtClean="0"/>
              <a:t>Лиственные деревья6 осины, ольха, березки - еще голы.</a:t>
            </a:r>
          </a:p>
          <a:p>
            <a:pPr marL="0" indent="0">
              <a:buNone/>
            </a:pPr>
            <a:r>
              <a:rPr lang="ru-RU" i="1" dirty="0" smtClean="0"/>
              <a:t>2. </a:t>
            </a:r>
            <a:r>
              <a:rPr lang="ru-RU" u="sng" dirty="0" smtClean="0"/>
              <a:t>Сложное предложение</a:t>
            </a:r>
          </a:p>
          <a:p>
            <a:pPr marL="0" indent="0">
              <a:buNone/>
            </a:pPr>
            <a:r>
              <a:rPr lang="ru-RU" i="1" dirty="0" smtClean="0"/>
              <a:t>Ветер подул с гор - будет дождь</a:t>
            </a:r>
          </a:p>
          <a:p>
            <a:pPr marL="0" indent="0">
              <a:buNone/>
            </a:pPr>
            <a:r>
              <a:rPr lang="ru-RU" u="sng" dirty="0" smtClean="0"/>
              <a:t>3. Прямая речь</a:t>
            </a:r>
          </a:p>
          <a:p>
            <a:pPr marL="0" indent="0">
              <a:buNone/>
            </a:pPr>
            <a:r>
              <a:rPr lang="ru-RU" i="1" dirty="0" smtClean="0"/>
              <a:t>«Так вот он, океан!»-мысленно повторял </a:t>
            </a:r>
            <a:r>
              <a:rPr lang="ru-RU" i="1" dirty="0" err="1" smtClean="0"/>
              <a:t>Ашанин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3509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Тире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u="sng" dirty="0" smtClean="0"/>
              <a:t>Между подлежащим и сказуемым</a:t>
            </a:r>
          </a:p>
          <a:p>
            <a:pPr marL="0" indent="0">
              <a:buNone/>
            </a:pPr>
            <a:r>
              <a:rPr lang="ru-RU" i="1" dirty="0" smtClean="0"/>
              <a:t>Величайший патриотизм – страстное, беспредельное желание блага Родине.</a:t>
            </a:r>
          </a:p>
          <a:p>
            <a:pPr marL="0" indent="0">
              <a:buNone/>
            </a:pPr>
            <a:r>
              <a:rPr lang="ru-RU" i="1" dirty="0" smtClean="0"/>
              <a:t>Жить на свете – значит бороться и побеждать.</a:t>
            </a:r>
          </a:p>
          <a:p>
            <a:pPr marL="0" indent="0">
              <a:buNone/>
            </a:pPr>
            <a:r>
              <a:rPr lang="ru-RU" i="1" dirty="0" smtClean="0"/>
              <a:t>5. </a:t>
            </a:r>
            <a:r>
              <a:rPr lang="ru-RU" u="sng" dirty="0" smtClean="0"/>
              <a:t>Приложение (уточнение, а именно)</a:t>
            </a:r>
          </a:p>
          <a:p>
            <a:pPr marL="0" indent="0">
              <a:buNone/>
            </a:pPr>
            <a:r>
              <a:rPr lang="ru-RU" i="1" dirty="0" smtClean="0"/>
              <a:t>Основная директива-повышение качества продукции-выполняется успешно.</a:t>
            </a:r>
          </a:p>
          <a:p>
            <a:pPr marL="0" indent="0">
              <a:buNone/>
            </a:pPr>
            <a:r>
              <a:rPr lang="ru-RU" i="1" dirty="0" smtClean="0"/>
              <a:t>6. Замена слова (пропуск)</a:t>
            </a:r>
          </a:p>
          <a:p>
            <a:pPr marL="0" indent="0">
              <a:buNone/>
            </a:pPr>
            <a:r>
              <a:rPr lang="ru-RU" sz="2200" b="0" i="1" dirty="0" smtClean="0">
                <a:effectLst/>
                <a:latin typeface="Montserrat"/>
              </a:rPr>
              <a:t>Путешественникам доставались пушнина и надежные проводники по тундре.  Коренным жителям — медная посуда, соль, порох, язык и религия. </a:t>
            </a:r>
            <a:endParaRPr lang="ru-RU" sz="2200" i="1" dirty="0" smtClean="0"/>
          </a:p>
          <a:p>
            <a:pPr marL="0" indent="0">
              <a:buNone/>
            </a:pP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980690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Запятая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u="sng" dirty="0" smtClean="0"/>
              <a:t>ССП </a:t>
            </a:r>
          </a:p>
          <a:p>
            <a:pPr marL="0" indent="0">
              <a:buNone/>
            </a:pPr>
            <a:r>
              <a:rPr lang="ru-RU" i="1" dirty="0" smtClean="0"/>
              <a:t>Бурлила под кормой вода, и холодный ветер дул нам в лицо.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u="sng" dirty="0" smtClean="0"/>
              <a:t>СПП</a:t>
            </a:r>
          </a:p>
          <a:p>
            <a:pPr marL="0" indent="0">
              <a:buNone/>
            </a:pPr>
            <a:r>
              <a:rPr lang="ru-RU" i="1" dirty="0" smtClean="0"/>
              <a:t>Когда мы подходили к вокзалу, то услышали гудок поезда.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u="sng" dirty="0" smtClean="0"/>
              <a:t>БСП</a:t>
            </a:r>
          </a:p>
          <a:p>
            <a:pPr marL="0" indent="0">
              <a:buNone/>
            </a:pPr>
            <a:r>
              <a:rPr lang="ru-RU" i="1" dirty="0" smtClean="0"/>
              <a:t>Я уезжал, старуха вынесла мне гуся.</a:t>
            </a:r>
          </a:p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u="sng" dirty="0" smtClean="0"/>
              <a:t>Причастные и деепричастные обороты</a:t>
            </a:r>
            <a:r>
              <a:rPr lang="ru-RU" u="sng" dirty="0" smtClean="0"/>
              <a:t>.</a:t>
            </a:r>
          </a:p>
          <a:p>
            <a:pPr marL="0" indent="0">
              <a:buNone/>
            </a:pPr>
            <a:r>
              <a:rPr lang="ru-RU" u="sng" dirty="0" smtClean="0"/>
              <a:t>5. </a:t>
            </a:r>
            <a:r>
              <a:rPr lang="ru-RU" u="sng" dirty="0" err="1" smtClean="0"/>
              <a:t>Вводые</a:t>
            </a:r>
            <a:r>
              <a:rPr lang="ru-RU" u="sng" dirty="0" smtClean="0"/>
              <a:t> слова </a:t>
            </a:r>
            <a:r>
              <a:rPr lang="ru-RU" u="sng" smtClean="0"/>
              <a:t>и конструкции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559633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ru-RU" sz="2600" b="1" dirty="0" smtClean="0">
                <a:solidFill>
                  <a:srgbClr val="444444"/>
                </a:solidFill>
                <a:latin typeface="Montserrat"/>
                <a:ea typeface="+mn-ea"/>
                <a:cs typeface="+mn-cs"/>
              </a:rPr>
              <a:t>Алгоритм </a:t>
            </a:r>
            <a:r>
              <a:rPr lang="ru-RU" sz="2600" b="1" dirty="0">
                <a:solidFill>
                  <a:srgbClr val="444444"/>
                </a:solidFill>
                <a:latin typeface="Montserrat"/>
                <a:ea typeface="+mn-ea"/>
                <a:cs typeface="+mn-cs"/>
              </a:rPr>
              <a:t>выполнения 21 задания:</a:t>
            </a:r>
            <a:br>
              <a:rPr lang="ru-RU" sz="2600" b="1" dirty="0">
                <a:solidFill>
                  <a:srgbClr val="444444"/>
                </a:solidFill>
                <a:latin typeface="Montserra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77636"/>
            <a:ext cx="10515600" cy="55418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1. Внимательно прочитайте задание, вам будет необходимо найти предложения, в которых один из знаков препинания (ТИРЕ, или ДВОЕТОЧИЕ, или ЗАПЯТАЯ) ставится в соответствии с одним и тем же правилом.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2. Выпишите номера предложений, в которых есть искомый знак препинания.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3. Напротив каждого предложения напишите в черновике, каким правилом объясняется этот знак.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Например, 1-между </a:t>
            </a:r>
            <a:r>
              <a:rPr lang="ru-RU" b="0" i="0" dirty="0" err="1" smtClean="0">
                <a:effectLst/>
                <a:latin typeface="Montserrat"/>
              </a:rPr>
              <a:t>подлеж</a:t>
            </a:r>
            <a:r>
              <a:rPr lang="ru-RU" b="0" i="0" dirty="0" smtClean="0">
                <a:effectLst/>
                <a:latin typeface="Montserrat"/>
              </a:rPr>
              <a:t>. и сказ. 2 - приложение и т.д.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4. Запишите номера предложений, в которых пунктуационное правило одинаковое.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Будьте внимательны! могут быть разные вариации ответов.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779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3130"/>
          </a:xfrm>
        </p:spPr>
        <p:txBody>
          <a:bodyPr>
            <a:normAutofit fontScale="90000"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dirty="0" smtClean="0"/>
              <a:t>Практика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64" y="928256"/>
            <a:ext cx="11159836" cy="56387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900" b="1" i="0" dirty="0" smtClean="0">
                <a:effectLst/>
                <a:latin typeface="Montserrat"/>
              </a:rPr>
              <a:t>Найдите предложения, в которых ТИРЕ ставится в соответствии с одним и тем же правилом пунктуации. Запишите номера этих предложений. </a:t>
            </a: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Montserrat"/>
              </a:rPr>
              <a:t>(1) </a:t>
            </a:r>
            <a:r>
              <a:rPr lang="ru-RU" b="0" i="0" dirty="0" err="1" smtClean="0">
                <a:effectLst/>
                <a:latin typeface="Montserrat"/>
              </a:rPr>
              <a:t>Хатангский</a:t>
            </a:r>
            <a:r>
              <a:rPr lang="ru-RU" b="0" i="0" dirty="0" smtClean="0">
                <a:effectLst/>
                <a:latin typeface="Montserrat"/>
              </a:rPr>
              <a:t> тракт — торговый путь на северо-западе полуострова Таймыр, проложенный русскими купцами в XVII веке. (2)В XIX столетии здесь сформировался отдельный этнос — долганы, самый молодой из малочисленных народов Таймыра, впитавший традиции эвенков, якутов и других северных народностей. (3) На картах XIX века </a:t>
            </a:r>
            <a:r>
              <a:rPr lang="ru-RU" b="0" i="0" dirty="0" err="1" smtClean="0">
                <a:effectLst/>
                <a:latin typeface="Montserrat"/>
              </a:rPr>
              <a:t>Хатангский</a:t>
            </a:r>
            <a:r>
              <a:rPr lang="ru-RU" b="0" i="0" dirty="0" smtClean="0">
                <a:effectLst/>
                <a:latin typeface="Montserrat"/>
              </a:rPr>
              <a:t> тракт выглядит как пунктирная линия, вытянутая от современной Дудинки в сторону моря Лаптевых. (4)К северу от тракта простирается тундра, к югу — неприступное плато </a:t>
            </a:r>
            <a:r>
              <a:rPr lang="ru-RU" b="0" i="0" dirty="0" err="1" smtClean="0">
                <a:effectLst/>
                <a:latin typeface="Montserrat"/>
              </a:rPr>
              <a:t>Путорана</a:t>
            </a:r>
            <a:r>
              <a:rPr lang="ru-RU" b="0" i="0" dirty="0" smtClean="0">
                <a:effectLst/>
                <a:latin typeface="Montserrat"/>
              </a:rPr>
              <a:t>. (5) Каждая точка линии — обустроенное жилище (зимовье), где можно было переждать непогоду и холода. (6) Большинство зимовий закладывалось русскими первопроходцами, поэтому </a:t>
            </a:r>
            <a:r>
              <a:rPr lang="ru-RU" b="0" i="0" dirty="0" err="1" smtClean="0">
                <a:effectLst/>
                <a:latin typeface="Montserrat"/>
              </a:rPr>
              <a:t>Хатангский</a:t>
            </a:r>
            <a:r>
              <a:rPr lang="ru-RU" b="0" i="0" dirty="0" smtClean="0">
                <a:effectLst/>
                <a:latin typeface="Montserrat"/>
              </a:rPr>
              <a:t> тракт часто называли «большой русской дорогой». (7) По </a:t>
            </a:r>
            <a:r>
              <a:rPr lang="ru-RU" b="0" i="0" dirty="0" err="1" smtClean="0">
                <a:effectLst/>
                <a:latin typeface="Montserrat"/>
              </a:rPr>
              <a:t>Хатангскому</a:t>
            </a:r>
            <a:r>
              <a:rPr lang="ru-RU" b="0" i="0" dirty="0" smtClean="0">
                <a:effectLst/>
                <a:latin typeface="Montserrat"/>
              </a:rPr>
              <a:t> тракту ездили купцы, ученые и проповедники. (8) Путешественникам доставались пушнина и надежные проводники по тундре. (9) Коренным жителям — медная посуда, соль, порох, язык и религия.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440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 smtClean="0">
                <a:solidFill>
                  <a:srgbClr val="444444"/>
                </a:solidFill>
                <a:effectLst/>
                <a:latin typeface="Montserrat"/>
              </a:rPr>
              <a:t>15 </a:t>
            </a:r>
            <a:r>
              <a:rPr lang="ru-RU" b="1" i="0" dirty="0" smtClean="0">
                <a:solidFill>
                  <a:srgbClr val="B8312F"/>
                </a:solidFill>
                <a:effectLst/>
                <a:latin typeface="Montserrat"/>
              </a:rPr>
              <a:t>ИЛИ</a:t>
            </a:r>
            <a:r>
              <a:rPr lang="ru-RU" b="0" i="0" dirty="0" smtClean="0">
                <a:solidFill>
                  <a:srgbClr val="444444"/>
                </a:solidFill>
                <a:effectLst/>
                <a:latin typeface="Montserrat"/>
              </a:rPr>
              <a:t> 49. Не нужно записывать все цифры, только те, предложения, в которых постановка объясняется одним и тем же правилом.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762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326</Words>
  <Application>Microsoft Office PowerPoint</Application>
  <PresentationFormat>Широкоэкранный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Montserrat</vt:lpstr>
      <vt:lpstr>Тема Office</vt:lpstr>
      <vt:lpstr>Теория и практика задание 21 из ЕГЭ по русскому языку</vt:lpstr>
      <vt:lpstr>Задание 21 Пунктуационный анализ</vt:lpstr>
      <vt:lpstr>Двоеточие</vt:lpstr>
      <vt:lpstr>Тире </vt:lpstr>
      <vt:lpstr>Тире </vt:lpstr>
      <vt:lpstr>Запятая</vt:lpstr>
      <vt:lpstr>Алгоритм выполнения 21 задания: </vt:lpstr>
      <vt:lpstr>Практика</vt:lpstr>
      <vt:lpstr>Ответ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21 Пунктуационный анализ</dc:title>
  <dc:creator>user</dc:creator>
  <cp:lastModifiedBy>user</cp:lastModifiedBy>
  <cp:revision>6</cp:revision>
  <dcterms:created xsi:type="dcterms:W3CDTF">2022-02-17T03:40:22Z</dcterms:created>
  <dcterms:modified xsi:type="dcterms:W3CDTF">2022-05-16T03:21:40Z</dcterms:modified>
</cp:coreProperties>
</file>