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3" r:id="rId5"/>
    <p:sldId id="262" r:id="rId6"/>
    <p:sldId id="264" r:id="rId7"/>
    <p:sldId id="257" r:id="rId8"/>
    <p:sldId id="258" r:id="rId9"/>
    <p:sldId id="261" r:id="rId10"/>
    <p:sldId id="271" r:id="rId11"/>
    <p:sldId id="269" r:id="rId12"/>
    <p:sldId id="266" r:id="rId13"/>
    <p:sldId id="267" r:id="rId14"/>
    <p:sldId id="265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332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90D4B-96D4-4EFC-8265-662F2A0D3C9A}" type="datetimeFigureOut">
              <a:rPr lang="ru-RU" smtClean="0"/>
              <a:pPr/>
              <a:t>14.05.2022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6BC8202-DF99-4057-8369-BC5FA8082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90D4B-96D4-4EFC-8265-662F2A0D3C9A}" type="datetimeFigureOut">
              <a:rPr lang="ru-RU" smtClean="0"/>
              <a:pPr/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C8202-DF99-4057-8369-BC5FA8082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90D4B-96D4-4EFC-8265-662F2A0D3C9A}" type="datetimeFigureOut">
              <a:rPr lang="ru-RU" smtClean="0"/>
              <a:pPr/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C8202-DF99-4057-8369-BC5FA8082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90D4B-96D4-4EFC-8265-662F2A0D3C9A}" type="datetimeFigureOut">
              <a:rPr lang="ru-RU" smtClean="0"/>
              <a:pPr/>
              <a:t>14.05.2022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6BC8202-DF99-4057-8369-BC5FA8082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90D4B-96D4-4EFC-8265-662F2A0D3C9A}" type="datetimeFigureOut">
              <a:rPr lang="ru-RU" smtClean="0"/>
              <a:pPr/>
              <a:t>14.05.2022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C8202-DF99-4057-8369-BC5FA80821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90D4B-96D4-4EFC-8265-662F2A0D3C9A}" type="datetimeFigureOut">
              <a:rPr lang="ru-RU" smtClean="0"/>
              <a:pPr/>
              <a:t>14.05.2022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C8202-DF99-4057-8369-BC5FA8082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90D4B-96D4-4EFC-8265-662F2A0D3C9A}" type="datetimeFigureOut">
              <a:rPr lang="ru-RU" smtClean="0"/>
              <a:pPr/>
              <a:t>14.05.2022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6BC8202-DF99-4057-8369-BC5FA80821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90D4B-96D4-4EFC-8265-662F2A0D3C9A}" type="datetimeFigureOut">
              <a:rPr lang="ru-RU" smtClean="0"/>
              <a:pPr/>
              <a:t>14.05.2022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C8202-DF99-4057-8369-BC5FA8082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90D4B-96D4-4EFC-8265-662F2A0D3C9A}" type="datetimeFigureOut">
              <a:rPr lang="ru-RU" smtClean="0"/>
              <a:pPr/>
              <a:t>14.05.2022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C8202-DF99-4057-8369-BC5FA8082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90D4B-96D4-4EFC-8265-662F2A0D3C9A}" type="datetimeFigureOut">
              <a:rPr lang="ru-RU" smtClean="0"/>
              <a:pPr/>
              <a:t>14.05.2022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C8202-DF99-4057-8369-BC5FA8082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90D4B-96D4-4EFC-8265-662F2A0D3C9A}" type="datetimeFigureOut">
              <a:rPr lang="ru-RU" smtClean="0"/>
              <a:pPr/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C8202-DF99-4057-8369-BC5FA80821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5D90D4B-96D4-4EFC-8265-662F2A0D3C9A}" type="datetimeFigureOut">
              <a:rPr lang="ru-RU" smtClean="0"/>
              <a:pPr/>
              <a:t>14.05.2022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6BC8202-DF99-4057-8369-BC5FA80821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412776"/>
            <a:ext cx="80581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ПОЧЕМУ ВАЖНЫ ЗАКОНЫ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2290" name="Picture 2" descr="https://fsd.multiurok.ru/html/2017/03/30/s_58dd61d457f11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3429000"/>
            <a:ext cx="5199901" cy="29249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                   РЕФЛЕКСИЯ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Picture 2" descr="C:\Users\Admin\Desktop\20220514_145629.jpg"/>
          <p:cNvPicPr>
            <a:picLocks noChangeAspect="1" noChangeArrowheads="1"/>
          </p:cNvPicPr>
          <p:nvPr/>
        </p:nvPicPr>
        <p:blipFill>
          <a:blip r:embed="rId2" cstate="print"/>
          <a:srcRect l="6837" r="20841"/>
          <a:stretch>
            <a:fillRect/>
          </a:stretch>
        </p:blipFill>
        <p:spPr bwMode="auto">
          <a:xfrm rot="5400000">
            <a:off x="1751686" y="1496786"/>
            <a:ext cx="5280589" cy="46805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фото открытый урок\IMG-20220222-WA0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193" y="533400"/>
            <a:ext cx="8041348" cy="49838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IMG-20220222-WA0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476672"/>
            <a:ext cx="5350480" cy="6093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фото открытый урок\IMG-20220222-WA0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5825" y="-1485900"/>
            <a:ext cx="7372350" cy="9829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фото открытый урок\IMG-20220222-WA0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692696"/>
            <a:ext cx="7416824" cy="55626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фото открытый урок\IMG-20220222-WA0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76672"/>
            <a:ext cx="4444795" cy="59263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диаграмме Представлены  результаты ( % от числа опрошенных)социологического опроса    старшеклассников, ответивших на вопрос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«Считаете ли ВЫ законы справедливыми?» </a:t>
            </a:r>
            <a:b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2564904"/>
            <a:ext cx="792088" cy="216024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2852936"/>
            <a:ext cx="648072" cy="187220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987824" y="4293096"/>
            <a:ext cx="792088" cy="43204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79912" y="4437112"/>
            <a:ext cx="720080" cy="288032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148064" y="2996952"/>
            <a:ext cx="576064" cy="36004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148064" y="3501008"/>
            <a:ext cx="576064" cy="3600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148064" y="4077072"/>
            <a:ext cx="576064" cy="36004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148064" y="4581128"/>
            <a:ext cx="648072" cy="36004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1547664" y="4797153"/>
            <a:ext cx="504056" cy="2160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5B3D7"/>
                </a:solidFill>
                <a:effectLst/>
                <a:latin typeface="Arial Black"/>
              </a:rPr>
              <a:t>40,5%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95B3D7"/>
              </a:solidFill>
              <a:effectLst/>
              <a:latin typeface="Arial Black"/>
            </a:endParaRPr>
          </a:p>
        </p:txBody>
      </p:sp>
      <p:sp>
        <p:nvSpPr>
          <p:cNvPr id="1030" name="WordArt 6"/>
          <p:cNvSpPr>
            <a:spLocks noChangeArrowheads="1" noChangeShapeType="1" noTextEdit="1"/>
          </p:cNvSpPr>
          <p:nvPr/>
        </p:nvSpPr>
        <p:spPr bwMode="auto">
          <a:xfrm>
            <a:off x="2339753" y="4797153"/>
            <a:ext cx="576063" cy="21602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548DD4"/>
                </a:solidFill>
                <a:effectLst/>
                <a:latin typeface="Arial Black"/>
              </a:rPr>
              <a:t>37,8%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548DD4"/>
              </a:solidFill>
              <a:effectLst/>
              <a:latin typeface="Arial Black"/>
            </a:endParaRPr>
          </a:p>
        </p:txBody>
      </p:sp>
      <p:sp>
        <p:nvSpPr>
          <p:cNvPr id="1031" name="WordArt 7"/>
          <p:cNvSpPr>
            <a:spLocks noChangeArrowheads="1" noChangeShapeType="1" noTextEdit="1"/>
          </p:cNvSpPr>
          <p:nvPr/>
        </p:nvSpPr>
        <p:spPr bwMode="auto">
          <a:xfrm>
            <a:off x="3131840" y="4797152"/>
            <a:ext cx="576064" cy="2160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548DD4"/>
                </a:solidFill>
                <a:effectLst/>
                <a:latin typeface="Arial Black"/>
              </a:rPr>
              <a:t>13,5%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548DD4"/>
              </a:solidFill>
              <a:effectLst/>
              <a:latin typeface="Arial Black"/>
            </a:endParaRPr>
          </a:p>
        </p:txBody>
      </p:sp>
      <p:sp>
        <p:nvSpPr>
          <p:cNvPr id="1032" name="WordArt 8"/>
          <p:cNvSpPr>
            <a:spLocks noChangeArrowheads="1" noChangeShapeType="1" noTextEdit="1"/>
          </p:cNvSpPr>
          <p:nvPr/>
        </p:nvSpPr>
        <p:spPr bwMode="auto">
          <a:xfrm>
            <a:off x="3923928" y="4797152"/>
            <a:ext cx="432048" cy="2160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548DD4"/>
                </a:solidFill>
                <a:effectLst/>
                <a:latin typeface="Arial Black"/>
              </a:rPr>
              <a:t>8,1%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548DD4"/>
              </a:solidFill>
              <a:effectLst/>
              <a:latin typeface="Arial Black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6084168" y="4077072"/>
            <a:ext cx="19715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-НЕТ/Скорее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НЕТ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156176" y="3573016"/>
            <a:ext cx="5854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-ДА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868144" y="2996952"/>
            <a:ext cx="1391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Скорее ДА</a:t>
            </a: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5940152" y="4581128"/>
            <a:ext cx="25922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-Затрудняюсь ответить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 descr="https://www.s-vfu.ru/upload/iblock/6e2/6e260f3daac54d1a0481c2a8c105a2d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980728"/>
            <a:ext cx="7214766" cy="54252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8614792" cy="288032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cs typeface="Times New Roman" pitchFamily="18" charset="0"/>
              </a:rPr>
              <a:t>Творческие работы      учащихся   7   -</a:t>
            </a:r>
            <a:r>
              <a:rPr lang="ru-RU" sz="4800" dirty="0" err="1" smtClean="0">
                <a:solidFill>
                  <a:srgbClr val="FF0000"/>
                </a:solidFill>
                <a:cs typeface="Times New Roman" pitchFamily="18" charset="0"/>
              </a:rPr>
              <a:t>х</a:t>
            </a:r>
            <a:r>
              <a:rPr lang="ru-RU" sz="4800" dirty="0" smtClean="0">
                <a:solidFill>
                  <a:srgbClr val="FF0000"/>
                </a:solidFill>
                <a:cs typeface="Times New Roman" pitchFamily="18" charset="0"/>
              </a:rPr>
              <a:t> классов</a:t>
            </a:r>
            <a:br>
              <a:rPr lang="ru-RU" sz="4800" dirty="0" smtClean="0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4800" dirty="0" smtClean="0">
                <a:solidFill>
                  <a:srgbClr val="FF0000"/>
                </a:solidFill>
                <a:cs typeface="Times New Roman" pitchFamily="18" charset="0"/>
              </a:rPr>
              <a:t>Тема:   </a:t>
            </a:r>
            <a:br>
              <a:rPr lang="ru-RU" sz="4800" dirty="0" smtClean="0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4800" dirty="0" smtClean="0">
                <a:solidFill>
                  <a:srgbClr val="FF0000"/>
                </a:solidFill>
                <a:cs typeface="Times New Roman" pitchFamily="18" charset="0"/>
              </a:rPr>
              <a:t>  Если законы отменить…….</a:t>
            </a:r>
            <a:endParaRPr lang="ru-RU" sz="4800" dirty="0">
              <a:solidFill>
                <a:srgbClr val="FF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20220217_1133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0"/>
            <a:ext cx="6840760" cy="6588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772816"/>
            <a:ext cx="8299648" cy="136815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</a:rPr>
              <a:t>Группа</a:t>
            </a:r>
            <a:r>
              <a:rPr lang="ru-RU" b="1" dirty="0" smtClean="0">
                <a:solidFill>
                  <a:srgbClr val="C00000"/>
                </a:solidFill>
              </a:rPr>
              <a:t> 4.  Работа с документом     «Жил на свете человек» 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/>
          <p:nvPr/>
        </p:nvPicPr>
        <p:blipFill>
          <a:blip r:embed="rId2" cstate="print"/>
          <a:stretch/>
        </p:blipFill>
        <p:spPr>
          <a:xfrm>
            <a:off x="1115616" y="1268760"/>
            <a:ext cx="5318521" cy="3341339"/>
          </a:xfrm>
          <a:prstGeom prst="rect">
            <a:avLst/>
          </a:prstGeom>
        </p:spPr>
      </p:pic>
      <p:pic>
        <p:nvPicPr>
          <p:cNvPr id="3" name="Picture 6"/>
          <p:cNvPicPr/>
          <p:nvPr/>
        </p:nvPicPr>
        <p:blipFill>
          <a:blip r:embed="rId3" cstate="print"/>
          <a:stretch/>
        </p:blipFill>
        <p:spPr>
          <a:xfrm>
            <a:off x="5436096" y="764704"/>
            <a:ext cx="3096344" cy="2140446"/>
          </a:xfrm>
          <a:prstGeom prst="rect">
            <a:avLst/>
          </a:prstGeom>
        </p:spPr>
      </p:pic>
      <p:pic>
        <p:nvPicPr>
          <p:cNvPr id="4" name="Picture 4"/>
          <p:cNvPicPr/>
          <p:nvPr/>
        </p:nvPicPr>
        <p:blipFill>
          <a:blip r:embed="rId4" cstate="print"/>
          <a:stretch/>
        </p:blipFill>
        <p:spPr>
          <a:xfrm>
            <a:off x="6516216" y="3356992"/>
            <a:ext cx="1734691" cy="11521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7584" y="4869160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КАКИМИ </a:t>
            </a:r>
            <a:r>
              <a:rPr lang="ru-RU" b="1" dirty="0" smtClean="0"/>
              <a:t>    </a:t>
            </a:r>
            <a:r>
              <a:rPr lang="ru-RU" b="1" dirty="0" smtClean="0">
                <a:solidFill>
                  <a:srgbClr val="FF0000"/>
                </a:solidFill>
              </a:rPr>
              <a:t>ЗАКОННЫМИ     ВОЗМОЖНОСТЯМИ  </a:t>
            </a:r>
            <a:r>
              <a:rPr lang="ru-RU" b="1" dirty="0"/>
              <a:t>В </a:t>
            </a:r>
            <a:r>
              <a:rPr lang="ru-RU" b="1" dirty="0" smtClean="0"/>
              <a:t> НАШЕ </a:t>
            </a:r>
            <a:r>
              <a:rPr lang="ru-RU" b="1" dirty="0" smtClean="0"/>
              <a:t>ВРЕМЯ     </a:t>
            </a:r>
            <a:r>
              <a:rPr lang="ru-RU" b="1" dirty="0"/>
              <a:t>МОГ ВОСПОЛЬЗОВАТЬСЯ </a:t>
            </a:r>
            <a:r>
              <a:rPr lang="ru-RU" b="1" dirty="0" smtClean="0"/>
              <a:t>   СОКРАТ</a:t>
            </a:r>
            <a:r>
              <a:rPr lang="ru-RU" b="1" dirty="0"/>
              <a:t>, </a:t>
            </a:r>
            <a:r>
              <a:rPr lang="ru-RU" b="1" dirty="0" smtClean="0"/>
              <a:t>   ДОКАЗЫВАЯ    СВОЮ    НЕВИНОВНОСТЬ?</a:t>
            </a:r>
            <a:endParaRPr lang="ru-RU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esktop\20220215_201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645024"/>
            <a:ext cx="2736304" cy="2660296"/>
          </a:xfrm>
          <a:prstGeom prst="rect">
            <a:avLst/>
          </a:prstGeom>
          <a:noFill/>
        </p:spPr>
      </p:pic>
      <p:pic>
        <p:nvPicPr>
          <p:cNvPr id="15363" name="Picture 3" descr="C:\Users\Admin\Desktop\20220215_20064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3" y="116632"/>
            <a:ext cx="4248472" cy="2669562"/>
          </a:xfrm>
          <a:prstGeom prst="rect">
            <a:avLst/>
          </a:prstGeom>
          <a:noFill/>
        </p:spPr>
      </p:pic>
      <p:pic>
        <p:nvPicPr>
          <p:cNvPr id="15364" name="Picture 4" descr="C:\Users\Admin\Desktop\20220215_2022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77038" y="2420888"/>
            <a:ext cx="2926416" cy="40401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80928"/>
            <a:ext cx="8686800" cy="2683768"/>
          </a:xfrm>
          <a:solidFill>
            <a:schemeClr val="accent4"/>
          </a:solidFill>
        </p:spPr>
        <p:txBody>
          <a:bodyPr>
            <a:normAutofit fontScale="90000"/>
          </a:bodyPr>
          <a:lstStyle/>
          <a:p>
            <a: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        На уроке  мы</a:t>
            </a:r>
            <a:b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выяснили,   что…..</a:t>
            </a:r>
            <a:b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доказали,    что…</a:t>
            </a:r>
            <a:b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убедились, что…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https://flyclipart.com/thumb2/business-man-21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4365104"/>
            <a:ext cx="1876373" cy="2492896"/>
          </a:xfrm>
          <a:prstGeom prst="rect">
            <a:avLst/>
          </a:prstGeom>
          <a:noFill/>
        </p:spPr>
      </p:pic>
      <p:pic>
        <p:nvPicPr>
          <p:cNvPr id="1028" name="Picture 4" descr="http://huyasou.com/wp-content/uploads/2014/12/1011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4664"/>
            <a:ext cx="2902694" cy="217702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491880" y="-16351"/>
            <a:ext cx="5256584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Цели урока: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На основе изучения главы 2 Конституции рассмотреть основные функции законов.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E36C0A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Выяснить,  в каких сферах общества   Основной закон устанавливает порядок;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E36C0A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Каким образом  Основной  закон  не позволяет  свободу превратить в вольницу;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E36C0A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Доказать, что Конституция Российской Федерации может являться образцом справедливости.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260</TotalTime>
  <Words>131</Words>
  <Application>Microsoft Office PowerPoint</Application>
  <PresentationFormat>Экран (4:3)</PresentationFormat>
  <Paragraphs>20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Слайд 1</vt:lpstr>
      <vt:lpstr>В диаграмме Представлены  результаты ( % от числа опрошенных)социологического опроса    старшеклассников, ответивших на вопрос «Считаете ли ВЫ законы справедливыми?»  </vt:lpstr>
      <vt:lpstr>Слайд 3</vt:lpstr>
      <vt:lpstr>Творческие работы      учащихся   7   -х классов Тема:      Если законы отменить…….</vt:lpstr>
      <vt:lpstr>Слайд 5</vt:lpstr>
      <vt:lpstr>Слайд 6</vt:lpstr>
      <vt:lpstr>Слайд 7</vt:lpstr>
      <vt:lpstr>Слайд 8</vt:lpstr>
      <vt:lpstr>                          На уроке  мы выяснили,   что….. доказали,    что… убедились, что… </vt:lpstr>
      <vt:lpstr>                   РЕФЛЕКСИЯ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28</cp:revision>
  <dcterms:created xsi:type="dcterms:W3CDTF">2022-02-15T22:37:18Z</dcterms:created>
  <dcterms:modified xsi:type="dcterms:W3CDTF">2022-05-14T05:01:39Z</dcterms:modified>
</cp:coreProperties>
</file>