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8" r:id="rId2"/>
    <p:sldId id="269" r:id="rId3"/>
    <p:sldId id="283" r:id="rId4"/>
    <p:sldId id="270" r:id="rId5"/>
    <p:sldId id="285" r:id="rId6"/>
    <p:sldId id="300" r:id="rId7"/>
    <p:sldId id="271" r:id="rId8"/>
    <p:sldId id="293" r:id="rId9"/>
    <p:sldId id="292" r:id="rId10"/>
    <p:sldId id="294" r:id="rId11"/>
    <p:sldId id="295" r:id="rId12"/>
    <p:sldId id="272" r:id="rId13"/>
    <p:sldId id="290" r:id="rId14"/>
    <p:sldId id="277" r:id="rId15"/>
    <p:sldId id="278" r:id="rId16"/>
    <p:sldId id="280" r:id="rId17"/>
    <p:sldId id="281" r:id="rId18"/>
    <p:sldId id="288" r:id="rId19"/>
    <p:sldId id="291" r:id="rId20"/>
    <p:sldId id="301" r:id="rId21"/>
    <p:sldId id="296" r:id="rId22"/>
    <p:sldId id="274" r:id="rId23"/>
    <p:sldId id="302" r:id="rId24"/>
    <p:sldId id="303" r:id="rId25"/>
    <p:sldId id="297" r:id="rId26"/>
    <p:sldId id="298" r:id="rId27"/>
    <p:sldId id="29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54" autoAdjust="0"/>
  </p:normalViewPr>
  <p:slideViewPr>
    <p:cSldViewPr>
      <p:cViewPr varScale="1">
        <p:scale>
          <a:sx n="83" d="100"/>
          <a:sy n="83" d="100"/>
        </p:scale>
        <p:origin x="14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69A21-ACAA-4FFF-A6A4-79B7342ADF2D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2921B-0FCA-4267-83E6-F0C355BC4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44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A2921B-0FCA-4267-83E6-F0C355BC422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81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614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772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26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76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04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071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243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423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640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0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07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0"/>
            <a:ext cx="8964488" cy="6741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1D49C-202C-4684-9AE4-F0FE0243FF71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43052-CE58-48A0-8D76-73F46A4504F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147" y="-418740"/>
            <a:ext cx="9445147" cy="707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2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0"/>
            <a:ext cx="5367175" cy="56938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ТЕХНОЛОГИЯ</a:t>
            </a:r>
          </a:p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/>
            </a:r>
            <a:b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</a:br>
            <a: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«ГОВОРЯЩАЯ </a:t>
            </a:r>
          </a:p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СТЕНА»</a:t>
            </a:r>
          </a:p>
          <a:p>
            <a:pPr algn="ctr"/>
            <a:endParaRPr lang="ru-RU" sz="54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  <a:p>
            <a:pPr algn="ctr"/>
            <a:endParaRPr lang="ru-RU" sz="5400" b="1" dirty="0" smtClean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  <a:p>
            <a:pPr algn="ctr"/>
            <a:r>
              <a:rPr lang="ru-RU" sz="2000" b="1" dirty="0" smtClean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Подготовили: Рагозина О.В</a:t>
            </a:r>
          </a:p>
          <a:p>
            <a:pPr algn="ctr"/>
            <a:r>
              <a:rPr lang="ru-RU" sz="2000" b="1" dirty="0" smtClean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                                   Комарницкая Л.Л</a:t>
            </a:r>
            <a:endParaRPr lang="ru-RU" sz="2000" b="1" dirty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884368" y="5882506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9207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069905" cy="547260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23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3785"/>
            <a:ext cx="9275940" cy="561662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0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C\Pictures\интер игры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137" y="3429000"/>
            <a:ext cx="4798351" cy="310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интер игр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107" y="-99392"/>
            <a:ext cx="471601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Liberation Serif" panose="02020603050405020304" pitchFamily="18" charset="0"/>
              </a:rPr>
              <a:t>Интерактивные игры</a:t>
            </a:r>
            <a:endParaRPr lang="ru-RU" b="1" dirty="0">
              <a:solidFill>
                <a:srgbClr val="FF0000"/>
              </a:solidFill>
              <a:latin typeface="Liberation Serif" panose="02020603050405020304" pitchFamily="18" charset="0"/>
            </a:endParaRPr>
          </a:p>
        </p:txBody>
      </p:sp>
      <p:pic>
        <p:nvPicPr>
          <p:cNvPr id="6" name="Picture 3" descr="C:\Users\PC\Pictures\планшет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3789040"/>
            <a:ext cx="4192766" cy="275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PC\Pictures\планшет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2" t="12772" r="3668" b="12942"/>
          <a:stretch/>
        </p:blipFill>
        <p:spPr bwMode="auto">
          <a:xfrm>
            <a:off x="-118341" y="692696"/>
            <a:ext cx="410445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004434" y="6450965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5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76056" y="0"/>
            <a:ext cx="3610744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БИЗИБОРД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28097"/>
            <a:ext cx="5055546" cy="6742113"/>
          </a:xfrm>
        </p:spPr>
      </p:pic>
      <p:pic>
        <p:nvPicPr>
          <p:cNvPr id="6" name="Picture 2" descr="C:\Users\PC\Pictures\бизиборд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88840"/>
            <a:ext cx="3955860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4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C\Pictures\Садик\IMG_20200203_1749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262648" y="-24078056"/>
            <a:ext cx="135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C\Pictures\Садик\IMG_20200203_1749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217857" cy="602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\Pictures\Садик\IMG_20200203_1749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963" y="188640"/>
            <a:ext cx="4795915" cy="602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86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C\Pictures\пан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1"/>
            <a:ext cx="5760640" cy="392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Liberation Serif" panose="02020603050405020304" pitchFamily="18" charset="0"/>
              </a:rPr>
              <a:t>                                        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Сенсорное панно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  <p:pic>
        <p:nvPicPr>
          <p:cNvPr id="7171" name="Picture 3" descr="C:\Users\PC\Pictures\панно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89487"/>
            <a:ext cx="386527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cdn.imgbb.ru/user/166/1665529/201506/be1e19c8e9f4e1bbb38004acef460b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t="5543" r="3457" b="15980"/>
          <a:stretch/>
        </p:blipFill>
        <p:spPr bwMode="auto">
          <a:xfrm>
            <a:off x="4355976" y="3889487"/>
            <a:ext cx="4359022" cy="272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051749" y="6410357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40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390534" y="0"/>
            <a:ext cx="8964488" cy="674136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Liberation Serif" panose="02020603050405020304" pitchFamily="18" charset="0"/>
              </a:rPr>
              <a:t>                                                                  </a:t>
            </a:r>
            <a:r>
              <a:rPr lang="ru-RU" b="1" dirty="0" smtClean="0">
                <a:latin typeface="Liberation Serif" panose="02020603050405020304" pitchFamily="18" charset="0"/>
              </a:rPr>
              <a:t>  Ширмы</a:t>
            </a:r>
            <a:endParaRPr lang="ru-RU" b="1" dirty="0">
              <a:latin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6420374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PC\Pictures\ширмы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86041"/>
            <a:ext cx="6626068" cy="336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PC\Pictures\ширмы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7"/>
          <a:stretch/>
        </p:blipFill>
        <p:spPr bwMode="auto">
          <a:xfrm>
            <a:off x="3826092" y="2636912"/>
            <a:ext cx="5297847" cy="380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12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PC\Pictures\ширм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166" y="-14815"/>
            <a:ext cx="9208166" cy="624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8424" y="6472204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45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" y="-171400"/>
            <a:ext cx="5724128" cy="4293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" y="3500623"/>
            <a:ext cx="4334179" cy="3250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74852"/>
            <a:ext cx="3255826" cy="4341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5618677" y="-171400"/>
            <a:ext cx="3610744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ВОЛШЕБНЫЙ КОМОДИК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9214" y="6408918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99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" t="1730" r="3886" b="3215"/>
          <a:stretch/>
        </p:blipFill>
        <p:spPr>
          <a:xfrm>
            <a:off x="-108520" y="-171400"/>
            <a:ext cx="5712652" cy="6870623"/>
          </a:xfr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5652120" y="332656"/>
            <a:ext cx="361074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Проект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 «Новогодние чудеса»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2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483" y="116632"/>
            <a:ext cx="6379096" cy="63790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72" y="0"/>
            <a:ext cx="4481620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latin typeface="Liberation Serif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Monotype Corsiva" panose="03010101010201010101" pitchFamily="66" charset="0"/>
              </a:rPr>
              <a:t>« Воспитывает всё: люди, вещи , явления , но прежде всего и дольше всего –люди , из них на  первом месте – родители и </a:t>
            </a:r>
            <a:r>
              <a:rPr lang="ru-RU" b="1" dirty="0" smtClean="0">
                <a:latin typeface="Monotype Corsiva" panose="03010101010201010101" pitchFamily="66" charset="0"/>
              </a:rPr>
              <a:t>педагоги»</a:t>
            </a:r>
          </a:p>
          <a:p>
            <a:pPr marL="0" indent="0">
              <a:buNone/>
            </a:pPr>
            <a:endParaRPr lang="ru-RU" sz="2400" b="1" dirty="0">
              <a:latin typeface="Monotype Corsiva" panose="03010101010201010101" pitchFamily="66" charset="0"/>
            </a:endParaRPr>
          </a:p>
          <a:p>
            <a:pPr marL="0" indent="0" algn="r">
              <a:buNone/>
            </a:pPr>
            <a:r>
              <a:rPr lang="ru-RU" sz="2400" dirty="0" smtClean="0">
                <a:latin typeface="Liberation Serif" panose="02020603050405020304" pitchFamily="18" charset="0"/>
              </a:rPr>
              <a:t>А.С. Макаренко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292210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5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510">
            <a:off x="-417126" y="-382800"/>
            <a:ext cx="5089612" cy="6108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512" y="1268760"/>
            <a:ext cx="5570960" cy="59339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92280" y="6444495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8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geppa\Desktop\2022-04-07_18-09-3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3131840" cy="3068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881" y="-315416"/>
            <a:ext cx="4702119" cy="3671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996952"/>
            <a:ext cx="5890348" cy="35390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68144" y="3717032"/>
            <a:ext cx="3275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Проект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«Вперед, в космические дали»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4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331912" y="152400"/>
            <a:ext cx="8964488" cy="6741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55385"/>
            <a:ext cx="6696744" cy="502255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580112" y="0"/>
            <a:ext cx="3275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Лепбук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 «Веселые матрешки»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77631"/>
            <a:ext cx="4314527" cy="574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0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331912" y="152400"/>
            <a:ext cx="8964488" cy="6741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/>
          </a:p>
        </p:txBody>
      </p:sp>
      <p:pic>
        <p:nvPicPr>
          <p:cNvPr id="5122" name="Picture 2" descr="https://cdn5.imgbb.ru/user/76/767431/201511/a5885b411051659fccef1f8ea7b0dc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r="15564"/>
          <a:stretch/>
        </p:blipFill>
        <p:spPr bwMode="auto">
          <a:xfrm>
            <a:off x="467544" y="-315416"/>
            <a:ext cx="7180042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0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331912" y="152400"/>
            <a:ext cx="8964488" cy="6741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159823"/>
            <a:ext cx="87129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ИГРЫ МОЖНО ПРОВОДИТЬ НА «ГОВОРЯЩЕЙ </a:t>
            </a:r>
            <a:r>
              <a:rPr lang="ru-RU" sz="2000" b="1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СТЕНЕ»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 </a:t>
            </a:r>
            <a:r>
              <a:rPr lang="ru-RU" sz="2000" b="1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развития изобразительных способностей: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Дорисуй лучики солнышку», «Нарисуй дорожку», «Дорисуй человека»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 </a:t>
            </a:r>
            <a:r>
              <a:rPr lang="ru-RU" sz="2000" b="1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ФЭМП: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«Подбери по размеру», «Выложи столько же, сколько…»,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«Расставь от низкого до самого высокого и наоборот», «Найди соседа», «Посчитай и подбери гараж для машины», «Выложи в соответствии с цифрами», «Больше или меньше», «Посчитай и </a:t>
            </a:r>
            <a:r>
              <a:rPr lang="ru-RU" sz="2000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запиши»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Речевые игры и игры с элементами обучения грамоте:</a:t>
            </a:r>
            <a:endParaRPr lang="ru-RU" sz="2000" dirty="0" smtClean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000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как кричит», «Скажи словечко», «Выложи правильно и расскажи»,    «Кто где?»,  «Составь слово», «Какой первый звук в слове», «Найди пропущенный слог», «Сложи букву» и так </a:t>
            </a:r>
            <a:r>
              <a:rPr lang="ru-RU" sz="2000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далее.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Логические </a:t>
            </a:r>
            <a:r>
              <a:rPr lang="ru-RU" sz="2000" b="1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игры: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«Что сначала, а что потом…», «Что лишнее», «Соотнеси геометрическую фигуру с предметом», «Лабиринт».</a:t>
            </a:r>
            <a:endParaRPr lang="ru-RU" sz="2000" dirty="0"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7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Pictures\Юля тлф\IMG_20200305_1723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-42512104"/>
            <a:ext cx="29718000" cy="39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5" y="116632"/>
            <a:ext cx="8338107" cy="645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К размещенному на «говорящей стене» материалу предъявляются определенные санитарные, эстетические требования, а также требования федерального государственного стандарта дошкольного образования;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-изображения на стенах должны быть понятны детям и не вызывать отрицательных эмоций;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 используемые материалы должны быть качественными, прочными, безопасными и поддаваться чистке;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 при выборе цветов необходимо избегать резких контрастных оттенков, </a:t>
            </a:r>
            <a:r>
              <a:rPr lang="ru-RU" sz="2000" i="1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(например, большого количества красного, черного).</a:t>
            </a: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Лучше всего использовать те цвета, которые способствуют спокойствию и безопасности;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-оформление стен в группе должно быть приближенным к домашним (не офисный стиль);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 каждый элемент должен работать, а не просто присутствовать (четко понимать);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 учитывать освещение (достаточное для изучения «говорящей стены»);</a:t>
            </a:r>
            <a:b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 качество иллюстраций (и «детский» уровень исполнения, и «профессиональный»)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19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Pictures\Юля тлф\IMG_20200305_1723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-42512104"/>
            <a:ext cx="29718000" cy="39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16632"/>
            <a:ext cx="8352928" cy="3033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детей не должна регламентироваться педагогом. Педагог не должен руководить ребенком, а уважать его интересы, индивидуальные особенности развития.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должен наблюдать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не вмешиваться. Не навязывать темп выполнения, не предлагать способов решения, не оценивать шаги к его выполнению, не подталкивать к правильному решению, не предлагать его в случае затруднения. Только тогда, </a:t>
            </a: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говорящая стена» выполнит функцию путеводителя по образовательным маршрутам, которые ребенок выбирает самостоятельно.</a:t>
            </a:r>
            <a:endParaRPr lang="ru-RU" sz="2000" dirty="0"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static.wixstatic.com/media/317945_6dc7b4eaa26c4c8da04845e08a0b3ee2.jpg/v1/fill/w_1000,h_648,al_c,q_90/317945_6dc7b4eaa26c4c8da04845e08a0b3e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031782"/>
            <a:ext cx="5904656" cy="38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64026" y="6309320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7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Pictures\Юля тлф\IMG_20200305_1723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-42512104"/>
            <a:ext cx="29718000" cy="39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coolsen.ru/wp-content/uploads/2021/06/1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8" y="0"/>
            <a:ext cx="8784976" cy="658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44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6632"/>
            <a:ext cx="8802100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Liberation Serif" panose="02020603050405020304" pitchFamily="18" charset="0"/>
              </a:rPr>
              <a:t>Основная идея технологии </a:t>
            </a:r>
            <a:r>
              <a:rPr lang="ru-RU" b="1" dirty="0">
                <a:latin typeface="Liberation Serif" panose="02020603050405020304" pitchFamily="18" charset="0"/>
              </a:rPr>
              <a:t>«Говорящая стена» </a:t>
            </a:r>
            <a:r>
              <a:rPr lang="ru-RU" dirty="0" smtClean="0">
                <a:latin typeface="Liberation Serif" panose="02020603050405020304" pitchFamily="18" charset="0"/>
              </a:rPr>
              <a:t>- это трансформация </a:t>
            </a:r>
            <a:r>
              <a:rPr lang="ru-RU" dirty="0">
                <a:latin typeface="Liberation Serif" panose="02020603050405020304" pitchFamily="18" charset="0"/>
              </a:rPr>
              <a:t>среды пребывания детей </a:t>
            </a:r>
            <a:endParaRPr lang="ru-RU" dirty="0" smtClean="0">
              <a:latin typeface="Liberation Serif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Liberation Serif" panose="02020603050405020304" pitchFamily="18" charset="0"/>
              </a:rPr>
              <a:t>в</a:t>
            </a:r>
            <a:r>
              <a:rPr lang="ru-RU" dirty="0" smtClean="0">
                <a:latin typeface="Liberation Serif" panose="02020603050405020304" pitchFamily="18" charset="0"/>
              </a:rPr>
              <a:t> </a:t>
            </a:r>
            <a:r>
              <a:rPr lang="ru-RU" b="1" i="1" dirty="0" smtClean="0">
                <a:latin typeface="Liberation Serif" panose="02020603050405020304" pitchFamily="18" charset="0"/>
              </a:rPr>
              <a:t>обучающую среду</a:t>
            </a:r>
            <a:r>
              <a:rPr lang="ru-RU" dirty="0" smtClean="0">
                <a:latin typeface="Liberation Serif" panose="02020603050405020304" pitchFamily="18" charset="0"/>
              </a:rPr>
              <a:t>.</a:t>
            </a:r>
            <a:r>
              <a:rPr lang="ru-RU" dirty="0">
                <a:latin typeface="Liberation Serif" panose="02020603050405020304" pitchFamily="18" charset="0"/>
              </a:rPr>
              <a:t/>
            </a:r>
            <a:br>
              <a:rPr lang="ru-RU" dirty="0">
                <a:latin typeface="Liberation Serif" panose="02020603050405020304" pitchFamily="18" charset="0"/>
              </a:rPr>
            </a:br>
            <a:endParaRPr lang="ru-RU" dirty="0">
              <a:latin typeface="Liberation Serif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381"/>
          <a:stretch/>
        </p:blipFill>
        <p:spPr>
          <a:xfrm>
            <a:off x="-151569" y="2306890"/>
            <a:ext cx="4219277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62319"/>
            <a:ext cx="4769888" cy="4365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022955" y="6227423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33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-99392"/>
            <a:ext cx="8640960" cy="70567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latin typeface="Liberation Serif" panose="02020603050405020304" pitchFamily="18" charset="0"/>
              </a:rPr>
              <a:t>                                          </a:t>
            </a:r>
            <a:r>
              <a:rPr lang="ru-RU" sz="2400" b="1" dirty="0" smtClean="0">
                <a:latin typeface="Liberation Serif" panose="02020603050405020304" pitchFamily="18" charset="0"/>
              </a:rPr>
              <a:t>Цель </a:t>
            </a:r>
            <a:r>
              <a:rPr lang="ru-RU" sz="2400" b="1" dirty="0">
                <a:latin typeface="Liberation Serif" panose="02020603050405020304" pitchFamily="18" charset="0"/>
              </a:rPr>
              <a:t>и задачи </a:t>
            </a:r>
            <a:r>
              <a:rPr lang="ru-RU" sz="2400" b="1" dirty="0" smtClean="0">
                <a:latin typeface="Liberation Serif" panose="02020603050405020304" pitchFamily="18" charset="0"/>
              </a:rPr>
              <a:t>технологии</a:t>
            </a:r>
          </a:p>
          <a:p>
            <a:pPr marL="0" indent="0">
              <a:buNone/>
            </a:pPr>
            <a:r>
              <a:rPr lang="ru-RU" sz="2400" b="1" dirty="0">
                <a:latin typeface="Liberation Serif" panose="02020603050405020304" pitchFamily="18" charset="0"/>
              </a:rPr>
              <a:t> </a:t>
            </a:r>
            <a:r>
              <a:rPr lang="ru-RU" sz="2400" b="1" dirty="0" smtClean="0">
                <a:latin typeface="Liberation Serif" panose="02020603050405020304" pitchFamily="18" charset="0"/>
              </a:rPr>
              <a:t>                                        «</a:t>
            </a:r>
            <a:r>
              <a:rPr lang="ru-RU" sz="2400" b="1" dirty="0">
                <a:latin typeface="Liberation Serif" panose="02020603050405020304" pitchFamily="18" charset="0"/>
              </a:rPr>
              <a:t>Говорящая стена</a:t>
            </a:r>
            <a:r>
              <a:rPr lang="ru-RU" sz="2400" b="1" dirty="0" smtClean="0">
                <a:latin typeface="Liberation Serif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000" b="1" dirty="0" smtClean="0">
                <a:latin typeface="Liberation Serif" panose="02020603050405020304" pitchFamily="18" charset="0"/>
              </a:rPr>
              <a:t> </a:t>
            </a:r>
            <a:r>
              <a:rPr lang="ru-RU" sz="2400" b="1" dirty="0" smtClean="0">
                <a:latin typeface="Liberation Serif" panose="02020603050405020304" pitchFamily="18" charset="0"/>
              </a:rPr>
              <a:t>Цель</a:t>
            </a:r>
            <a:r>
              <a:rPr lang="ru-RU" sz="2400" dirty="0" smtClean="0">
                <a:latin typeface="Liberation Serif" panose="02020603050405020304" pitchFamily="18" charset="0"/>
              </a:rPr>
              <a:t>: создание </a:t>
            </a:r>
            <a:r>
              <a:rPr lang="ru-RU" sz="2400" dirty="0">
                <a:latin typeface="Liberation Serif" panose="02020603050405020304" pitchFamily="18" charset="0"/>
              </a:rPr>
              <a:t>условий для полноценного развития дошкольников по всем образовательным областям ФГОС в соответствии с конкретными особенностями и требованиями образовательной программы детского сада</a:t>
            </a:r>
            <a:r>
              <a:rPr lang="ru-RU" sz="2400" dirty="0" smtClean="0">
                <a:latin typeface="Liberation Serif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Liberation Serif" panose="02020603050405020304" pitchFamily="18" charset="0"/>
              </a:rPr>
              <a:t> </a:t>
            </a:r>
            <a:r>
              <a:rPr lang="ru-RU" sz="2400" b="1" dirty="0">
                <a:latin typeface="Liberation Serif" panose="02020603050405020304" pitchFamily="18" charset="0"/>
              </a:rPr>
              <a:t>Задачи</a:t>
            </a:r>
            <a:r>
              <a:rPr lang="ru-RU" sz="2400" dirty="0" smtClean="0">
                <a:latin typeface="Liberation Serif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создать </a:t>
            </a:r>
            <a:r>
              <a:rPr lang="ru-RU" sz="2400" dirty="0">
                <a:latin typeface="Liberation Serif" panose="02020603050405020304" pitchFamily="18" charset="0"/>
              </a:rPr>
              <a:t>атмосферу эмоционального комфорта</a:t>
            </a:r>
            <a:r>
              <a:rPr lang="ru-RU" sz="2400" dirty="0" smtClean="0">
                <a:latin typeface="Liberation Serif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создать </a:t>
            </a:r>
            <a:r>
              <a:rPr lang="ru-RU" sz="2400" dirty="0">
                <a:latin typeface="Liberation Serif" panose="02020603050405020304" pitchFamily="18" charset="0"/>
              </a:rPr>
              <a:t>условия для творческого самовыражения</a:t>
            </a:r>
            <a:r>
              <a:rPr lang="ru-RU" sz="2400" dirty="0" smtClean="0">
                <a:latin typeface="Liberation Serif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создать </a:t>
            </a:r>
            <a:r>
              <a:rPr lang="ru-RU" sz="2400" dirty="0">
                <a:latin typeface="Liberation Serif" panose="02020603050405020304" pitchFamily="18" charset="0"/>
              </a:rPr>
              <a:t>условия для проявления познавательной активности детей</a:t>
            </a:r>
            <a:r>
              <a:rPr lang="ru-RU" sz="2400" dirty="0" smtClean="0">
                <a:latin typeface="Liberation Serif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создать </a:t>
            </a:r>
            <a:r>
              <a:rPr lang="ru-RU" sz="2400" dirty="0">
                <a:latin typeface="Liberation Serif" panose="02020603050405020304" pitchFamily="18" charset="0"/>
              </a:rPr>
              <a:t>благоприятные условия для восприятия и созерцания, обращать внимание детей на красоту природы, живописи, предметов декоративно-прикладного искусства, книжных </a:t>
            </a:r>
            <a:r>
              <a:rPr lang="ru-RU" sz="2400" dirty="0" smtClean="0">
                <a:latin typeface="Liberation Serif" panose="02020603050405020304" pitchFamily="18" charset="0"/>
              </a:rPr>
              <a:t>иллюстраций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развивает </a:t>
            </a:r>
            <a:r>
              <a:rPr lang="ru-RU" sz="2400" dirty="0">
                <a:latin typeface="Liberation Serif" panose="02020603050405020304" pitchFamily="18" charset="0"/>
              </a:rPr>
              <a:t>самостоятельность, мелкую моторику, инициативу при выборе </a:t>
            </a:r>
            <a:r>
              <a:rPr lang="ru-RU" sz="2400" dirty="0" smtClean="0">
                <a:latin typeface="Liberation Serif" panose="02020603050405020304" pitchFamily="18" charset="0"/>
              </a:rPr>
              <a:t>содержания </a:t>
            </a:r>
            <a:r>
              <a:rPr lang="ru-RU" sz="2400" dirty="0">
                <a:latin typeface="Liberation Serif" panose="02020603050405020304" pitchFamily="18" charset="0"/>
              </a:rPr>
              <a:t>деятельности, наглядных средств.</a:t>
            </a:r>
          </a:p>
          <a:p>
            <a:r>
              <a:rPr lang="ru-RU" sz="2400" dirty="0" smtClean="0">
                <a:latin typeface="Liberation Serif" panose="02020603050405020304" pitchFamily="18" charset="0"/>
              </a:rPr>
              <a:t>развивает </a:t>
            </a:r>
            <a:r>
              <a:rPr lang="ru-RU" sz="2400" dirty="0">
                <a:latin typeface="Liberation Serif" panose="02020603050405020304" pitchFamily="18" charset="0"/>
              </a:rPr>
              <a:t>коммуникативные </a:t>
            </a:r>
            <a:r>
              <a:rPr lang="ru-RU" sz="2400" dirty="0" smtClean="0">
                <a:latin typeface="Liberation Serif" panose="02020603050405020304" pitchFamily="18" charset="0"/>
              </a:rPr>
              <a:t>навыки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56376" y="6165304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8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Liberation Serif" panose="02020603050405020304" pitchFamily="18" charset="0"/>
              </a:rPr>
              <a:t>Суть технологии «говорящая стена» </a:t>
            </a:r>
            <a:r>
              <a:rPr lang="ru-RU" sz="2000" dirty="0">
                <a:latin typeface="Liberation Serif" panose="02020603050405020304" pitchFamily="18" charset="0"/>
              </a:rPr>
              <a:t>в условиях дошкольной </a:t>
            </a:r>
            <a:r>
              <a:rPr lang="ru-RU" sz="2000" dirty="0" smtClean="0">
                <a:latin typeface="Liberation Serif" panose="02020603050405020304" pitchFamily="18" charset="0"/>
              </a:rPr>
              <a:t>образовательной </a:t>
            </a:r>
            <a:r>
              <a:rPr lang="ru-RU" sz="2000" dirty="0">
                <a:latin typeface="Liberation Serif" panose="02020603050405020304" pitchFamily="18" charset="0"/>
              </a:rPr>
              <a:t>организации заключается в том, что ребенок имеет возможность </a:t>
            </a:r>
            <a:r>
              <a:rPr lang="ru-RU" sz="2000" dirty="0" smtClean="0">
                <a:latin typeface="Liberation Serif" panose="02020603050405020304" pitchFamily="18" charset="0"/>
              </a:rPr>
              <a:t>планировать </a:t>
            </a:r>
            <a:r>
              <a:rPr lang="ru-RU" sz="2000" dirty="0">
                <a:latin typeface="Liberation Serif" panose="02020603050405020304" pitchFamily="18" charset="0"/>
              </a:rPr>
              <a:t>свою самостоятельную деятельность, используя предложенный </a:t>
            </a:r>
            <a:r>
              <a:rPr lang="ru-RU" sz="2000" dirty="0" smtClean="0">
                <a:latin typeface="Liberation Serif" panose="02020603050405020304" pitchFamily="18" charset="0"/>
              </a:rPr>
              <a:t>иллюстративный</a:t>
            </a:r>
            <a:r>
              <a:rPr lang="ru-RU" sz="2000" dirty="0">
                <a:latin typeface="Liberation Serif" panose="02020603050405020304" pitchFamily="18" charset="0"/>
              </a:rPr>
              <a:t>, дидактический материал.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448"/>
          <a:stretch/>
        </p:blipFill>
        <p:spPr>
          <a:xfrm>
            <a:off x="899592" y="1682030"/>
            <a:ext cx="7226121" cy="5175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66250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9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315416"/>
            <a:ext cx="5400600" cy="36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2434" t="6736"/>
          <a:stretch/>
        </p:blipFill>
        <p:spPr>
          <a:xfrm>
            <a:off x="4583154" y="3026354"/>
            <a:ext cx="4560846" cy="3643261"/>
          </a:xfrm>
          <a:prstGeom prst="rect">
            <a:avLst/>
          </a:prstGeom>
        </p:spPr>
      </p:pic>
      <p:pic>
        <p:nvPicPr>
          <p:cNvPr id="10" name="Picture 3" descr="C:\Users\PC\Pictures\магнитная доска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104" y="3404803"/>
            <a:ext cx="4464496" cy="314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884368" y="6346277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9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0688"/>
            <a:ext cx="88204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Liberation Serif" panose="02020603050405020304" pitchFamily="18" charset="0"/>
              </a:rPr>
              <a:t>Разновидности</a:t>
            </a:r>
          </a:p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 </a:t>
            </a:r>
            <a:r>
              <a:rPr lang="ru-RU" sz="3600" dirty="0">
                <a:latin typeface="Liberation Serif" panose="02020603050405020304" pitchFamily="18" charset="0"/>
              </a:rPr>
              <a:t>Технология «говорящих стен» </a:t>
            </a:r>
            <a:r>
              <a:rPr lang="ru-RU" sz="3600" dirty="0" smtClean="0">
                <a:latin typeface="Liberation Serif" panose="02020603050405020304" pitchFamily="18" charset="0"/>
              </a:rPr>
              <a:t>  </a:t>
            </a:r>
          </a:p>
          <a:p>
            <a:endParaRPr lang="ru-RU" sz="3600" dirty="0">
              <a:latin typeface="Liberation Serif" panose="02020603050405020304" pitchFamily="18" charset="0"/>
            </a:endParaRPr>
          </a:p>
          <a:p>
            <a:endParaRPr lang="ru-RU" sz="3600" dirty="0" smtClean="0">
              <a:latin typeface="Liberation Serif" panose="02020603050405020304" pitchFamily="18" charset="0"/>
            </a:endParaRPr>
          </a:p>
          <a:p>
            <a:r>
              <a:rPr lang="ru-RU" sz="3600" dirty="0" smtClean="0">
                <a:latin typeface="Liberation Serif" panose="02020603050405020304" pitchFamily="18" charset="0"/>
              </a:rPr>
              <a:t>развивающая                      интерактивная </a:t>
            </a:r>
          </a:p>
          <a:p>
            <a:r>
              <a:rPr lang="ru-RU" sz="3600" dirty="0" smtClean="0">
                <a:latin typeface="Liberation Serif" panose="02020603050405020304" pitchFamily="18" charset="0"/>
              </a:rPr>
              <a:t>                    </a:t>
            </a:r>
          </a:p>
          <a:p>
            <a:r>
              <a:rPr lang="ru-RU" sz="3600" dirty="0">
                <a:latin typeface="Liberation Serif" panose="02020603050405020304" pitchFamily="18" charset="0"/>
              </a:rPr>
              <a:t> </a:t>
            </a:r>
            <a:r>
              <a:rPr lang="ru-RU" sz="3600" dirty="0" smtClean="0">
                <a:latin typeface="Liberation Serif" panose="02020603050405020304" pitchFamily="18" charset="0"/>
              </a:rPr>
              <a:t>                         сенсорная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827584" y="1906963"/>
            <a:ext cx="1080120" cy="11521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568083">
            <a:off x="5457774" y="1883984"/>
            <a:ext cx="1188248" cy="12558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09684">
            <a:off x="3140660" y="2150947"/>
            <a:ext cx="1927909" cy="20375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42722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01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.profkiosk.ru/service_tbn2/n-g6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910" y="-171400"/>
            <a:ext cx="941591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56376" y="6237312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82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phonoteka.org/uploads/posts/2021-05/1621696047_5-phonoteka_org-p-multyashnii-fon-s-radugoi-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4"/>
          <a:stretch/>
        </p:blipFill>
        <p:spPr bwMode="auto">
          <a:xfrm>
            <a:off x="-108520" y="-171400"/>
            <a:ext cx="9031025" cy="386917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4" name="Picture 2" descr="http://e.profkiosk.ru/service_tbn2/n-g6g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02"/>
          <a:stretch/>
        </p:blipFill>
        <p:spPr bwMode="auto">
          <a:xfrm>
            <a:off x="-108520" y="3828632"/>
            <a:ext cx="9031025" cy="269774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72400" y="6493418"/>
            <a:ext cx="8777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68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866</TotalTime>
  <Words>459</Words>
  <Application>Microsoft Office PowerPoint</Application>
  <PresentationFormat>Экран (4:3)</PresentationFormat>
  <Paragraphs>81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Liberation Serif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БИЗИБОРД</vt:lpstr>
      <vt:lpstr>Презентация PowerPoint</vt:lpstr>
      <vt:lpstr>Презентация PowerPoint</vt:lpstr>
      <vt:lpstr>Презентация PowerPoint</vt:lpstr>
      <vt:lpstr>Презентация PowerPoint</vt:lpstr>
      <vt:lpstr>ВОЛШЕБНЫЙ КОМОДИК</vt:lpstr>
      <vt:lpstr>Проект  «Новогодние чудеса»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geppardik@gmail.com</cp:lastModifiedBy>
  <cp:revision>75</cp:revision>
  <dcterms:created xsi:type="dcterms:W3CDTF">2020-01-31T15:18:54Z</dcterms:created>
  <dcterms:modified xsi:type="dcterms:W3CDTF">2022-04-12T05:14:21Z</dcterms:modified>
</cp:coreProperties>
</file>